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4" r:id="rId1"/>
  </p:sldMasterIdLst>
  <p:notesMasterIdLst>
    <p:notesMasterId r:id="rId43"/>
  </p:notesMasterIdLst>
  <p:sldIdLst>
    <p:sldId id="379" r:id="rId2"/>
    <p:sldId id="432" r:id="rId3"/>
    <p:sldId id="286" r:id="rId4"/>
    <p:sldId id="380" r:id="rId5"/>
    <p:sldId id="382" r:id="rId6"/>
    <p:sldId id="429" r:id="rId7"/>
    <p:sldId id="386" r:id="rId8"/>
    <p:sldId id="392" r:id="rId9"/>
    <p:sldId id="393" r:id="rId10"/>
    <p:sldId id="394" r:id="rId11"/>
    <p:sldId id="395" r:id="rId12"/>
    <p:sldId id="396" r:id="rId13"/>
    <p:sldId id="397" r:id="rId14"/>
    <p:sldId id="398" r:id="rId15"/>
    <p:sldId id="399" r:id="rId16"/>
    <p:sldId id="400" r:id="rId17"/>
    <p:sldId id="401" r:id="rId18"/>
    <p:sldId id="402" r:id="rId19"/>
    <p:sldId id="403" r:id="rId20"/>
    <p:sldId id="405" r:id="rId21"/>
    <p:sldId id="406" r:id="rId22"/>
    <p:sldId id="404" r:id="rId23"/>
    <p:sldId id="409" r:id="rId24"/>
    <p:sldId id="407" r:id="rId25"/>
    <p:sldId id="427" r:id="rId26"/>
    <p:sldId id="408" r:id="rId27"/>
    <p:sldId id="410" r:id="rId28"/>
    <p:sldId id="411" r:id="rId29"/>
    <p:sldId id="412" r:id="rId30"/>
    <p:sldId id="413" r:id="rId31"/>
    <p:sldId id="414" r:id="rId32"/>
    <p:sldId id="430" r:id="rId33"/>
    <p:sldId id="415" r:id="rId34"/>
    <p:sldId id="431" r:id="rId35"/>
    <p:sldId id="416" r:id="rId36"/>
    <p:sldId id="417" r:id="rId37"/>
    <p:sldId id="418" r:id="rId38"/>
    <p:sldId id="419" r:id="rId39"/>
    <p:sldId id="420" r:id="rId40"/>
    <p:sldId id="421" r:id="rId41"/>
    <p:sldId id="28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lday" initials="G" lastIdx="1" clrIdx="0">
    <p:extLst>
      <p:ext uri="{19B8F6BF-5375-455C-9EA6-DF929625EA0E}">
        <p15:presenceInfo xmlns:p15="http://schemas.microsoft.com/office/powerpoint/2012/main" userId="Gild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311" autoAdjust="0"/>
    <p:restoredTop sz="94660"/>
  </p:normalViewPr>
  <p:slideViewPr>
    <p:cSldViewPr snapToGrid="0">
      <p:cViewPr varScale="1">
        <p:scale>
          <a:sx n="81" d="100"/>
          <a:sy n="81" d="100"/>
        </p:scale>
        <p:origin x="81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7B80E2D6-9AAF-4751-8E51-485E0C5D3E30}" type="datetimeFigureOut">
              <a:rPr lang="he-IL" smtClean="0"/>
              <a:t>כ"א/חשון/תשפ"ב</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73786319-0158-4A39-B946-BF57B9A9430D}" type="slidenum">
              <a:rPr lang="he-IL" smtClean="0"/>
              <a:t>‹#›</a:t>
            </a:fld>
            <a:endParaRPr lang="he-IL"/>
          </a:p>
        </p:txBody>
      </p:sp>
    </p:spTree>
    <p:extLst>
      <p:ext uri="{BB962C8B-B14F-4D97-AF65-F5344CB8AC3E}">
        <p14:creationId xmlns:p14="http://schemas.microsoft.com/office/powerpoint/2010/main" val="365727881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73786319-0158-4A39-B946-BF57B9A9430D}" type="slidenum">
              <a:rPr lang="he-IL" smtClean="0"/>
              <a:t>7</a:t>
            </a:fld>
            <a:endParaRPr lang="he-IL"/>
          </a:p>
        </p:txBody>
      </p:sp>
    </p:spTree>
    <p:extLst>
      <p:ext uri="{BB962C8B-B14F-4D97-AF65-F5344CB8AC3E}">
        <p14:creationId xmlns:p14="http://schemas.microsoft.com/office/powerpoint/2010/main" val="3297680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ננתח הבדלי אישיות בין תגובות תלמידים בכל מצב</a:t>
            </a:r>
          </a:p>
          <a:p>
            <a:endParaRPr lang="he-IL" dirty="0"/>
          </a:p>
        </p:txBody>
      </p:sp>
      <p:sp>
        <p:nvSpPr>
          <p:cNvPr id="4" name="מציין מיקום של מספר שקופית 3"/>
          <p:cNvSpPr>
            <a:spLocks noGrp="1"/>
          </p:cNvSpPr>
          <p:nvPr>
            <p:ph type="sldNum" sz="quarter" idx="5"/>
          </p:nvPr>
        </p:nvSpPr>
        <p:spPr/>
        <p:txBody>
          <a:bodyPr/>
          <a:lstStyle/>
          <a:p>
            <a:fld id="{73786319-0158-4A39-B946-BF57B9A9430D}" type="slidenum">
              <a:rPr lang="he-IL" smtClean="0"/>
              <a:t>18</a:t>
            </a:fld>
            <a:endParaRPr lang="he-IL"/>
          </a:p>
        </p:txBody>
      </p:sp>
    </p:spTree>
    <p:extLst>
      <p:ext uri="{BB962C8B-B14F-4D97-AF65-F5344CB8AC3E}">
        <p14:creationId xmlns:p14="http://schemas.microsoft.com/office/powerpoint/2010/main" val="4115621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gi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שקופית כותרת">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243964DF-552C-4FD4-BFD8-32FDEE11B38C}"/>
              </a:ext>
            </a:extLst>
          </p:cNvPr>
          <p:cNvGrpSpPr/>
          <p:nvPr userDrawn="1"/>
        </p:nvGrpSpPr>
        <p:grpSpPr>
          <a:xfrm>
            <a:off x="120655" y="128783"/>
            <a:ext cx="11923620" cy="6499893"/>
            <a:chOff x="120655" y="128783"/>
            <a:chExt cx="11880490" cy="6499893"/>
          </a:xfrm>
        </p:grpSpPr>
        <p:pic>
          <p:nvPicPr>
            <p:cNvPr id="12" name="Picture 2" descr="http://1.bp.blogspot.com/_lwByYLMpFC4/SizhgmZoIPI/AAAAAAAAAAM/sRLqDk67wug/S220/psychology.gif">
              <a:extLst>
                <a:ext uri="{FF2B5EF4-FFF2-40B4-BE49-F238E27FC236}">
                  <a16:creationId xmlns:a16="http://schemas.microsoft.com/office/drawing/2014/main" id="{644B3274-5980-44F6-95DE-55D312829E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11580" y="1808060"/>
              <a:ext cx="3787556" cy="18039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4" descr="http://www.padeh.net/ruth/psychology.jpg">
              <a:extLst>
                <a:ext uri="{FF2B5EF4-FFF2-40B4-BE49-F238E27FC236}">
                  <a16:creationId xmlns:a16="http://schemas.microsoft.com/office/drawing/2014/main" id="{3EE66E98-FD73-405A-BFDB-221C7C93E5F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0655" y="2356123"/>
              <a:ext cx="3590925" cy="42725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Picture 8" descr="http://www.ranhovav.co.il/uploads/images/%D7%A4%D7%A1%D7%99%D7%9B%D7%95%D7%9C%D7%95%D7%92.jpg">
              <a:extLst>
                <a:ext uri="{FF2B5EF4-FFF2-40B4-BE49-F238E27FC236}">
                  <a16:creationId xmlns:a16="http://schemas.microsoft.com/office/drawing/2014/main" id="{8123326E-B997-46A5-BB3A-6431B68F2FE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719691" y="128783"/>
              <a:ext cx="2736304" cy="17242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2" descr="http://eitaneldar.com/wp-content/uploads/2012/02/between-c-and-b.jpg">
              <a:extLst>
                <a:ext uri="{FF2B5EF4-FFF2-40B4-BE49-F238E27FC236}">
                  <a16:creationId xmlns:a16="http://schemas.microsoft.com/office/drawing/2014/main" id="{6F3DF4C7-8F49-4BDC-A0E6-D6B991B94319}"/>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72310" y="2710060"/>
              <a:ext cx="2016224" cy="3918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6" name="Picture 26" descr="http://www.blushing.com.au/index_html_m1893fba9.jpg">
              <a:extLst>
                <a:ext uri="{FF2B5EF4-FFF2-40B4-BE49-F238E27FC236}">
                  <a16:creationId xmlns:a16="http://schemas.microsoft.com/office/drawing/2014/main" id="{BCECBDAE-EA38-4DBB-AE85-AC05270060A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505571" y="2710059"/>
              <a:ext cx="2495574" cy="3918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Picture 34" descr="http://t2.gstatic.com/images?q=tbn:ANd9GcRakc69sPISWjAjBInC8ySTUmq-Bc_QXDjQEK74JjHN1TM-Al2i">
              <a:extLst>
                <a:ext uri="{FF2B5EF4-FFF2-40B4-BE49-F238E27FC236}">
                  <a16:creationId xmlns:a16="http://schemas.microsoft.com/office/drawing/2014/main" id="{48BDD362-EE08-4CD9-A200-135EED90C88E}"/>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229495" y="128783"/>
              <a:ext cx="1771650" cy="25812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Picture 2" descr="פסיכולוגיה 2 יח&quot;ל - מדעי החברה">
              <a:extLst>
                <a:ext uri="{FF2B5EF4-FFF2-40B4-BE49-F238E27FC236}">
                  <a16:creationId xmlns:a16="http://schemas.microsoft.com/office/drawing/2014/main" id="{A0B351FD-B520-4C5A-9EAE-F65A5D1F3BEB}"/>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472310" y="128783"/>
              <a:ext cx="2757185" cy="25812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4" descr="אימון אישי או פסיכולוגיה? בתחרות, מי היה מנצח? | מכללת תוצאות">
              <a:extLst>
                <a:ext uri="{FF2B5EF4-FFF2-40B4-BE49-F238E27FC236}">
                  <a16:creationId xmlns:a16="http://schemas.microsoft.com/office/drawing/2014/main" id="{61D09297-0FA3-4B5F-A702-06E20011A2B5}"/>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711580" y="3612059"/>
              <a:ext cx="3760730" cy="30166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6" descr="פסיכולוגיה קלינית מדוברת - Home | Facebook">
              <a:extLst>
                <a:ext uri="{FF2B5EF4-FFF2-40B4-BE49-F238E27FC236}">
                  <a16:creationId xmlns:a16="http://schemas.microsoft.com/office/drawing/2014/main" id="{2CCC8166-E165-4816-B50C-7E571E9B6956}"/>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8882" y="128783"/>
              <a:ext cx="4580809" cy="22273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399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E5C8008-8673-4525-8897-7C071A3B5B87}"/>
              </a:ext>
            </a:extLst>
          </p:cNvPr>
          <p:cNvSpPr>
            <a:spLocks noGrp="1"/>
          </p:cNvSpPr>
          <p:nvPr>
            <p:ph type="title"/>
          </p:nvPr>
        </p:nvSpPr>
        <p:spPr/>
        <p:txBody>
          <a:bodyPr/>
          <a:lstStyle/>
          <a:p>
            <a:r>
              <a:rPr lang="he-IL"/>
              <a:t>לחץ כדי לערוך סגנון כותרת של תבנית בסיס</a:t>
            </a:r>
          </a:p>
        </p:txBody>
      </p:sp>
      <p:sp>
        <p:nvSpPr>
          <p:cNvPr id="6" name="מציין מיקום של מספר שקופית 5">
            <a:extLst>
              <a:ext uri="{FF2B5EF4-FFF2-40B4-BE49-F238E27FC236}">
                <a16:creationId xmlns:a16="http://schemas.microsoft.com/office/drawing/2014/main" id="{2030047A-966B-4FB6-904E-76D0D8162B09}"/>
              </a:ext>
            </a:extLst>
          </p:cNvPr>
          <p:cNvSpPr>
            <a:spLocks noGrp="1"/>
          </p:cNvSpPr>
          <p:nvPr>
            <p:ph type="sldNum" sz="quarter" idx="12"/>
          </p:nvPr>
        </p:nvSpPr>
        <p:spPr/>
        <p:txBody>
          <a:bodyPr/>
          <a:lstStyle/>
          <a:p>
            <a:fld id="{37C72F45-DDEB-46C6-AE3C-DC39817C1730}" type="slidenum">
              <a:rPr lang="he-IL" smtClean="0"/>
              <a:t>‹#›</a:t>
            </a:fld>
            <a:endParaRPr lang="he-IL"/>
          </a:p>
        </p:txBody>
      </p:sp>
    </p:spTree>
    <p:extLst>
      <p:ext uri="{BB962C8B-B14F-4D97-AF65-F5344CB8AC3E}">
        <p14:creationId xmlns:p14="http://schemas.microsoft.com/office/powerpoint/2010/main" val="2003326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כותרת ותוכן">
    <p:spTree>
      <p:nvGrpSpPr>
        <p:cNvPr id="1" name=""/>
        <p:cNvGrpSpPr/>
        <p:nvPr/>
      </p:nvGrpSpPr>
      <p:grpSpPr>
        <a:xfrm>
          <a:off x="0" y="0"/>
          <a:ext cx="0" cy="0"/>
          <a:chOff x="0" y="0"/>
          <a:chExt cx="0" cy="0"/>
        </a:xfrm>
      </p:grpSpPr>
      <p:sp>
        <p:nvSpPr>
          <p:cNvPr id="6" name="מציין מיקום של מספר שקופית 5">
            <a:extLst>
              <a:ext uri="{FF2B5EF4-FFF2-40B4-BE49-F238E27FC236}">
                <a16:creationId xmlns:a16="http://schemas.microsoft.com/office/drawing/2014/main" id="{2030047A-966B-4FB6-904E-76D0D8162B09}"/>
              </a:ext>
            </a:extLst>
          </p:cNvPr>
          <p:cNvSpPr>
            <a:spLocks noGrp="1"/>
          </p:cNvSpPr>
          <p:nvPr>
            <p:ph type="sldNum" sz="quarter" idx="12"/>
          </p:nvPr>
        </p:nvSpPr>
        <p:spPr/>
        <p:txBody>
          <a:bodyPr/>
          <a:lstStyle/>
          <a:p>
            <a:fld id="{37C72F45-DDEB-46C6-AE3C-DC39817C1730}" type="slidenum">
              <a:rPr lang="he-IL" smtClean="0"/>
              <a:t>‹#›</a:t>
            </a:fld>
            <a:endParaRPr lang="he-IL"/>
          </a:p>
        </p:txBody>
      </p:sp>
      <p:pic>
        <p:nvPicPr>
          <p:cNvPr id="4" name="Picture 4" descr="Image result for â«×¡××£â¬â">
            <a:extLst>
              <a:ext uri="{FF2B5EF4-FFF2-40B4-BE49-F238E27FC236}">
                <a16:creationId xmlns:a16="http://schemas.microsoft.com/office/drawing/2014/main" id="{0E6046B7-A45C-435F-9305-65072D3BE3A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00" y="0"/>
            <a:ext cx="121412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8039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
        <p:nvSpPr>
          <p:cNvPr id="8" name="מלבן 7">
            <a:extLst>
              <a:ext uri="{FF2B5EF4-FFF2-40B4-BE49-F238E27FC236}">
                <a16:creationId xmlns:a16="http://schemas.microsoft.com/office/drawing/2014/main" id="{7C3DC0D5-C83E-422D-AAC6-9658D95249CF}"/>
              </a:ext>
            </a:extLst>
          </p:cNvPr>
          <p:cNvSpPr/>
          <p:nvPr userDrawn="1"/>
        </p:nvSpPr>
        <p:spPr>
          <a:xfrm>
            <a:off x="298450" y="565150"/>
            <a:ext cx="11512550" cy="32512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spTree>
    <p:extLst>
      <p:ext uri="{BB962C8B-B14F-4D97-AF65-F5344CB8AC3E}">
        <p14:creationId xmlns:p14="http://schemas.microsoft.com/office/powerpoint/2010/main" val="2883715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a:prstGeom prst="rect">
            <a:avLst/>
          </a:prstGeo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he-IL"/>
              <a:t>לחץ כדי לערוך סגנון כותרת של תבנית בסיס</a:t>
            </a:r>
            <a:endParaRPr kumimoji="0" lang="en-US"/>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0EAB0777-4C60-462E-A92C-CDAFD498799C}" type="datetimeFigureOut">
              <a:rPr lang="en-US">
                <a:solidFill>
                  <a:prstClr val="black"/>
                </a:solidFill>
              </a:rPr>
              <a:pPr/>
              <a:t>10/27/2021</a:t>
            </a:fld>
            <a:endParaRPr lang="en-US">
              <a:solidFill>
                <a:prstClr val="black"/>
              </a:solidFill>
            </a:endParaRPr>
          </a:p>
        </p:txBody>
      </p:sp>
      <p:sp>
        <p:nvSpPr>
          <p:cNvPr id="4" name="Footer Placeholder 3"/>
          <p:cNvSpPr>
            <a:spLocks noGrp="1"/>
          </p:cNvSpPr>
          <p:nvPr>
            <p:ph type="ftr" sz="quarter" idx="11"/>
          </p:nvPr>
        </p:nvSpPr>
        <p:spPr>
          <a:xfrm>
            <a:off x="3556000" y="6356351"/>
            <a:ext cx="44704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10566400" y="6356351"/>
            <a:ext cx="1016000" cy="365125"/>
          </a:xfrm>
          <a:prstGeom prst="rect">
            <a:avLst/>
          </a:prstGeom>
        </p:spPr>
        <p:txBody>
          <a:bodyPr/>
          <a:lstStyle/>
          <a:p>
            <a:fld id="{59DE6EB8-52AB-45EA-A660-3E1EBFA72987}"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11749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מלבן 6">
            <a:extLst>
              <a:ext uri="{FF2B5EF4-FFF2-40B4-BE49-F238E27FC236}">
                <a16:creationId xmlns:a16="http://schemas.microsoft.com/office/drawing/2014/main" id="{E75FF2A6-B0E6-4C8B-8FE7-46A7810A2A90}"/>
              </a:ext>
            </a:extLst>
          </p:cNvPr>
          <p:cNvSpPr/>
          <p:nvPr userDrawn="1"/>
        </p:nvSpPr>
        <p:spPr>
          <a:xfrm>
            <a:off x="88900" y="104775"/>
            <a:ext cx="11995150" cy="6600825"/>
          </a:xfrm>
          <a:prstGeom prst="rect">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sp>
        <p:nvSpPr>
          <p:cNvPr id="2" name="מציין מיקום של כותרת 1">
            <a:extLst>
              <a:ext uri="{FF2B5EF4-FFF2-40B4-BE49-F238E27FC236}">
                <a16:creationId xmlns:a16="http://schemas.microsoft.com/office/drawing/2014/main" id="{447C9AC4-25E6-4245-9F23-E998BBAA99B7}"/>
              </a:ext>
            </a:extLst>
          </p:cNvPr>
          <p:cNvSpPr>
            <a:spLocks noGrp="1"/>
          </p:cNvSpPr>
          <p:nvPr>
            <p:ph type="title"/>
          </p:nvPr>
        </p:nvSpPr>
        <p:spPr>
          <a:xfrm>
            <a:off x="374650" y="365125"/>
            <a:ext cx="11423650" cy="1325563"/>
          </a:xfrm>
          <a:prstGeom prst="rect">
            <a:avLst/>
          </a:prstGeom>
          <a:solidFill>
            <a:schemeClr val="accent1">
              <a:lumMod val="40000"/>
              <a:lumOff val="60000"/>
            </a:schemeClr>
          </a:solidFill>
          <a:scene3d>
            <a:camera prst="orthographicFront"/>
            <a:lightRig rig="threePt" dir="t"/>
          </a:scene3d>
          <a:sp3d>
            <a:bevelT w="165100" prst="coolSlant"/>
          </a:sp3d>
        </p:spPr>
        <p:style>
          <a:lnRef idx="0">
            <a:schemeClr val="accent1"/>
          </a:lnRef>
          <a:fillRef idx="3">
            <a:schemeClr val="accent1"/>
          </a:fillRef>
          <a:effectRef idx="3">
            <a:schemeClr val="accent1"/>
          </a:effectRef>
          <a:fontRef idx="minor"/>
        </p:style>
        <p:txBody>
          <a:bodyPr vert="horz" lIns="91440" tIns="45720" rIns="91440" bIns="45720" rtlCol="1" anchor="ctr">
            <a:normAutofit/>
          </a:bodyPr>
          <a:lstStyle/>
          <a:p>
            <a:r>
              <a:rPr lang="he-IL"/>
              <a:t>לחץ כדי לערוך סגנון כותרת של תבנית בסיס</a:t>
            </a:r>
          </a:p>
        </p:txBody>
      </p:sp>
      <p:sp>
        <p:nvSpPr>
          <p:cNvPr id="6" name="מציין מיקום של מספר שקופית 5">
            <a:extLst>
              <a:ext uri="{FF2B5EF4-FFF2-40B4-BE49-F238E27FC236}">
                <a16:creationId xmlns:a16="http://schemas.microsoft.com/office/drawing/2014/main" id="{8C334C1B-7ABC-43B9-B649-AE854B265E9B}"/>
              </a:ext>
            </a:extLst>
          </p:cNvPr>
          <p:cNvSpPr>
            <a:spLocks noGrp="1"/>
          </p:cNvSpPr>
          <p:nvPr>
            <p:ph type="sldNum" sz="quarter" idx="4"/>
          </p:nvPr>
        </p:nvSpPr>
        <p:spPr>
          <a:xfrm>
            <a:off x="187325" y="6235700"/>
            <a:ext cx="37465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7C72F45-DDEB-46C6-AE3C-DC39817C1730}" type="slidenum">
              <a:rPr lang="he-IL" smtClean="0"/>
              <a:t>‹#›</a:t>
            </a:fld>
            <a:endParaRPr lang="he-IL"/>
          </a:p>
        </p:txBody>
      </p:sp>
      <p:cxnSp>
        <p:nvCxnSpPr>
          <p:cNvPr id="9" name="מחבר ישר 8">
            <a:extLst>
              <a:ext uri="{FF2B5EF4-FFF2-40B4-BE49-F238E27FC236}">
                <a16:creationId xmlns:a16="http://schemas.microsoft.com/office/drawing/2014/main" id="{5378A2C8-39E5-4302-92EE-F730B8611A20}"/>
              </a:ext>
            </a:extLst>
          </p:cNvPr>
          <p:cNvCxnSpPr>
            <a:cxnSpLocks/>
          </p:cNvCxnSpPr>
          <p:nvPr userDrawn="1"/>
        </p:nvCxnSpPr>
        <p:spPr>
          <a:xfrm>
            <a:off x="374650" y="1854200"/>
            <a:ext cx="1142365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37077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700" r:id="rId5"/>
  </p:sldLayoutIdLst>
  <p:txStyles>
    <p:titleStyle>
      <a:lvl1pPr algn="ctr" defTabSz="914400" rtl="1" eaLnBrk="1" latinLnBrk="0" hangingPunct="1">
        <a:lnSpc>
          <a:spcPct val="90000"/>
        </a:lnSpc>
        <a:spcBef>
          <a:spcPct val="0"/>
        </a:spcBef>
        <a:buNone/>
        <a:defRPr sz="4000" b="1" kern="1200" cap="none" spc="0">
          <a:ln w="9525">
            <a:solidFill>
              <a:schemeClr val="bg1"/>
            </a:solidFill>
            <a:prstDash val="solid"/>
          </a:ln>
          <a:solidFill>
            <a:schemeClr val="tx1"/>
          </a:solidFill>
          <a:effectLst>
            <a:outerShdw blurRad="12700" dist="38100" dir="2700000" algn="tl" rotWithShape="0">
              <a:schemeClr val="bg1">
                <a:lumMod val="50000"/>
              </a:schemeClr>
            </a:outerShdw>
          </a:effectLst>
          <a:latin typeface="+mj-lt"/>
          <a:ea typeface="+mj-ea"/>
          <a:cs typeface="+mn-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ordwall.net/play/3469/080/475" TargetMode="External"/><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hyperlink" Target="https://wordwall.net/play/3468/871/149"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youtube.com/watch?v=btSPnhZUciE&amp;t=128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a:extLst>
              <a:ext uri="{FF2B5EF4-FFF2-40B4-BE49-F238E27FC236}">
                <a16:creationId xmlns:a16="http://schemas.microsoft.com/office/drawing/2014/main" id="{B5328911-64D5-4ED9-BFD2-89F8CA56CE20}"/>
              </a:ext>
            </a:extLst>
          </p:cNvPr>
          <p:cNvSpPr/>
          <p:nvPr/>
        </p:nvSpPr>
        <p:spPr>
          <a:xfrm>
            <a:off x="2604257" y="2431788"/>
            <a:ext cx="7213600" cy="2297657"/>
          </a:xfrm>
          <a:prstGeom prst="rect">
            <a:avLst/>
          </a:prstGeom>
          <a:solidFill>
            <a:schemeClr val="bg1"/>
          </a:solidFill>
          <a:effectLst>
            <a:softEdge rad="12700"/>
          </a:effectLst>
          <a:scene3d>
            <a:camera prst="orthographicFront"/>
            <a:lightRig rig="threePt" dir="t"/>
          </a:scene3d>
          <a:sp3d>
            <a:bevelT w="165100" prst="coolSlant"/>
          </a:sp3d>
        </p:spPr>
        <p:txBody>
          <a:bodyPr wrap="square" lIns="91440" tIns="45720" rIns="91440" bIns="45720" anchor="ctr">
            <a:no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80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Calibri" panose="020F0502020204030204"/>
                <a:ea typeface="+mn-ea"/>
                <a:cs typeface="Arial" panose="020B0604020202020204" pitchFamily="34" charset="0"/>
              </a:rPr>
              <a:t>רגשות</a:t>
            </a:r>
          </a:p>
        </p:txBody>
      </p:sp>
      <p:pic>
        <p:nvPicPr>
          <p:cNvPr id="3" name="Picture 6" descr="תוצאת תמונה עבור רגשות">
            <a:extLst>
              <a:ext uri="{FF2B5EF4-FFF2-40B4-BE49-F238E27FC236}">
                <a16:creationId xmlns:a16="http://schemas.microsoft.com/office/drawing/2014/main" id="{DDD5D81A-E91A-469F-94A9-B2BB67C61E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037" y="3623935"/>
            <a:ext cx="4332211" cy="3066621"/>
          </a:xfrm>
          <a:prstGeom prst="rect">
            <a:avLst/>
          </a:prstGeom>
          <a:noFill/>
          <a:extLst>
            <a:ext uri="{909E8E84-426E-40DD-AFC4-6F175D3DCCD1}">
              <a14:hiddenFill xmlns:a14="http://schemas.microsoft.com/office/drawing/2010/main">
                <a:solidFill>
                  <a:srgbClr val="FFFFFF"/>
                </a:solidFill>
              </a14:hiddenFill>
            </a:ext>
          </a:extLst>
        </p:spPr>
      </p:pic>
      <p:pic>
        <p:nvPicPr>
          <p:cNvPr id="5" name="תמונה 4">
            <a:extLst>
              <a:ext uri="{FF2B5EF4-FFF2-40B4-BE49-F238E27FC236}">
                <a16:creationId xmlns:a16="http://schemas.microsoft.com/office/drawing/2014/main" id="{275891D2-7DDB-46C4-BCED-A23A29D03801}"/>
              </a:ext>
            </a:extLst>
          </p:cNvPr>
          <p:cNvPicPr>
            <a:picLocks noChangeAspect="1"/>
          </p:cNvPicPr>
          <p:nvPr/>
        </p:nvPicPr>
        <p:blipFill>
          <a:blip r:embed="rId3"/>
          <a:stretch>
            <a:fillRect/>
          </a:stretch>
        </p:blipFill>
        <p:spPr>
          <a:xfrm>
            <a:off x="7538486" y="325823"/>
            <a:ext cx="2748594" cy="1829064"/>
          </a:xfrm>
          <a:prstGeom prst="rect">
            <a:avLst/>
          </a:prstGeom>
        </p:spPr>
      </p:pic>
      <p:pic>
        <p:nvPicPr>
          <p:cNvPr id="6" name="Picture 8" descr="תוצאת תמונה עבור רגשות">
            <a:extLst>
              <a:ext uri="{FF2B5EF4-FFF2-40B4-BE49-F238E27FC236}">
                <a16:creationId xmlns:a16="http://schemas.microsoft.com/office/drawing/2014/main" id="{8E705DC9-8A69-418D-B1EA-DC74849409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754" y="4227969"/>
            <a:ext cx="2263425" cy="2388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880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32A54EE-B320-467F-91D9-6DAB2C3F1EEF}"/>
              </a:ext>
            </a:extLst>
          </p:cNvPr>
          <p:cNvSpPr>
            <a:spLocks noGrp="1"/>
          </p:cNvSpPr>
          <p:nvPr>
            <p:ph type="title"/>
          </p:nvPr>
        </p:nvSpPr>
        <p:spPr>
          <a:xfrm>
            <a:off x="384175" y="354743"/>
            <a:ext cx="11423650" cy="1325563"/>
          </a:xfrm>
        </p:spPr>
        <p:txBody>
          <a:bodyPr/>
          <a:lstStyle/>
          <a:p>
            <a:r>
              <a:rPr lang="he-IL"/>
              <a:t>הרגשות הם תלויי תרבות ונלמדים</a:t>
            </a:r>
            <a:endParaRPr lang="he-IL" dirty="0"/>
          </a:p>
        </p:txBody>
      </p:sp>
      <p:sp>
        <p:nvSpPr>
          <p:cNvPr id="4" name="תיבת טקסט 3">
            <a:extLst>
              <a:ext uri="{FF2B5EF4-FFF2-40B4-BE49-F238E27FC236}">
                <a16:creationId xmlns:a16="http://schemas.microsoft.com/office/drawing/2014/main" id="{E628C7CB-A68E-4C92-B87D-8890499106AD}"/>
              </a:ext>
            </a:extLst>
          </p:cNvPr>
          <p:cNvSpPr txBox="1"/>
          <p:nvPr/>
        </p:nvSpPr>
        <p:spPr>
          <a:xfrm>
            <a:off x="2579744" y="2187246"/>
            <a:ext cx="8648322" cy="3912161"/>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מיד  (אנתרופולוגית) ואחרים טוענים שניתן ללמוד על הרגשות הספציפיים של האנשים רק על ידי הכרה מעמיקה של התרבות. מרגרט מיד טענה שמתבגרים באיי סמואה לא חווים רגשות של בלבול וחרדה שאופייניים למתבגרים אחרים בעולם המערבי, ושבני המקום אינם חווים קנאה מינית ונהנים מסקס חופשי ללא שום רגש.</a:t>
            </a:r>
            <a:endParaRPr kumimoji="0" lang="en-US"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pic>
        <p:nvPicPr>
          <p:cNvPr id="5" name="Picture 4" descr="תוצאת תמונה עבור סמואה">
            <a:extLst>
              <a:ext uri="{FF2B5EF4-FFF2-40B4-BE49-F238E27FC236}">
                <a16:creationId xmlns:a16="http://schemas.microsoft.com/office/drawing/2014/main" id="{F1CC2CBA-3BCB-4339-93AF-98617EDC29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230" y="445149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054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14392A3-3E55-4C77-85B5-EB097763476D}"/>
              </a:ext>
            </a:extLst>
          </p:cNvPr>
          <p:cNvSpPr>
            <a:spLocks noGrp="1"/>
          </p:cNvSpPr>
          <p:nvPr>
            <p:ph type="title"/>
          </p:nvPr>
        </p:nvSpPr>
        <p:spPr/>
        <p:txBody>
          <a:bodyPr/>
          <a:lstStyle/>
          <a:p>
            <a:r>
              <a:rPr lang="he-IL" dirty="0">
                <a:solidFill>
                  <a:srgbClr val="FF0000"/>
                </a:solidFill>
                <a:latin typeface="Narkisim" panose="020E0502050101010101" pitchFamily="34" charset="-79"/>
                <a:cs typeface="Narkisim" panose="020E0502050101010101" pitchFamily="34" charset="-79"/>
              </a:rPr>
              <a:t>מקור הבעות הפנים הוא גנטי</a:t>
            </a:r>
          </a:p>
        </p:txBody>
      </p:sp>
      <p:sp>
        <p:nvSpPr>
          <p:cNvPr id="4" name="תיבת טקסט 3">
            <a:extLst>
              <a:ext uri="{FF2B5EF4-FFF2-40B4-BE49-F238E27FC236}">
                <a16:creationId xmlns:a16="http://schemas.microsoft.com/office/drawing/2014/main" id="{2ADA7BF6-8AF0-4628-AE56-55B56F5023D3}"/>
              </a:ext>
            </a:extLst>
          </p:cNvPr>
          <p:cNvSpPr txBox="1"/>
          <p:nvPr/>
        </p:nvSpPr>
        <p:spPr>
          <a:xfrm>
            <a:off x="752475" y="1793937"/>
            <a:ext cx="10437608" cy="3724096"/>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הבעות הפנים הן תגובה אוטומטית פיזיולוגית (רפלקס) למצבים בסביבה. כלומר מולדות ולא נרכשות. למשל, במצב המעורר כעס תגיב המערכת הפיזיולוגית בעלייה בקצב הנשימה ובפעימות הלב, המערכת הקוגניטיבית תאתר איומים בסביבה, והפנים יעטו הבעה מאיימת כמו חשיפת שיניים.</a:t>
            </a:r>
            <a:endParaRPr kumimoji="0" lang="en-US"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p:txBody>
      </p:sp>
      <p:pic>
        <p:nvPicPr>
          <p:cNvPr id="5" name="Picture 8" descr="תוצאת תמונה עבור כעס">
            <a:extLst>
              <a:ext uri="{FF2B5EF4-FFF2-40B4-BE49-F238E27FC236}">
                <a16:creationId xmlns:a16="http://schemas.microsoft.com/office/drawing/2014/main" id="{0E3ABD0C-50A4-4EEE-BFE8-E31395A489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9992" y="4864038"/>
            <a:ext cx="2943735" cy="1750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206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703392" y="171125"/>
            <a:ext cx="11423650" cy="1325563"/>
          </a:xfrm>
        </p:spPr>
        <p:txBody>
          <a:bodyPr/>
          <a:lstStyle/>
          <a:p>
            <a:r>
              <a:rPr lang="he-IL" dirty="0"/>
              <a:t>תרגיל</a:t>
            </a:r>
          </a:p>
        </p:txBody>
      </p:sp>
      <p:pic>
        <p:nvPicPr>
          <p:cNvPr id="3" name="תמונה 2">
            <a:extLst>
              <a:ext uri="{FF2B5EF4-FFF2-40B4-BE49-F238E27FC236}">
                <a16:creationId xmlns:a16="http://schemas.microsoft.com/office/drawing/2014/main" id="{2F64F55F-FDF1-43C1-8E04-D852EFCA5F03}"/>
              </a:ext>
            </a:extLst>
          </p:cNvPr>
          <p:cNvPicPr>
            <a:picLocks noChangeAspect="1"/>
          </p:cNvPicPr>
          <p:nvPr/>
        </p:nvPicPr>
        <p:blipFill>
          <a:blip r:embed="rId2"/>
          <a:stretch>
            <a:fillRect/>
          </a:stretch>
        </p:blipFill>
        <p:spPr>
          <a:xfrm>
            <a:off x="314093" y="29271"/>
            <a:ext cx="3576515" cy="1822428"/>
          </a:xfrm>
          <a:prstGeom prst="rect">
            <a:avLst/>
          </a:prstGeom>
        </p:spPr>
      </p:pic>
      <p:sp>
        <p:nvSpPr>
          <p:cNvPr id="6" name="תיבת טקסט 5">
            <a:extLst>
              <a:ext uri="{FF2B5EF4-FFF2-40B4-BE49-F238E27FC236}">
                <a16:creationId xmlns:a16="http://schemas.microsoft.com/office/drawing/2014/main" id="{6DB40907-E587-4198-BDFB-587DCB61000D}"/>
              </a:ext>
            </a:extLst>
          </p:cNvPr>
          <p:cNvSpPr txBox="1"/>
          <p:nvPr/>
        </p:nvSpPr>
        <p:spPr>
          <a:xfrm>
            <a:off x="6762750" y="1748455"/>
            <a:ext cx="4861900" cy="2862322"/>
          </a:xfrm>
          <a:prstGeom prst="rect">
            <a:avLst/>
          </a:prstGeom>
          <a:noFill/>
        </p:spPr>
        <p:txBody>
          <a:bodyPr wrap="square">
            <a:spAutoFit/>
          </a:bodyPr>
          <a:lstStyle/>
          <a:p>
            <a:pPr algn="r"/>
            <a:r>
              <a:rPr kumimoji="0" lang="he-IL" sz="3600" b="1" i="0" u="none" strike="noStrike" kern="1200" cap="none" spc="0" normalizeH="0" baseline="0" noProof="0" dirty="0">
                <a:ln>
                  <a:noFill/>
                </a:ln>
                <a:solidFill>
                  <a:prstClr val="black">
                    <a:lumMod val="85000"/>
                    <a:lumOff val="15000"/>
                  </a:prstClr>
                </a:solidFill>
                <a:effectLst/>
                <a:uLnTx/>
                <a:uFillTx/>
                <a:latin typeface="Narkisim" panose="020E0502050101010101" pitchFamily="34" charset="-79"/>
                <a:ea typeface="+mj-ea"/>
                <a:cs typeface="Narkisim" panose="020E0502050101010101" pitchFamily="34" charset="-79"/>
              </a:rPr>
              <a:t>האם אתם יכולים לזהות איזה רגש שייך לאיזו תמונה? </a:t>
            </a:r>
            <a:br>
              <a:rPr kumimoji="0" lang="he-IL" sz="3600" b="1" i="0" u="none" strike="noStrike" kern="1200" cap="none" spc="0" normalizeH="0" baseline="0" noProof="0" dirty="0">
                <a:ln>
                  <a:noFill/>
                </a:ln>
                <a:solidFill>
                  <a:prstClr val="black">
                    <a:lumMod val="85000"/>
                    <a:lumOff val="15000"/>
                  </a:prstClr>
                </a:solidFill>
                <a:effectLst/>
                <a:uLnTx/>
                <a:uFillTx/>
                <a:latin typeface="Narkisim" panose="020E0502050101010101" pitchFamily="34" charset="-79"/>
                <a:ea typeface="+mj-ea"/>
                <a:cs typeface="Narkisim" panose="020E0502050101010101" pitchFamily="34" charset="-79"/>
              </a:rPr>
            </a:br>
            <a:r>
              <a:rPr kumimoji="0" lang="he-IL" sz="3600" b="1" i="0" u="none" strike="noStrike" kern="1200" cap="none" spc="0" normalizeH="0" baseline="0" noProof="0" dirty="0">
                <a:ln>
                  <a:noFill/>
                </a:ln>
                <a:solidFill>
                  <a:srgbClr val="FF0000"/>
                </a:solidFill>
                <a:effectLst/>
                <a:uLnTx/>
                <a:uFillTx/>
                <a:latin typeface="Narkisim" panose="020E0502050101010101" pitchFamily="34" charset="-79"/>
                <a:ea typeface="+mj-ea"/>
                <a:cs typeface="Narkisim" panose="020E0502050101010101" pitchFamily="34" charset="-79"/>
              </a:rPr>
              <a:t>כעס, גועל, פחד, שמחה, עצב והפתעה</a:t>
            </a:r>
            <a:endParaRPr lang="he-IL" dirty="0"/>
          </a:p>
        </p:txBody>
      </p:sp>
      <p:pic>
        <p:nvPicPr>
          <p:cNvPr id="7" name="מציין מיקום תוכן 3">
            <a:extLst>
              <a:ext uri="{FF2B5EF4-FFF2-40B4-BE49-F238E27FC236}">
                <a16:creationId xmlns:a16="http://schemas.microsoft.com/office/drawing/2014/main" id="{6E334A1F-A5DB-48EB-A727-DE6DD5EAB10B}"/>
              </a:ext>
            </a:extLst>
          </p:cNvPr>
          <p:cNvPicPr>
            <a:picLocks noChangeAspect="1"/>
          </p:cNvPicPr>
          <p:nvPr/>
        </p:nvPicPr>
        <p:blipFill>
          <a:blip r:embed="rId3"/>
          <a:stretch>
            <a:fillRect/>
          </a:stretch>
        </p:blipFill>
        <p:spPr>
          <a:xfrm>
            <a:off x="630956" y="2225508"/>
            <a:ext cx="5784261" cy="4442229"/>
          </a:xfrm>
          <a:prstGeom prst="rect">
            <a:avLst/>
          </a:prstGeom>
        </p:spPr>
      </p:pic>
      <p:sp>
        <p:nvSpPr>
          <p:cNvPr id="4" name="אליפסה 3">
            <a:extLst>
              <a:ext uri="{FF2B5EF4-FFF2-40B4-BE49-F238E27FC236}">
                <a16:creationId xmlns:a16="http://schemas.microsoft.com/office/drawing/2014/main" id="{F51A48D4-0ADB-4A3C-8BE0-9956DA203891}"/>
              </a:ext>
            </a:extLst>
          </p:cNvPr>
          <p:cNvSpPr/>
          <p:nvPr/>
        </p:nvSpPr>
        <p:spPr>
          <a:xfrm>
            <a:off x="703392" y="2225508"/>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1</a:t>
            </a:r>
          </a:p>
        </p:txBody>
      </p:sp>
      <p:sp>
        <p:nvSpPr>
          <p:cNvPr id="8" name="אליפסה 7">
            <a:extLst>
              <a:ext uri="{FF2B5EF4-FFF2-40B4-BE49-F238E27FC236}">
                <a16:creationId xmlns:a16="http://schemas.microsoft.com/office/drawing/2014/main" id="{69F23B64-52C8-4A16-B0B6-D2588A8298AD}"/>
              </a:ext>
            </a:extLst>
          </p:cNvPr>
          <p:cNvSpPr/>
          <p:nvPr/>
        </p:nvSpPr>
        <p:spPr>
          <a:xfrm>
            <a:off x="2626249" y="2225508"/>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2</a:t>
            </a:r>
          </a:p>
        </p:txBody>
      </p:sp>
      <p:sp>
        <p:nvSpPr>
          <p:cNvPr id="9" name="אליפסה 8">
            <a:extLst>
              <a:ext uri="{FF2B5EF4-FFF2-40B4-BE49-F238E27FC236}">
                <a16:creationId xmlns:a16="http://schemas.microsoft.com/office/drawing/2014/main" id="{6A078E43-B92E-4A5E-8287-DE3922A68066}"/>
              </a:ext>
            </a:extLst>
          </p:cNvPr>
          <p:cNvSpPr/>
          <p:nvPr/>
        </p:nvSpPr>
        <p:spPr>
          <a:xfrm>
            <a:off x="4532575" y="2255359"/>
            <a:ext cx="323850" cy="2276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3</a:t>
            </a:r>
          </a:p>
        </p:txBody>
      </p:sp>
      <p:sp>
        <p:nvSpPr>
          <p:cNvPr id="10" name="אליפסה 9">
            <a:extLst>
              <a:ext uri="{FF2B5EF4-FFF2-40B4-BE49-F238E27FC236}">
                <a16:creationId xmlns:a16="http://schemas.microsoft.com/office/drawing/2014/main" id="{66A71596-C7D2-4855-92D7-EB31C39D4D24}"/>
              </a:ext>
            </a:extLst>
          </p:cNvPr>
          <p:cNvSpPr/>
          <p:nvPr/>
        </p:nvSpPr>
        <p:spPr>
          <a:xfrm>
            <a:off x="680656" y="4424125"/>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4</a:t>
            </a:r>
          </a:p>
        </p:txBody>
      </p:sp>
      <p:sp>
        <p:nvSpPr>
          <p:cNvPr id="11" name="אליפסה 10">
            <a:extLst>
              <a:ext uri="{FF2B5EF4-FFF2-40B4-BE49-F238E27FC236}">
                <a16:creationId xmlns:a16="http://schemas.microsoft.com/office/drawing/2014/main" id="{EF421272-1AA3-4FC5-BF32-68E20ADB7A28}"/>
              </a:ext>
            </a:extLst>
          </p:cNvPr>
          <p:cNvSpPr/>
          <p:nvPr/>
        </p:nvSpPr>
        <p:spPr>
          <a:xfrm>
            <a:off x="2588541" y="4427768"/>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5</a:t>
            </a:r>
          </a:p>
        </p:txBody>
      </p:sp>
      <p:sp>
        <p:nvSpPr>
          <p:cNvPr id="12" name="אליפסה 11">
            <a:extLst>
              <a:ext uri="{FF2B5EF4-FFF2-40B4-BE49-F238E27FC236}">
                <a16:creationId xmlns:a16="http://schemas.microsoft.com/office/drawing/2014/main" id="{08F1865B-A973-489A-A8DC-44F20EA1AFBB}"/>
              </a:ext>
            </a:extLst>
          </p:cNvPr>
          <p:cNvSpPr/>
          <p:nvPr/>
        </p:nvSpPr>
        <p:spPr>
          <a:xfrm>
            <a:off x="4546126" y="4446622"/>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6</a:t>
            </a:r>
          </a:p>
        </p:txBody>
      </p:sp>
    </p:spTree>
    <p:extLst>
      <p:ext uri="{BB962C8B-B14F-4D97-AF65-F5344CB8AC3E}">
        <p14:creationId xmlns:p14="http://schemas.microsoft.com/office/powerpoint/2010/main" val="2368074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703392" y="171125"/>
            <a:ext cx="11423650" cy="1325563"/>
          </a:xfrm>
        </p:spPr>
        <p:txBody>
          <a:bodyPr/>
          <a:lstStyle/>
          <a:p>
            <a:r>
              <a:rPr lang="he-IL" dirty="0"/>
              <a:t>תרגיל</a:t>
            </a:r>
          </a:p>
        </p:txBody>
      </p:sp>
      <p:pic>
        <p:nvPicPr>
          <p:cNvPr id="3" name="תמונה 2">
            <a:extLst>
              <a:ext uri="{FF2B5EF4-FFF2-40B4-BE49-F238E27FC236}">
                <a16:creationId xmlns:a16="http://schemas.microsoft.com/office/drawing/2014/main" id="{2F64F55F-FDF1-43C1-8E04-D852EFCA5F03}"/>
              </a:ext>
            </a:extLst>
          </p:cNvPr>
          <p:cNvPicPr>
            <a:picLocks noChangeAspect="1"/>
          </p:cNvPicPr>
          <p:nvPr/>
        </p:nvPicPr>
        <p:blipFill>
          <a:blip r:embed="rId2"/>
          <a:stretch>
            <a:fillRect/>
          </a:stretch>
        </p:blipFill>
        <p:spPr>
          <a:xfrm>
            <a:off x="314093" y="29271"/>
            <a:ext cx="3576515" cy="1822428"/>
          </a:xfrm>
          <a:prstGeom prst="rect">
            <a:avLst/>
          </a:prstGeom>
        </p:spPr>
      </p:pic>
      <p:sp>
        <p:nvSpPr>
          <p:cNvPr id="6" name="תיבת טקסט 5">
            <a:extLst>
              <a:ext uri="{FF2B5EF4-FFF2-40B4-BE49-F238E27FC236}">
                <a16:creationId xmlns:a16="http://schemas.microsoft.com/office/drawing/2014/main" id="{6DB40907-E587-4198-BDFB-587DCB61000D}"/>
              </a:ext>
            </a:extLst>
          </p:cNvPr>
          <p:cNvSpPr txBox="1"/>
          <p:nvPr/>
        </p:nvSpPr>
        <p:spPr>
          <a:xfrm>
            <a:off x="1372437" y="1374645"/>
            <a:ext cx="10284736" cy="95410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he-IL" sz="2800" b="1" i="0" u="none" strike="noStrike" kern="1200" cap="none" spc="0" normalizeH="0" baseline="0" noProof="0" dirty="0">
                <a:ln>
                  <a:noFill/>
                </a:ln>
                <a:solidFill>
                  <a:prstClr val="black">
                    <a:lumMod val="85000"/>
                    <a:lumOff val="15000"/>
                  </a:prstClr>
                </a:solidFill>
                <a:effectLst/>
                <a:uLnTx/>
                <a:uFillTx/>
                <a:latin typeface="Narkisim" panose="020E0502050101010101" pitchFamily="34" charset="-79"/>
                <a:ea typeface="+mn-ea"/>
                <a:cs typeface="Narkisim" panose="020E0502050101010101" pitchFamily="34" charset="-79"/>
              </a:rPr>
              <a:t>ובתמונה הזו? זהו בכל תמונה את הבעות הפנים לפי </a:t>
            </a:r>
            <a:r>
              <a:rPr kumimoji="0" lang="he-IL" sz="2800" b="1" i="0" u="none" strike="noStrike" kern="1200" cap="none" spc="0" normalizeH="0" baseline="0" noProof="0" dirty="0" err="1">
                <a:ln>
                  <a:noFill/>
                </a:ln>
                <a:solidFill>
                  <a:prstClr val="black">
                    <a:lumMod val="85000"/>
                    <a:lumOff val="15000"/>
                  </a:prstClr>
                </a:solidFill>
                <a:effectLst/>
                <a:uLnTx/>
                <a:uFillTx/>
                <a:latin typeface="Narkisim" panose="020E0502050101010101" pitchFamily="34" charset="-79"/>
                <a:ea typeface="+mn-ea"/>
                <a:cs typeface="Narkisim" panose="020E0502050101010101" pitchFamily="34" charset="-79"/>
              </a:rPr>
              <a:t>אקמן</a:t>
            </a:r>
            <a:r>
              <a:rPr kumimoji="0" lang="he-IL" sz="2800" b="1" i="0" u="none" strike="noStrike" kern="1200" cap="none" spc="0" normalizeH="0" baseline="0" noProof="0" dirty="0">
                <a:ln>
                  <a:noFill/>
                </a:ln>
                <a:solidFill>
                  <a:prstClr val="black">
                    <a:lumMod val="85000"/>
                    <a:lumOff val="15000"/>
                  </a:prstClr>
                </a:solidFill>
                <a:effectLst/>
                <a:uLnTx/>
                <a:uFillTx/>
                <a:latin typeface="Narkisim" panose="020E0502050101010101" pitchFamily="34" charset="-79"/>
                <a:ea typeface="+mn-ea"/>
                <a:cs typeface="Narkisim" panose="020E0502050101010101" pitchFamily="34" charset="-79"/>
              </a:rPr>
              <a:t>:</a:t>
            </a:r>
            <a:br>
              <a:rPr kumimoji="0" lang="he-IL" sz="2800" b="1" i="0" u="none" strike="noStrike" kern="1200" cap="none" spc="0" normalizeH="0" baseline="0" noProof="0" dirty="0">
                <a:ln>
                  <a:noFill/>
                </a:ln>
                <a:solidFill>
                  <a:prstClr val="black">
                    <a:lumMod val="85000"/>
                    <a:lumOff val="15000"/>
                  </a:prstClr>
                </a:solidFill>
                <a:effectLst/>
                <a:uLnTx/>
                <a:uFillTx/>
                <a:latin typeface="Narkisim" panose="020E0502050101010101" pitchFamily="34" charset="-79"/>
                <a:ea typeface="+mn-ea"/>
                <a:cs typeface="Narkisim" panose="020E0502050101010101" pitchFamily="34" charset="-79"/>
              </a:rPr>
            </a:br>
            <a:r>
              <a:rPr kumimoji="0" lang="he-IL" sz="2800" b="1" i="0" u="none" strike="noStrike" kern="1200" cap="none" spc="0" normalizeH="0" baseline="0" noProof="0" dirty="0">
                <a:ln>
                  <a:noFill/>
                </a:ln>
                <a:solidFill>
                  <a:prstClr val="black">
                    <a:lumMod val="85000"/>
                    <a:lumOff val="15000"/>
                  </a:prstClr>
                </a:solidFill>
                <a:effectLst/>
                <a:uLnTx/>
                <a:uFillTx/>
                <a:latin typeface="Narkisim" panose="020E0502050101010101" pitchFamily="34" charset="-79"/>
                <a:ea typeface="+mn-ea"/>
                <a:cs typeface="Narkisim" panose="020E0502050101010101" pitchFamily="34" charset="-79"/>
              </a:rPr>
              <a:t>כעס, גועל, פחד, שמחה, עצבות והפתעה זלזול </a:t>
            </a:r>
            <a:endParaRPr kumimoji="0" lang="he-IL"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pic>
        <p:nvPicPr>
          <p:cNvPr id="8" name="מציין מיקום תוכן 3">
            <a:extLst>
              <a:ext uri="{FF2B5EF4-FFF2-40B4-BE49-F238E27FC236}">
                <a16:creationId xmlns:a16="http://schemas.microsoft.com/office/drawing/2014/main" id="{00CD63B1-7ED5-4F0F-916F-65172F4677E3}"/>
              </a:ext>
            </a:extLst>
          </p:cNvPr>
          <p:cNvPicPr>
            <a:picLocks noChangeAspect="1"/>
          </p:cNvPicPr>
          <p:nvPr/>
        </p:nvPicPr>
        <p:blipFill>
          <a:blip r:embed="rId3"/>
          <a:stretch>
            <a:fillRect/>
          </a:stretch>
        </p:blipFill>
        <p:spPr>
          <a:xfrm>
            <a:off x="634415" y="2285045"/>
            <a:ext cx="7413609" cy="4401830"/>
          </a:xfrm>
          <a:prstGeom prst="rect">
            <a:avLst/>
          </a:prstGeom>
        </p:spPr>
      </p:pic>
      <p:sp>
        <p:nvSpPr>
          <p:cNvPr id="7" name="אליפסה 6">
            <a:extLst>
              <a:ext uri="{FF2B5EF4-FFF2-40B4-BE49-F238E27FC236}">
                <a16:creationId xmlns:a16="http://schemas.microsoft.com/office/drawing/2014/main" id="{464BC22E-B7A2-4A1B-9E1A-9A06A30DF31B}"/>
              </a:ext>
            </a:extLst>
          </p:cNvPr>
          <p:cNvSpPr/>
          <p:nvPr/>
        </p:nvSpPr>
        <p:spPr>
          <a:xfrm>
            <a:off x="703392" y="2630861"/>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1</a:t>
            </a:r>
          </a:p>
        </p:txBody>
      </p:sp>
      <p:sp>
        <p:nvSpPr>
          <p:cNvPr id="9" name="אליפסה 8">
            <a:extLst>
              <a:ext uri="{FF2B5EF4-FFF2-40B4-BE49-F238E27FC236}">
                <a16:creationId xmlns:a16="http://schemas.microsoft.com/office/drawing/2014/main" id="{BD932EE0-E7E9-4BCC-9854-04027711AEBC}"/>
              </a:ext>
            </a:extLst>
          </p:cNvPr>
          <p:cNvSpPr/>
          <p:nvPr/>
        </p:nvSpPr>
        <p:spPr>
          <a:xfrm>
            <a:off x="2626249" y="2630861"/>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2</a:t>
            </a:r>
          </a:p>
        </p:txBody>
      </p:sp>
      <p:sp>
        <p:nvSpPr>
          <p:cNvPr id="10" name="אליפסה 9">
            <a:extLst>
              <a:ext uri="{FF2B5EF4-FFF2-40B4-BE49-F238E27FC236}">
                <a16:creationId xmlns:a16="http://schemas.microsoft.com/office/drawing/2014/main" id="{8FC860CA-70B9-4E55-819E-7037F5B2C421}"/>
              </a:ext>
            </a:extLst>
          </p:cNvPr>
          <p:cNvSpPr/>
          <p:nvPr/>
        </p:nvSpPr>
        <p:spPr>
          <a:xfrm>
            <a:off x="4532575" y="2660712"/>
            <a:ext cx="323850" cy="2276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3</a:t>
            </a:r>
          </a:p>
        </p:txBody>
      </p:sp>
      <p:sp>
        <p:nvSpPr>
          <p:cNvPr id="11" name="אליפסה 10">
            <a:extLst>
              <a:ext uri="{FF2B5EF4-FFF2-40B4-BE49-F238E27FC236}">
                <a16:creationId xmlns:a16="http://schemas.microsoft.com/office/drawing/2014/main" id="{F8FC3D1D-D0BB-40C5-8909-37FA99A2FD6C}"/>
              </a:ext>
            </a:extLst>
          </p:cNvPr>
          <p:cNvSpPr/>
          <p:nvPr/>
        </p:nvSpPr>
        <p:spPr>
          <a:xfrm>
            <a:off x="680656" y="4829478"/>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4</a:t>
            </a:r>
          </a:p>
        </p:txBody>
      </p:sp>
      <p:sp>
        <p:nvSpPr>
          <p:cNvPr id="12" name="אליפסה 11">
            <a:extLst>
              <a:ext uri="{FF2B5EF4-FFF2-40B4-BE49-F238E27FC236}">
                <a16:creationId xmlns:a16="http://schemas.microsoft.com/office/drawing/2014/main" id="{1697D0B9-BC7C-48D3-B012-E76BA50D9723}"/>
              </a:ext>
            </a:extLst>
          </p:cNvPr>
          <p:cNvSpPr/>
          <p:nvPr/>
        </p:nvSpPr>
        <p:spPr>
          <a:xfrm>
            <a:off x="2588541" y="4833121"/>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5</a:t>
            </a:r>
          </a:p>
        </p:txBody>
      </p:sp>
      <p:sp>
        <p:nvSpPr>
          <p:cNvPr id="13" name="אליפסה 12">
            <a:extLst>
              <a:ext uri="{FF2B5EF4-FFF2-40B4-BE49-F238E27FC236}">
                <a16:creationId xmlns:a16="http://schemas.microsoft.com/office/drawing/2014/main" id="{88B48405-54F1-4BF4-ADA6-3635587BF52B}"/>
              </a:ext>
            </a:extLst>
          </p:cNvPr>
          <p:cNvSpPr/>
          <p:nvPr/>
        </p:nvSpPr>
        <p:spPr>
          <a:xfrm>
            <a:off x="4546126" y="4851975"/>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6</a:t>
            </a:r>
          </a:p>
        </p:txBody>
      </p:sp>
      <p:sp>
        <p:nvSpPr>
          <p:cNvPr id="14" name="אליפסה 13">
            <a:extLst>
              <a:ext uri="{FF2B5EF4-FFF2-40B4-BE49-F238E27FC236}">
                <a16:creationId xmlns:a16="http://schemas.microsoft.com/office/drawing/2014/main" id="{926C5E4B-7704-4E8A-B293-629EABCA0F43}"/>
              </a:ext>
            </a:extLst>
          </p:cNvPr>
          <p:cNvSpPr/>
          <p:nvPr/>
        </p:nvSpPr>
        <p:spPr>
          <a:xfrm>
            <a:off x="6352880" y="3549866"/>
            <a:ext cx="323850" cy="25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7</a:t>
            </a:r>
          </a:p>
        </p:txBody>
      </p:sp>
    </p:spTree>
    <p:extLst>
      <p:ext uri="{BB962C8B-B14F-4D97-AF65-F5344CB8AC3E}">
        <p14:creationId xmlns:p14="http://schemas.microsoft.com/office/powerpoint/2010/main" val="1382052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791E446-3569-477C-8E24-36E5B347C3B0}"/>
              </a:ext>
            </a:extLst>
          </p:cNvPr>
          <p:cNvSpPr>
            <a:spLocks noGrp="1"/>
          </p:cNvSpPr>
          <p:nvPr>
            <p:ph type="title"/>
          </p:nvPr>
        </p:nvSpPr>
        <p:spPr/>
        <p:txBody>
          <a:bodyPr>
            <a:normAutofit fontScale="90000"/>
          </a:bodyPr>
          <a:lstStyle/>
          <a:p>
            <a:br>
              <a:rPr lang="he-IL" dirty="0"/>
            </a:br>
            <a:r>
              <a:rPr lang="he-IL" dirty="0"/>
              <a:t>אוניברסליות של הבעות הפנים: </a:t>
            </a:r>
            <a:r>
              <a:rPr lang="he-IL" dirty="0" err="1"/>
              <a:t>אקמן</a:t>
            </a:r>
            <a:r>
              <a:rPr lang="he-IL" dirty="0"/>
              <a:t> </a:t>
            </a:r>
            <a:r>
              <a:rPr lang="he-IL" dirty="0" err="1"/>
              <a:t>ופרייזן</a:t>
            </a:r>
            <a:r>
              <a:rPr lang="he-IL" dirty="0"/>
              <a:t> (1986)</a:t>
            </a:r>
            <a:br>
              <a:rPr lang="he-IL" dirty="0"/>
            </a:br>
            <a:endParaRPr lang="he-IL" dirty="0"/>
          </a:p>
        </p:txBody>
      </p:sp>
      <p:sp>
        <p:nvSpPr>
          <p:cNvPr id="4" name="תיבת טקסט 3">
            <a:extLst>
              <a:ext uri="{FF2B5EF4-FFF2-40B4-BE49-F238E27FC236}">
                <a16:creationId xmlns:a16="http://schemas.microsoft.com/office/drawing/2014/main" id="{7183E55C-8C94-49D0-A732-C4FE9D1149C1}"/>
              </a:ext>
            </a:extLst>
          </p:cNvPr>
          <p:cNvSpPr txBox="1"/>
          <p:nvPr/>
        </p:nvSpPr>
        <p:spPr>
          <a:xfrm>
            <a:off x="801278" y="2201686"/>
            <a:ext cx="10664329" cy="4031873"/>
          </a:xfrm>
          <a:prstGeom prst="rect">
            <a:avLst/>
          </a:prstGeom>
          <a:noFill/>
        </p:spPr>
        <p:txBody>
          <a:bodyPr wrap="square">
            <a:spAutoFit/>
          </a:bodyPr>
          <a:lstStyle/>
          <a:p>
            <a:pPr algn="r"/>
            <a:r>
              <a:rPr lang="he-IL" sz="3200" b="1" dirty="0">
                <a:latin typeface="Narkisim" panose="020E0502050101010101" pitchFamily="34" charset="-79"/>
                <a:cs typeface="Narkisim" panose="020E0502050101010101" pitchFamily="34" charset="-79"/>
              </a:rPr>
              <a:t>מהלך המחקר: בשנים 1967- 1968 החוקר פול </a:t>
            </a:r>
            <a:r>
              <a:rPr lang="he-IL" sz="3200" b="1" dirty="0" err="1">
                <a:latin typeface="Narkisim" panose="020E0502050101010101" pitchFamily="34" charset="-79"/>
                <a:cs typeface="Narkisim" panose="020E0502050101010101" pitchFamily="34" charset="-79"/>
              </a:rPr>
              <a:t>אקמן</a:t>
            </a:r>
            <a:r>
              <a:rPr lang="he-IL" sz="3200" b="1" dirty="0">
                <a:latin typeface="Narkisim" panose="020E0502050101010101" pitchFamily="34" charset="-79"/>
                <a:cs typeface="Narkisim" panose="020E0502050101010101" pitchFamily="34" charset="-79"/>
              </a:rPr>
              <a:t> יצא לג'ונגלים של פפואה גינאה החדשה על מנת לחקור תרבויות מבודדות. שבטים שלא נחשפו להשפעה תרבותית מערבית, אנשים שמעולם לא ראו סרט, תמונה או אפילו את פניהם במראה. לנבדקים תוארו מצבים המעוררים רגשות והם התבקשו להתאים פרצוף לסיפור (הוא נעזר במתורגמן). </a:t>
            </a:r>
          </a:p>
          <a:p>
            <a:pPr algn="r"/>
            <a:r>
              <a:rPr lang="he-IL" sz="3200" b="1" dirty="0">
                <a:latin typeface="Narkisim" panose="020E0502050101010101" pitchFamily="34" charset="-79"/>
                <a:cs typeface="Narkisim" panose="020E0502050101010101" pitchFamily="34" charset="-79"/>
              </a:rPr>
              <a:t>למשל: אתה פוגש חבר שאתה אוהב, איזו הבעת פנים תהיה לך? </a:t>
            </a:r>
          </a:p>
          <a:p>
            <a:pPr algn="r"/>
            <a:r>
              <a:rPr lang="he-IL" sz="3200" b="1" dirty="0">
                <a:latin typeface="Narkisim" panose="020E0502050101010101" pitchFamily="34" charset="-79"/>
                <a:cs typeface="Narkisim" panose="020E0502050101010101" pitchFamily="34" charset="-79"/>
              </a:rPr>
              <a:t>דרכת על בהמה מתה, אדם קרוב נפטר, וכדומה. </a:t>
            </a:r>
          </a:p>
          <a:p>
            <a:pPr algn="r"/>
            <a:r>
              <a:rPr lang="he-IL" sz="3200" b="1" dirty="0" err="1">
                <a:latin typeface="Narkisim" panose="020E0502050101010101" pitchFamily="34" charset="-79"/>
                <a:cs typeface="Narkisim" panose="020E0502050101010101" pitchFamily="34" charset="-79"/>
              </a:rPr>
              <a:t>אקמן</a:t>
            </a:r>
            <a:r>
              <a:rPr lang="he-IL" sz="3200" b="1" dirty="0">
                <a:latin typeface="Narkisim" panose="020E0502050101010101" pitchFamily="34" charset="-79"/>
                <a:cs typeface="Narkisim" panose="020E0502050101010101" pitchFamily="34" charset="-79"/>
              </a:rPr>
              <a:t> גם הכין כרטיסיות עם תמונות פנים ועליהן הבעות שונות. </a:t>
            </a:r>
          </a:p>
        </p:txBody>
      </p:sp>
    </p:spTree>
    <p:extLst>
      <p:ext uri="{BB962C8B-B14F-4D97-AF65-F5344CB8AC3E}">
        <p14:creationId xmlns:p14="http://schemas.microsoft.com/office/powerpoint/2010/main" val="911210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34F4B55-3C7A-4B5E-9929-1A1A990FFE91}"/>
              </a:ext>
            </a:extLst>
          </p:cNvPr>
          <p:cNvSpPr>
            <a:spLocks noGrp="1"/>
          </p:cNvSpPr>
          <p:nvPr>
            <p:ph type="title"/>
          </p:nvPr>
        </p:nvSpPr>
        <p:spPr/>
        <p:txBody>
          <a:bodyPr>
            <a:normAutofit fontScale="90000"/>
          </a:bodyPr>
          <a:lstStyle/>
          <a:p>
            <a:br>
              <a:rPr lang="he-IL" dirty="0"/>
            </a:br>
            <a:r>
              <a:rPr lang="he-IL" dirty="0"/>
              <a:t>אוניברסליות של הבעות הפנים: המחקר של </a:t>
            </a:r>
            <a:r>
              <a:rPr lang="he-IL" dirty="0" err="1"/>
              <a:t>אקמן</a:t>
            </a:r>
            <a:r>
              <a:rPr lang="he-IL" dirty="0"/>
              <a:t> </a:t>
            </a:r>
            <a:r>
              <a:rPr lang="he-IL" dirty="0" err="1"/>
              <a:t>ופרייזן</a:t>
            </a:r>
            <a:r>
              <a:rPr lang="he-IL" dirty="0"/>
              <a:t> (1986) המשך</a:t>
            </a:r>
            <a:br>
              <a:rPr lang="he-IL" dirty="0"/>
            </a:br>
            <a:endParaRPr lang="he-IL" dirty="0"/>
          </a:p>
        </p:txBody>
      </p:sp>
      <p:sp>
        <p:nvSpPr>
          <p:cNvPr id="4" name="תיבת טקסט 3">
            <a:extLst>
              <a:ext uri="{FF2B5EF4-FFF2-40B4-BE49-F238E27FC236}">
                <a16:creationId xmlns:a16="http://schemas.microsoft.com/office/drawing/2014/main" id="{A86D85F8-9C1E-439F-8834-73143B1FD5E5}"/>
              </a:ext>
            </a:extLst>
          </p:cNvPr>
          <p:cNvSpPr txBox="1"/>
          <p:nvPr/>
        </p:nvSpPr>
        <p:spPr>
          <a:xfrm>
            <a:off x="235610" y="1799282"/>
            <a:ext cx="11303377" cy="4693593"/>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srgbClr val="FF0000"/>
                </a:solidFill>
                <a:effectLst/>
                <a:uLnTx/>
                <a:uFillTx/>
                <a:latin typeface="Narkisim" panose="020E0502050101010101" pitchFamily="34" charset="-79"/>
                <a:ea typeface="Narkisim" panose="020E0502050101010101" pitchFamily="34" charset="-79"/>
                <a:cs typeface="Narkisim" panose="020E0502050101010101" pitchFamily="34" charset="-79"/>
              </a:rPr>
              <a:t>תוצאה: </a:t>
            </a: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אנשי השבטים הללו זיהו במדויק מה מרגישים המצולמים וכולם התאימו את אותו פרצוף לסיפור שהוצג. </a:t>
            </a:r>
            <a:r>
              <a:rPr kumimoji="0" lang="he-IL" sz="2400" b="1" i="0" u="none" strike="noStrike" kern="1200" cap="none" spc="0" normalizeH="0" baseline="0" noProof="0" dirty="0" err="1">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אקמן</a:t>
            </a: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 חזר ובדק נושא זה בתרבויות שונות. וקבל את אותן תוצאות.</a:t>
            </a:r>
            <a:endParaRPr kumimoji="0" lang="en-US"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srgbClr val="FF0000"/>
                </a:solidFill>
                <a:effectLst/>
                <a:uLnTx/>
                <a:uFillTx/>
                <a:latin typeface="Narkisim" panose="020E0502050101010101" pitchFamily="34" charset="-79"/>
                <a:ea typeface="Narkisim" panose="020E0502050101010101" pitchFamily="34" charset="-79"/>
                <a:cs typeface="Narkisim" panose="020E0502050101010101" pitchFamily="34" charset="-79"/>
              </a:rPr>
              <a:t>מסקנות: </a:t>
            </a: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יש הבעות פנים שהן אוניברסליות: אלה שמבטאות כעס, גועל, פחד, שמחה, עצב והפתעה. זאת לעומת מחוות ותנועות ידיים שהן תלויות תרבות.</a:t>
            </a:r>
            <a:endParaRPr kumimoji="0" lang="en-US"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הביטוי ההתנהגותי הגלוי לחוויות רגשיות נעשה באמצעות שרירי הפנים. התגובה באמצעות שרירי הפנים היא מולדת. </a:t>
            </a:r>
            <a:endParaRPr kumimoji="0" lang="en-US"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p:txBody>
      </p:sp>
    </p:spTree>
    <p:extLst>
      <p:ext uri="{BB962C8B-B14F-4D97-AF65-F5344CB8AC3E}">
        <p14:creationId xmlns:p14="http://schemas.microsoft.com/office/powerpoint/2010/main" val="1993335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DDEB4BC-E529-496A-AE92-C7EF0E035622}"/>
              </a:ext>
            </a:extLst>
          </p:cNvPr>
          <p:cNvSpPr>
            <a:spLocks noGrp="1"/>
          </p:cNvSpPr>
          <p:nvPr>
            <p:ph type="title"/>
          </p:nvPr>
        </p:nvSpPr>
        <p:spPr/>
        <p:txBody>
          <a:bodyPr/>
          <a:lstStyle/>
          <a:p>
            <a:r>
              <a:rPr lang="he-IL" dirty="0"/>
              <a:t>אוניברסליות של הבעות הפנים</a:t>
            </a:r>
          </a:p>
        </p:txBody>
      </p:sp>
      <p:sp>
        <p:nvSpPr>
          <p:cNvPr id="4" name="תיבת טקסט 3">
            <a:extLst>
              <a:ext uri="{FF2B5EF4-FFF2-40B4-BE49-F238E27FC236}">
                <a16:creationId xmlns:a16="http://schemas.microsoft.com/office/drawing/2014/main" id="{572DDAB1-E952-4F2B-8235-9AFDEB3AD4F3}"/>
              </a:ext>
            </a:extLst>
          </p:cNvPr>
          <p:cNvSpPr txBox="1"/>
          <p:nvPr/>
        </p:nvSpPr>
        <p:spPr>
          <a:xfrm>
            <a:off x="2818755" y="1837512"/>
            <a:ext cx="8632539" cy="5037276"/>
          </a:xfrm>
          <a:prstGeom prst="rect">
            <a:avLst/>
          </a:prstGeom>
          <a:noFill/>
        </p:spPr>
        <p:txBody>
          <a:bodyPr wrap="square">
            <a:spAutoFit/>
          </a:bodyPr>
          <a:lstStyle/>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תינוקות מביעים רגשות בסיסיים מסוימים, עוד לפני שהתקיים אצלם תהליך למידה, מה שמראה שרגשות אלה מולדים. </a:t>
            </a:r>
          </a:p>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גם בקרב עיוורים נראו הבעות פנים של רגשות אלו. </a:t>
            </a:r>
          </a:p>
          <a:p>
            <a:pPr algn="r" rtl="1">
              <a:spcBef>
                <a:spcPts val="1000"/>
              </a:spcBef>
              <a:spcAft>
                <a:spcPts val="1000"/>
              </a:spcAft>
              <a:buClr>
                <a:srgbClr val="A53010"/>
              </a:buClr>
              <a:defRPr/>
            </a:pP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בהמשך עבודתו המחקרית </a:t>
            </a:r>
            <a:r>
              <a:rPr kumimoji="0" lang="he-IL" sz="32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אקמן</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הוסיף לרשימת הרגשות האוניברסליים את רגש ההתעניינות. מאוחר יותר, </a:t>
            </a:r>
            <a:r>
              <a:rPr kumimoji="0" lang="he-IL" sz="32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אקמן</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הרחיב את התאוריה שלו וכלל רגשות נוספים כמו בוז,  גאווה ובושה, אבל האוניברסליות של הבעות הפנים הללו שנויה יותר במחלוקת.</a:t>
            </a:r>
            <a:endParaRPr kumimoji="0" lang="en-US"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pic>
        <p:nvPicPr>
          <p:cNvPr id="5" name="Picture 2" descr="תוצאת תמונה עבור תינוק">
            <a:extLst>
              <a:ext uri="{FF2B5EF4-FFF2-40B4-BE49-F238E27FC236}">
                <a16:creationId xmlns:a16="http://schemas.microsoft.com/office/drawing/2014/main" id="{5A232601-9512-4653-A16A-6EC6B37630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695" y="270035"/>
            <a:ext cx="2343150" cy="19526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תוצאת תמונה עבור תינוק">
            <a:extLst>
              <a:ext uri="{FF2B5EF4-FFF2-40B4-BE49-F238E27FC236}">
                <a16:creationId xmlns:a16="http://schemas.microsoft.com/office/drawing/2014/main" id="{E207A711-2D9B-4D91-8B8E-73BA8E340F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95" y="5144626"/>
            <a:ext cx="2545060" cy="1443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939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431CF74-7B15-4B4A-B341-AAE1CE0075D7}"/>
              </a:ext>
            </a:extLst>
          </p:cNvPr>
          <p:cNvSpPr>
            <a:spLocks noGrp="1"/>
          </p:cNvSpPr>
          <p:nvPr>
            <p:ph type="title"/>
          </p:nvPr>
        </p:nvSpPr>
        <p:spPr/>
        <p:txBody>
          <a:bodyPr/>
          <a:lstStyle/>
          <a:p>
            <a:r>
              <a:rPr lang="he-IL"/>
              <a:t>השפעת האישיות על ביטוי רגשות </a:t>
            </a:r>
          </a:p>
        </p:txBody>
      </p:sp>
      <p:sp>
        <p:nvSpPr>
          <p:cNvPr id="4" name="תיבת טקסט 3">
            <a:extLst>
              <a:ext uri="{FF2B5EF4-FFF2-40B4-BE49-F238E27FC236}">
                <a16:creationId xmlns:a16="http://schemas.microsoft.com/office/drawing/2014/main" id="{3FAFE286-BF24-4FA0-B2F9-6C15ED14790C}"/>
              </a:ext>
            </a:extLst>
          </p:cNvPr>
          <p:cNvSpPr txBox="1"/>
          <p:nvPr/>
        </p:nvSpPr>
        <p:spPr>
          <a:xfrm>
            <a:off x="970961" y="2007001"/>
            <a:ext cx="10463752" cy="3072636"/>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קיים קשר חזק ועקבי בין תכונות אישיות מסוימות לבין תגובות רגשיות, בעיקר יכולת הבעת רגשות (אקסטרוברטיות) בקלות ונטייה לחרדה (נוירוטיות). </a:t>
            </a: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לדוגמה, החוקרים בחנו את הקשר בין אישיות ורגשות בעקבות קניה, ואת השפעת האישיות על ההתנהגות ותחושת הסיפוק לאחר קניה. הם מצאו קשר בין אקסטרוברטיות ורגשות חיוביים ובין נוירוטיות לרגשות שליליים. </a:t>
            </a:r>
            <a:endParaRPr kumimoji="0" lang="en-US"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p:txBody>
      </p:sp>
      <p:pic>
        <p:nvPicPr>
          <p:cNvPr id="5" name="Picture 2" descr="תוצאת תמונה עבור אישיות ורגשות">
            <a:extLst>
              <a:ext uri="{FF2B5EF4-FFF2-40B4-BE49-F238E27FC236}">
                <a16:creationId xmlns:a16="http://schemas.microsoft.com/office/drawing/2014/main" id="{9C8EB22D-9237-4BA0-9368-9E84FD5D91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4757" y="4971887"/>
            <a:ext cx="2714625" cy="1685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תוצאת תמונה עבור אישיות ורגשות">
            <a:extLst>
              <a:ext uri="{FF2B5EF4-FFF2-40B4-BE49-F238E27FC236}">
                <a16:creationId xmlns:a16="http://schemas.microsoft.com/office/drawing/2014/main" id="{B7165EC5-18DF-42BD-B98D-DABF07F5C7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2978" y="4971887"/>
            <a:ext cx="2714625" cy="1685925"/>
          </a:xfrm>
          <a:prstGeom prst="rect">
            <a:avLst/>
          </a:prstGeom>
          <a:noFill/>
          <a:extLst>
            <a:ext uri="{909E8E84-426E-40DD-AFC4-6F175D3DCCD1}">
              <a14:hiddenFill xmlns:a14="http://schemas.microsoft.com/office/drawing/2010/main">
                <a:solidFill>
                  <a:srgbClr val="FFFFFF"/>
                </a:solidFill>
              </a14:hiddenFill>
            </a:ext>
          </a:extLst>
        </p:spPr>
      </p:pic>
      <p:pic>
        <p:nvPicPr>
          <p:cNvPr id="7" name="תמונה 6">
            <a:extLst>
              <a:ext uri="{FF2B5EF4-FFF2-40B4-BE49-F238E27FC236}">
                <a16:creationId xmlns:a16="http://schemas.microsoft.com/office/drawing/2014/main" id="{0462E618-7A59-46BB-B8FA-321482DD2946}"/>
              </a:ext>
            </a:extLst>
          </p:cNvPr>
          <p:cNvPicPr>
            <a:picLocks noChangeAspect="1"/>
          </p:cNvPicPr>
          <p:nvPr/>
        </p:nvPicPr>
        <p:blipFill>
          <a:blip r:embed="rId4"/>
          <a:stretch>
            <a:fillRect/>
          </a:stretch>
        </p:blipFill>
        <p:spPr>
          <a:xfrm>
            <a:off x="1403287" y="4821684"/>
            <a:ext cx="2824681" cy="1879131"/>
          </a:xfrm>
          <a:prstGeom prst="rect">
            <a:avLst/>
          </a:prstGeom>
        </p:spPr>
      </p:pic>
    </p:spTree>
    <p:extLst>
      <p:ext uri="{BB962C8B-B14F-4D97-AF65-F5344CB8AC3E}">
        <p14:creationId xmlns:p14="http://schemas.microsoft.com/office/powerpoint/2010/main" val="2928962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73697979-95E7-466A-BC92-75B42B039C55}"/>
              </a:ext>
            </a:extLst>
          </p:cNvPr>
          <p:cNvPicPr>
            <a:picLocks noChangeAspect="1"/>
          </p:cNvPicPr>
          <p:nvPr/>
        </p:nvPicPr>
        <p:blipFill>
          <a:blip r:embed="rId3"/>
          <a:stretch>
            <a:fillRect/>
          </a:stretch>
        </p:blipFill>
        <p:spPr>
          <a:xfrm>
            <a:off x="517410" y="178760"/>
            <a:ext cx="3353091" cy="2267909"/>
          </a:xfrm>
          <a:prstGeom prst="rect">
            <a:avLst/>
          </a:prstGeom>
        </p:spPr>
      </p:pic>
      <p:sp>
        <p:nvSpPr>
          <p:cNvPr id="2" name="כותרת 1">
            <a:extLst>
              <a:ext uri="{FF2B5EF4-FFF2-40B4-BE49-F238E27FC236}">
                <a16:creationId xmlns:a16="http://schemas.microsoft.com/office/drawing/2014/main" id="{DAFE4C62-B855-4FC9-B489-892C7E4DEB14}"/>
              </a:ext>
            </a:extLst>
          </p:cNvPr>
          <p:cNvSpPr>
            <a:spLocks noGrp="1"/>
          </p:cNvSpPr>
          <p:nvPr>
            <p:ph type="title"/>
          </p:nvPr>
        </p:nvSpPr>
        <p:spPr>
          <a:xfrm>
            <a:off x="3956364" y="365125"/>
            <a:ext cx="7841936" cy="1325563"/>
          </a:xfrm>
        </p:spPr>
        <p:txBody>
          <a:bodyPr/>
          <a:lstStyle/>
          <a:p>
            <a:r>
              <a:rPr lang="he-IL" dirty="0"/>
              <a:t>הפעלה –משחק תפקידים</a:t>
            </a:r>
          </a:p>
        </p:txBody>
      </p:sp>
      <p:sp>
        <p:nvSpPr>
          <p:cNvPr id="5" name="תיבת טקסט 4">
            <a:extLst>
              <a:ext uri="{FF2B5EF4-FFF2-40B4-BE49-F238E27FC236}">
                <a16:creationId xmlns:a16="http://schemas.microsoft.com/office/drawing/2014/main" id="{4681ADAA-B7EC-4EEB-93A0-5FF64BD72BE0}"/>
              </a:ext>
            </a:extLst>
          </p:cNvPr>
          <p:cNvSpPr txBox="1"/>
          <p:nvPr/>
        </p:nvSpPr>
        <p:spPr>
          <a:xfrm>
            <a:off x="4904715" y="1902926"/>
            <a:ext cx="6097508" cy="2821285"/>
          </a:xfrm>
          <a:prstGeom prst="rect">
            <a:avLst/>
          </a:prstGeom>
          <a:noFill/>
        </p:spPr>
        <p:txBody>
          <a:bodyPr wrap="square">
            <a:spAutoFit/>
          </a:bodyPr>
          <a:lstStyle/>
          <a:p>
            <a:pPr marL="0" marR="0" lvl="0" indent="0" algn="r" defTabSz="457200" rtl="1" eaLnBrk="1" fontAlgn="auto" latinLnBrk="0" hangingPunct="1">
              <a:lnSpc>
                <a:spcPct val="100000"/>
              </a:lnSpc>
              <a:spcBef>
                <a:spcPts val="1000"/>
              </a:spcBef>
              <a:spcAft>
                <a:spcPts val="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שלושה  תלמידים  מתנדבים לעמוד מול הכיתה ולבטא מה מרגישים.</a:t>
            </a:r>
          </a:p>
          <a:p>
            <a:pPr marL="457200" marR="0" lvl="0" indent="-457200" algn="r" defTabSz="457200" rtl="1" eaLnBrk="1" fontAlgn="auto" latinLnBrk="0" hangingPunct="1">
              <a:lnSpc>
                <a:spcPct val="100000"/>
              </a:lnSpc>
              <a:spcBef>
                <a:spcPts val="1000"/>
              </a:spcBef>
              <a:spcAft>
                <a:spcPts val="0"/>
              </a:spcAft>
              <a:buClr>
                <a:srgbClr val="A53010"/>
              </a:buClr>
              <a:buSzTx/>
              <a:buFont typeface="Wingdings 3" charset="2"/>
              <a:buAutoNum type="arabicPeriod"/>
              <a:tabLst/>
              <a:defRPr/>
            </a:pPr>
            <a:r>
              <a:rPr lang="he-IL" sz="2400" b="1" dirty="0">
                <a:solidFill>
                  <a:prstClr val="black">
                    <a:lumMod val="75000"/>
                    <a:lumOff val="25000"/>
                  </a:prstClr>
                </a:solidFill>
                <a:latin typeface="Narkisim" panose="020E0502050101010101" pitchFamily="34" charset="-79"/>
                <a:cs typeface="Narkisim" panose="020E0502050101010101" pitchFamily="34" charset="-79"/>
              </a:rPr>
              <a:t>קבלת ציון נכשל בבחינה</a:t>
            </a:r>
          </a:p>
          <a:p>
            <a:pPr marL="457200" marR="0" lvl="0" indent="-457200" algn="r" defTabSz="457200" rtl="1" eaLnBrk="1" fontAlgn="auto" latinLnBrk="0" hangingPunct="1">
              <a:lnSpc>
                <a:spcPct val="100000"/>
              </a:lnSpc>
              <a:spcBef>
                <a:spcPts val="1000"/>
              </a:spcBef>
              <a:spcAft>
                <a:spcPts val="0"/>
              </a:spcAft>
              <a:buClr>
                <a:srgbClr val="A53010"/>
              </a:buClr>
              <a:buSzTx/>
              <a:buFont typeface="Wingdings 3" charset="2"/>
              <a:buAutoNum type="arabicPeriod"/>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קבלת את הטלפון הכי חדש שיצא במתנה</a:t>
            </a:r>
          </a:p>
          <a:p>
            <a:pPr marL="457200" marR="0" lvl="0" indent="-457200" algn="r" defTabSz="457200" rtl="1" eaLnBrk="1" fontAlgn="auto" latinLnBrk="0" hangingPunct="1">
              <a:lnSpc>
                <a:spcPct val="100000"/>
              </a:lnSpc>
              <a:spcBef>
                <a:spcPts val="1000"/>
              </a:spcBef>
              <a:spcAft>
                <a:spcPts val="0"/>
              </a:spcAft>
              <a:buClr>
                <a:srgbClr val="A53010"/>
              </a:buClr>
              <a:buSzTx/>
              <a:buFont typeface="Wingdings 3" charset="2"/>
              <a:buAutoNum type="arabicPeriod"/>
              <a:tabLst/>
              <a:defRPr/>
            </a:pPr>
            <a:r>
              <a:rPr lang="he-IL" sz="2400" b="1" dirty="0">
                <a:solidFill>
                  <a:prstClr val="black">
                    <a:lumMod val="75000"/>
                    <a:lumOff val="25000"/>
                  </a:prstClr>
                </a:solidFill>
                <a:latin typeface="Narkisim" panose="020E0502050101010101" pitchFamily="34" charset="-79"/>
                <a:cs typeface="Narkisim" panose="020E0502050101010101" pitchFamily="34" charset="-79"/>
              </a:rPr>
              <a:t>נפל טיל ליד ביתך</a:t>
            </a:r>
            <a:endPar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endParaRPr>
          </a:p>
          <a:p>
            <a:pPr marL="457200" marR="0" lvl="0" indent="-457200" algn="r" defTabSz="457200" rtl="1" eaLnBrk="1" fontAlgn="auto" latinLnBrk="0" hangingPunct="1">
              <a:lnSpc>
                <a:spcPct val="100000"/>
              </a:lnSpc>
              <a:spcBef>
                <a:spcPts val="1000"/>
              </a:spcBef>
              <a:spcAft>
                <a:spcPts val="0"/>
              </a:spcAft>
              <a:buClr>
                <a:srgbClr val="A53010"/>
              </a:buClr>
              <a:buSzTx/>
              <a:buFont typeface="Wingdings 3" charset="2"/>
              <a:buAutoNum type="arabicPeriod"/>
              <a:tabLst/>
              <a:defRPr/>
            </a:pPr>
            <a:endPar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endParaRPr>
          </a:p>
        </p:txBody>
      </p:sp>
      <p:pic>
        <p:nvPicPr>
          <p:cNvPr id="6" name="תמונה 5">
            <a:extLst>
              <a:ext uri="{FF2B5EF4-FFF2-40B4-BE49-F238E27FC236}">
                <a16:creationId xmlns:a16="http://schemas.microsoft.com/office/drawing/2014/main" id="{CC8A26FE-0E8A-4E65-ACBE-8B1B9EF2CA2B}"/>
              </a:ext>
            </a:extLst>
          </p:cNvPr>
          <p:cNvPicPr>
            <a:picLocks noChangeAspect="1"/>
          </p:cNvPicPr>
          <p:nvPr/>
        </p:nvPicPr>
        <p:blipFill>
          <a:blip r:embed="rId4"/>
          <a:stretch>
            <a:fillRect/>
          </a:stretch>
        </p:blipFill>
        <p:spPr>
          <a:xfrm>
            <a:off x="9176793" y="4749268"/>
            <a:ext cx="2621507" cy="1743607"/>
          </a:xfrm>
          <a:prstGeom prst="rect">
            <a:avLst/>
          </a:prstGeom>
        </p:spPr>
      </p:pic>
      <p:pic>
        <p:nvPicPr>
          <p:cNvPr id="7" name="Picture 2" descr="תוצאת תמונה עבור פנטומימה">
            <a:extLst>
              <a:ext uri="{FF2B5EF4-FFF2-40B4-BE49-F238E27FC236}">
                <a16:creationId xmlns:a16="http://schemas.microsoft.com/office/drawing/2014/main" id="{A99CA65E-B3CA-4C88-B6FC-095E9C1388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6239" y="5226050"/>
            <a:ext cx="3619500" cy="1266825"/>
          </a:xfrm>
          <a:prstGeom prst="rect">
            <a:avLst/>
          </a:prstGeom>
          <a:noFill/>
          <a:extLst>
            <a:ext uri="{909E8E84-426E-40DD-AFC4-6F175D3DCCD1}">
              <a14:hiddenFill xmlns:a14="http://schemas.microsoft.com/office/drawing/2010/main">
                <a:solidFill>
                  <a:srgbClr val="FFFFFF"/>
                </a:solidFill>
              </a14:hiddenFill>
            </a:ext>
          </a:extLst>
        </p:spPr>
      </p:pic>
      <p:pic>
        <p:nvPicPr>
          <p:cNvPr id="8" name="תמונה 7">
            <a:extLst>
              <a:ext uri="{FF2B5EF4-FFF2-40B4-BE49-F238E27FC236}">
                <a16:creationId xmlns:a16="http://schemas.microsoft.com/office/drawing/2014/main" id="{A29D83C1-027F-462C-85B9-7BF8CE5968D2}"/>
              </a:ext>
            </a:extLst>
          </p:cNvPr>
          <p:cNvPicPr>
            <a:picLocks noChangeAspect="1"/>
          </p:cNvPicPr>
          <p:nvPr/>
        </p:nvPicPr>
        <p:blipFill>
          <a:blip r:embed="rId6"/>
          <a:stretch>
            <a:fillRect/>
          </a:stretch>
        </p:blipFill>
        <p:spPr>
          <a:xfrm>
            <a:off x="950699" y="4811474"/>
            <a:ext cx="3609145" cy="1633870"/>
          </a:xfrm>
          <a:prstGeom prst="rect">
            <a:avLst/>
          </a:prstGeom>
        </p:spPr>
      </p:pic>
    </p:spTree>
    <p:extLst>
      <p:ext uri="{BB962C8B-B14F-4D97-AF65-F5344CB8AC3E}">
        <p14:creationId xmlns:p14="http://schemas.microsoft.com/office/powerpoint/2010/main" val="2928602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015EC5B-1243-4495-923D-4DEC8EB25F89}"/>
              </a:ext>
            </a:extLst>
          </p:cNvPr>
          <p:cNvSpPr>
            <a:spLocks noGrp="1"/>
          </p:cNvSpPr>
          <p:nvPr>
            <p:ph type="title"/>
          </p:nvPr>
        </p:nvSpPr>
        <p:spPr/>
        <p:txBody>
          <a:bodyPr/>
          <a:lstStyle/>
          <a:p>
            <a:r>
              <a:rPr lang="he-IL" dirty="0"/>
              <a:t>המעגל הרגשי של </a:t>
            </a:r>
            <a:r>
              <a:rPr lang="he-IL" dirty="0" err="1"/>
              <a:t>פלוצ'יק</a:t>
            </a:r>
            <a:r>
              <a:rPr lang="he-IL" dirty="0"/>
              <a:t> (1984)</a:t>
            </a:r>
            <a:br>
              <a:rPr lang="he-IL" dirty="0"/>
            </a:br>
            <a:endParaRPr lang="he-IL" dirty="0"/>
          </a:p>
        </p:txBody>
      </p:sp>
      <p:sp>
        <p:nvSpPr>
          <p:cNvPr id="4" name="תיבת טקסט 3">
            <a:extLst>
              <a:ext uri="{FF2B5EF4-FFF2-40B4-BE49-F238E27FC236}">
                <a16:creationId xmlns:a16="http://schemas.microsoft.com/office/drawing/2014/main" id="{DE191F83-FB95-4659-BBB0-F253F3099929}"/>
              </a:ext>
            </a:extLst>
          </p:cNvPr>
          <p:cNvSpPr txBox="1"/>
          <p:nvPr/>
        </p:nvSpPr>
        <p:spPr>
          <a:xfrm>
            <a:off x="1122630" y="1911681"/>
            <a:ext cx="9868277" cy="1838837"/>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6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במודל של </a:t>
            </a:r>
            <a:r>
              <a:rPr kumimoji="0" lang="he-IL" sz="2600" b="0"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פלוצ'יק</a:t>
            </a:r>
            <a:r>
              <a:rPr kumimoji="0" lang="he-IL" sz="26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ישנם 8 רגשות בסיסיים המורכבים מארבעה זוגות של רגשות הפוכים, מעין "צבעי יסוד" שמהם ניתן להרכיב גוונים רבים של רגשות. כל שאר הרגשות הם שילובים של רגשות בסיסיים אלה: </a:t>
            </a:r>
            <a:endParaRPr kumimoji="0" lang="en-US" sz="26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
        <p:nvSpPr>
          <p:cNvPr id="6" name="תיבת טקסט 5">
            <a:extLst>
              <a:ext uri="{FF2B5EF4-FFF2-40B4-BE49-F238E27FC236}">
                <a16:creationId xmlns:a16="http://schemas.microsoft.com/office/drawing/2014/main" id="{F37FCABF-C89F-4EB9-8894-C3CA5E0743BD}"/>
              </a:ext>
            </a:extLst>
          </p:cNvPr>
          <p:cNvSpPr txBox="1"/>
          <p:nvPr/>
        </p:nvSpPr>
        <p:spPr>
          <a:xfrm>
            <a:off x="4615004" y="3429000"/>
            <a:ext cx="6097508" cy="892552"/>
          </a:xfrm>
          <a:prstGeom prst="rect">
            <a:avLst/>
          </a:prstGeom>
          <a:noFill/>
        </p:spPr>
        <p:txBody>
          <a:bodyPr wrap="square">
            <a:spAutoFit/>
          </a:bodyPr>
          <a:lstStyle/>
          <a:p>
            <a:pPr algn="r"/>
            <a:endParaRPr kumimoji="0" lang="he-IL" sz="2600" b="1" i="0" u="none" strike="noStrike" kern="1200" cap="none" spc="0" normalizeH="0" baseline="0" noProof="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endParaRPr>
          </a:p>
          <a:p>
            <a:pPr algn="r"/>
            <a:r>
              <a:rPr kumimoji="0" lang="he-IL" sz="2600" b="1" i="0" u="none" strike="noStrike" kern="1200" cap="none" spc="0" normalizeH="0" baseline="0" noProof="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שמחה – עצב   </a:t>
            </a:r>
            <a:endParaRPr lang="he-IL" dirty="0"/>
          </a:p>
        </p:txBody>
      </p:sp>
      <p:pic>
        <p:nvPicPr>
          <p:cNvPr id="7" name="תמונה 6">
            <a:extLst>
              <a:ext uri="{FF2B5EF4-FFF2-40B4-BE49-F238E27FC236}">
                <a16:creationId xmlns:a16="http://schemas.microsoft.com/office/drawing/2014/main" id="{0E760BD2-A229-4B34-86F1-54C52C0F113D}"/>
              </a:ext>
            </a:extLst>
          </p:cNvPr>
          <p:cNvPicPr>
            <a:picLocks noChangeAspect="1"/>
          </p:cNvPicPr>
          <p:nvPr/>
        </p:nvPicPr>
        <p:blipFill>
          <a:blip r:embed="rId2"/>
          <a:stretch>
            <a:fillRect/>
          </a:stretch>
        </p:blipFill>
        <p:spPr>
          <a:xfrm>
            <a:off x="6791394" y="3681416"/>
            <a:ext cx="2158171" cy="1280271"/>
          </a:xfrm>
          <a:prstGeom prst="rect">
            <a:avLst/>
          </a:prstGeom>
        </p:spPr>
      </p:pic>
      <p:sp>
        <p:nvSpPr>
          <p:cNvPr id="11" name="תיבת טקסט 10">
            <a:extLst>
              <a:ext uri="{FF2B5EF4-FFF2-40B4-BE49-F238E27FC236}">
                <a16:creationId xmlns:a16="http://schemas.microsoft.com/office/drawing/2014/main" id="{A4F8E7FB-E08F-40D6-BF64-2E9B24DC1811}"/>
              </a:ext>
            </a:extLst>
          </p:cNvPr>
          <p:cNvSpPr txBox="1"/>
          <p:nvPr/>
        </p:nvSpPr>
        <p:spPr>
          <a:xfrm>
            <a:off x="5031464" y="3836979"/>
            <a:ext cx="6097508" cy="492443"/>
          </a:xfrm>
          <a:prstGeom prst="rect">
            <a:avLst/>
          </a:prstGeom>
          <a:noFill/>
        </p:spPr>
        <p:txBody>
          <a:bodyPr wrap="square">
            <a:spAutoFit/>
          </a:bodyPr>
          <a:lstStyle/>
          <a:p>
            <a:r>
              <a:rPr kumimoji="0" lang="he-IL" sz="26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פחד - כעס</a:t>
            </a:r>
            <a:endParaRPr lang="he-IL" dirty="0"/>
          </a:p>
        </p:txBody>
      </p:sp>
      <p:pic>
        <p:nvPicPr>
          <p:cNvPr id="12" name="Picture 6" descr="תוצאת תמונה עבור פחד">
            <a:extLst>
              <a:ext uri="{FF2B5EF4-FFF2-40B4-BE49-F238E27FC236}">
                <a16:creationId xmlns:a16="http://schemas.microsoft.com/office/drawing/2014/main" id="{FD7CD8A7-DE37-4119-BE8D-B9C5B93CEA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8235"/>
          <a:stretch/>
        </p:blipFill>
        <p:spPr bwMode="auto">
          <a:xfrm>
            <a:off x="3803537" y="3076161"/>
            <a:ext cx="1066143"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3" name="תמונה 12">
            <a:extLst>
              <a:ext uri="{FF2B5EF4-FFF2-40B4-BE49-F238E27FC236}">
                <a16:creationId xmlns:a16="http://schemas.microsoft.com/office/drawing/2014/main" id="{DFA6D7E1-7A71-4342-AE5C-448625894780}"/>
              </a:ext>
            </a:extLst>
          </p:cNvPr>
          <p:cNvPicPr>
            <a:picLocks noChangeAspect="1"/>
          </p:cNvPicPr>
          <p:nvPr/>
        </p:nvPicPr>
        <p:blipFill>
          <a:blip r:embed="rId4"/>
          <a:stretch>
            <a:fillRect/>
          </a:stretch>
        </p:blipFill>
        <p:spPr>
          <a:xfrm>
            <a:off x="2305433" y="3237154"/>
            <a:ext cx="1610138" cy="1610138"/>
          </a:xfrm>
          <a:prstGeom prst="rect">
            <a:avLst/>
          </a:prstGeom>
        </p:spPr>
      </p:pic>
      <p:sp>
        <p:nvSpPr>
          <p:cNvPr id="15" name="תיבת טקסט 14">
            <a:extLst>
              <a:ext uri="{FF2B5EF4-FFF2-40B4-BE49-F238E27FC236}">
                <a16:creationId xmlns:a16="http://schemas.microsoft.com/office/drawing/2014/main" id="{BAF2B280-ADAF-40A5-8CA7-963CB70E3B38}"/>
              </a:ext>
            </a:extLst>
          </p:cNvPr>
          <p:cNvSpPr txBox="1"/>
          <p:nvPr/>
        </p:nvSpPr>
        <p:spPr>
          <a:xfrm>
            <a:off x="8680011" y="5421291"/>
            <a:ext cx="6097508" cy="492443"/>
          </a:xfrm>
          <a:prstGeom prst="rect">
            <a:avLst/>
          </a:prstGeom>
          <a:noFill/>
        </p:spPr>
        <p:txBody>
          <a:bodyPr wrap="square">
            <a:spAutoFit/>
          </a:bodyPr>
          <a:lstStyle/>
          <a:p>
            <a:r>
              <a:rPr kumimoji="0" lang="he-IL" sz="26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הפתעה – ציפייה</a:t>
            </a:r>
            <a:endParaRPr lang="he-IL" dirty="0"/>
          </a:p>
        </p:txBody>
      </p:sp>
      <p:pic>
        <p:nvPicPr>
          <p:cNvPr id="16" name="Picture 8" descr="תוצאת תמונה עבור פרצוף מופתע">
            <a:extLst>
              <a:ext uri="{FF2B5EF4-FFF2-40B4-BE49-F238E27FC236}">
                <a16:creationId xmlns:a16="http://schemas.microsoft.com/office/drawing/2014/main" id="{F2564BBD-54A9-4E17-9099-597FA3B25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1830" y="4888562"/>
            <a:ext cx="1195734" cy="17968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תוצאת תמונה עבור ציפיה">
            <a:extLst>
              <a:ext uri="{FF2B5EF4-FFF2-40B4-BE49-F238E27FC236}">
                <a16:creationId xmlns:a16="http://schemas.microsoft.com/office/drawing/2014/main" id="{AD357643-F323-4A15-BE4D-364BD15345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1098" y="5106149"/>
            <a:ext cx="2046261" cy="1361694"/>
          </a:xfrm>
          <a:prstGeom prst="rect">
            <a:avLst/>
          </a:prstGeom>
          <a:noFill/>
          <a:extLst>
            <a:ext uri="{909E8E84-426E-40DD-AFC4-6F175D3DCCD1}">
              <a14:hiddenFill xmlns:a14="http://schemas.microsoft.com/office/drawing/2010/main">
                <a:solidFill>
                  <a:srgbClr val="FFFFFF"/>
                </a:solidFill>
              </a14:hiddenFill>
            </a:ext>
          </a:extLst>
        </p:spPr>
      </p:pic>
      <p:sp>
        <p:nvSpPr>
          <p:cNvPr id="19" name="תיבת טקסט 18">
            <a:extLst>
              <a:ext uri="{FF2B5EF4-FFF2-40B4-BE49-F238E27FC236}">
                <a16:creationId xmlns:a16="http://schemas.microsoft.com/office/drawing/2014/main" id="{6CD4CBCA-2588-40C7-A726-B44BC3B75135}"/>
              </a:ext>
            </a:extLst>
          </p:cNvPr>
          <p:cNvSpPr txBox="1"/>
          <p:nvPr/>
        </p:nvSpPr>
        <p:spPr>
          <a:xfrm>
            <a:off x="3511990" y="5421291"/>
            <a:ext cx="7390614" cy="492443"/>
          </a:xfrm>
          <a:prstGeom prst="rect">
            <a:avLst/>
          </a:prstGeom>
          <a:noFill/>
        </p:spPr>
        <p:txBody>
          <a:bodyPr wrap="square">
            <a:spAutoFit/>
          </a:bodyPr>
          <a:lstStyle/>
          <a:p>
            <a:r>
              <a:rPr kumimoji="0" lang="he-IL" sz="26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קבלה - דחייה</a:t>
            </a:r>
            <a:endParaRPr lang="he-IL" dirty="0"/>
          </a:p>
        </p:txBody>
      </p:sp>
      <p:pic>
        <p:nvPicPr>
          <p:cNvPr id="20" name="Picture 14" descr="תוצאת תמונה עבור פרצוף של קבלה עצמית">
            <a:extLst>
              <a:ext uri="{FF2B5EF4-FFF2-40B4-BE49-F238E27FC236}">
                <a16:creationId xmlns:a16="http://schemas.microsoft.com/office/drawing/2014/main" id="{2AFDF18D-4E9F-4142-9C6F-5D147F4813A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2558" r="7560"/>
          <a:stretch/>
        </p:blipFill>
        <p:spPr bwMode="auto">
          <a:xfrm>
            <a:off x="2091361" y="4940437"/>
            <a:ext cx="1420629"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6" descr="תוצאת תמונה עבור פרצוף של לא רוצה">
            <a:extLst>
              <a:ext uri="{FF2B5EF4-FFF2-40B4-BE49-F238E27FC236}">
                <a16:creationId xmlns:a16="http://schemas.microsoft.com/office/drawing/2014/main" id="{A45BD925-810C-4F26-8E6A-B11A131CD80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37638"/>
          <a:stretch/>
        </p:blipFill>
        <p:spPr bwMode="auto">
          <a:xfrm>
            <a:off x="680942" y="4961687"/>
            <a:ext cx="1410419" cy="158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930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EF1F27E-FBE4-4FBC-B867-6CC146258321}"/>
              </a:ext>
            </a:extLst>
          </p:cNvPr>
          <p:cNvSpPr>
            <a:spLocks noGrp="1"/>
          </p:cNvSpPr>
          <p:nvPr>
            <p:ph type="title"/>
          </p:nvPr>
        </p:nvSpPr>
        <p:spPr/>
        <p:txBody>
          <a:bodyPr/>
          <a:lstStyle/>
          <a:p>
            <a:r>
              <a:rPr lang="he-IL" dirty="0">
                <a:latin typeface="Narkisim" panose="020E0502050101010101" pitchFamily="34" charset="-79"/>
                <a:cs typeface="Narkisim" panose="020E0502050101010101" pitchFamily="34" charset="-79"/>
              </a:rPr>
              <a:t>מה בשיעור?</a:t>
            </a:r>
          </a:p>
        </p:txBody>
      </p:sp>
      <p:sp>
        <p:nvSpPr>
          <p:cNvPr id="3" name="מציין מיקום תוכן 2">
            <a:extLst>
              <a:ext uri="{FF2B5EF4-FFF2-40B4-BE49-F238E27FC236}">
                <a16:creationId xmlns:a16="http://schemas.microsoft.com/office/drawing/2014/main" id="{552A418F-E581-4D47-A034-F00CC5CC9492}"/>
              </a:ext>
            </a:extLst>
          </p:cNvPr>
          <p:cNvSpPr txBox="1">
            <a:spLocks/>
          </p:cNvSpPr>
          <p:nvPr/>
        </p:nvSpPr>
        <p:spPr>
          <a:xfrm>
            <a:off x="6729274" y="1627929"/>
            <a:ext cx="4957322"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he-IL" b="1" dirty="0">
                <a:latin typeface="Narkisim" panose="020E0502050101010101" pitchFamily="34" charset="-79"/>
                <a:cs typeface="Narkisim" panose="020E0502050101010101" pitchFamily="34" charset="-79"/>
              </a:rPr>
              <a:t>תוכן</a:t>
            </a:r>
          </a:p>
          <a:p>
            <a:pPr>
              <a:lnSpc>
                <a:spcPct val="150000"/>
              </a:lnSpc>
            </a:pPr>
            <a:r>
              <a:rPr lang="he-IL" sz="2400" dirty="0">
                <a:latin typeface="Narkisim" panose="020E0502050101010101" pitchFamily="34" charset="-79"/>
                <a:cs typeface="Narkisim" panose="020E0502050101010101" pitchFamily="34" charset="-79"/>
              </a:rPr>
              <a:t>כיצד מתעוררים רגשות?</a:t>
            </a:r>
          </a:p>
          <a:p>
            <a:pPr>
              <a:lnSpc>
                <a:spcPct val="150000"/>
              </a:lnSpc>
            </a:pPr>
            <a:r>
              <a:rPr lang="he-IL" sz="2400" dirty="0">
                <a:latin typeface="Narkisim" panose="020E0502050101010101" pitchFamily="34" charset="-79"/>
                <a:cs typeface="Narkisim" panose="020E0502050101010101" pitchFamily="34" charset="-79"/>
              </a:rPr>
              <a:t>המקורות להבעת רגשות</a:t>
            </a:r>
          </a:p>
          <a:p>
            <a:pPr>
              <a:lnSpc>
                <a:spcPct val="150000"/>
              </a:lnSpc>
            </a:pPr>
            <a:r>
              <a:rPr lang="he-IL" sz="2400" dirty="0">
                <a:latin typeface="Narkisim" panose="020E0502050101010101" pitchFamily="34" charset="-79"/>
                <a:cs typeface="Narkisim" panose="020E0502050101010101" pitchFamily="34" charset="-79"/>
              </a:rPr>
              <a:t>אוניברסליות של הבעות הפנים: המחקר של </a:t>
            </a:r>
            <a:r>
              <a:rPr lang="he-IL" sz="2400" dirty="0" err="1">
                <a:latin typeface="Narkisim" panose="020E0502050101010101" pitchFamily="34" charset="-79"/>
                <a:cs typeface="Narkisim" panose="020E0502050101010101" pitchFamily="34" charset="-79"/>
              </a:rPr>
              <a:t>אקמן</a:t>
            </a:r>
            <a:r>
              <a:rPr lang="he-IL" sz="2400" dirty="0">
                <a:latin typeface="Narkisim" panose="020E0502050101010101" pitchFamily="34" charset="-79"/>
                <a:cs typeface="Narkisim" panose="020E0502050101010101" pitchFamily="34" charset="-79"/>
              </a:rPr>
              <a:t> </a:t>
            </a:r>
            <a:r>
              <a:rPr lang="he-IL" sz="2400" dirty="0" err="1">
                <a:latin typeface="Narkisim" panose="020E0502050101010101" pitchFamily="34" charset="-79"/>
                <a:cs typeface="Narkisim" panose="020E0502050101010101" pitchFamily="34" charset="-79"/>
              </a:rPr>
              <a:t>ופרייזן</a:t>
            </a:r>
            <a:r>
              <a:rPr lang="he-IL" sz="2400" dirty="0">
                <a:latin typeface="Narkisim" panose="020E0502050101010101" pitchFamily="34" charset="-79"/>
                <a:cs typeface="Narkisim" panose="020E0502050101010101" pitchFamily="34" charset="-79"/>
              </a:rPr>
              <a:t> (1986) </a:t>
            </a:r>
          </a:p>
          <a:p>
            <a:pPr>
              <a:lnSpc>
                <a:spcPct val="150000"/>
              </a:lnSpc>
            </a:pPr>
            <a:r>
              <a:rPr lang="he-IL" sz="2400" dirty="0">
                <a:latin typeface="Narkisim" panose="020E0502050101010101" pitchFamily="34" charset="-79"/>
                <a:cs typeface="Narkisim" panose="020E0502050101010101" pitchFamily="34" charset="-79"/>
              </a:rPr>
              <a:t>המעגל הרגשי של </a:t>
            </a:r>
            <a:r>
              <a:rPr lang="he-IL" sz="2400" dirty="0" err="1">
                <a:latin typeface="Narkisim" panose="020E0502050101010101" pitchFamily="34" charset="-79"/>
                <a:cs typeface="Narkisim" panose="020E0502050101010101" pitchFamily="34" charset="-79"/>
              </a:rPr>
              <a:t>פלוצ'יק</a:t>
            </a:r>
            <a:r>
              <a:rPr lang="he-IL" sz="2400" dirty="0">
                <a:latin typeface="Narkisim" panose="020E0502050101010101" pitchFamily="34" charset="-79"/>
                <a:cs typeface="Narkisim" panose="020E0502050101010101" pitchFamily="34" charset="-79"/>
              </a:rPr>
              <a:t> (1984)</a:t>
            </a:r>
          </a:p>
          <a:p>
            <a:pPr>
              <a:lnSpc>
                <a:spcPct val="150000"/>
              </a:lnSpc>
            </a:pPr>
            <a:r>
              <a:rPr lang="he-IL" sz="2400" dirty="0">
                <a:latin typeface="Narkisim" panose="020E0502050101010101" pitchFamily="34" charset="-79"/>
                <a:cs typeface="Narkisim" panose="020E0502050101010101" pitchFamily="34" charset="-79"/>
              </a:rPr>
              <a:t>מודל </a:t>
            </a:r>
            <a:r>
              <a:rPr lang="en-US" sz="2400" dirty="0">
                <a:latin typeface="Narkisim" panose="020E0502050101010101" pitchFamily="34" charset="-79"/>
                <a:cs typeface="Narkisim" panose="020E0502050101010101" pitchFamily="34" charset="-79"/>
              </a:rPr>
              <a:t>EASI –</a:t>
            </a:r>
            <a:r>
              <a:rPr lang="he-IL" sz="2400" dirty="0">
                <a:latin typeface="Narkisim" panose="020E0502050101010101" pitchFamily="34" charset="-79"/>
                <a:cs typeface="Narkisim" panose="020E0502050101010101" pitchFamily="34" charset="-79"/>
              </a:rPr>
              <a:t> ואן קליף</a:t>
            </a:r>
          </a:p>
        </p:txBody>
      </p:sp>
      <p:sp>
        <p:nvSpPr>
          <p:cNvPr id="5" name="מציין מיקום תוכן 2">
            <a:extLst>
              <a:ext uri="{FF2B5EF4-FFF2-40B4-BE49-F238E27FC236}">
                <a16:creationId xmlns:a16="http://schemas.microsoft.com/office/drawing/2014/main" id="{367E986C-41E6-4142-8995-0A318354E07F}"/>
              </a:ext>
            </a:extLst>
          </p:cNvPr>
          <p:cNvSpPr txBox="1">
            <a:spLocks/>
          </p:cNvSpPr>
          <p:nvPr/>
        </p:nvSpPr>
        <p:spPr>
          <a:xfrm>
            <a:off x="1217721" y="1753696"/>
            <a:ext cx="4957322"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he-IL" b="1" dirty="0">
                <a:latin typeface="Narkisim" panose="020E0502050101010101" pitchFamily="34" charset="-79"/>
                <a:cs typeface="Narkisim" panose="020E0502050101010101" pitchFamily="34" charset="-79"/>
              </a:rPr>
              <a:t>מתודות הוראה</a:t>
            </a:r>
          </a:p>
          <a:p>
            <a:pPr>
              <a:lnSpc>
                <a:spcPct val="150000"/>
              </a:lnSpc>
            </a:pPr>
            <a:r>
              <a:rPr lang="he-IL" sz="2400" dirty="0">
                <a:latin typeface="Narkisim" panose="020E0502050101010101" pitchFamily="34" charset="-79"/>
                <a:cs typeface="Narkisim" panose="020E0502050101010101" pitchFamily="34" charset="-79"/>
              </a:rPr>
              <a:t>שאלות לדיון</a:t>
            </a:r>
          </a:p>
          <a:p>
            <a:pPr>
              <a:lnSpc>
                <a:spcPct val="150000"/>
              </a:lnSpc>
            </a:pPr>
            <a:r>
              <a:rPr lang="he-IL" sz="2400" dirty="0">
                <a:latin typeface="Narkisim" panose="020E0502050101010101" pitchFamily="34" charset="-79"/>
                <a:cs typeface="Narkisim" panose="020E0502050101010101" pitchFamily="34" charset="-79"/>
              </a:rPr>
              <a:t>שימוש באפליקציה באמצעות טלפונים</a:t>
            </a:r>
          </a:p>
          <a:p>
            <a:pPr>
              <a:lnSpc>
                <a:spcPct val="150000"/>
              </a:lnSpc>
            </a:pPr>
            <a:r>
              <a:rPr lang="he-IL" sz="2400" dirty="0">
                <a:latin typeface="Narkisim" panose="020E0502050101010101" pitchFamily="34" charset="-79"/>
                <a:cs typeface="Narkisim" panose="020E0502050101010101" pitchFamily="34" charset="-79"/>
              </a:rPr>
              <a:t>צפייה בסרטונים</a:t>
            </a:r>
          </a:p>
          <a:p>
            <a:pPr>
              <a:lnSpc>
                <a:spcPct val="150000"/>
              </a:lnSpc>
            </a:pPr>
            <a:r>
              <a:rPr lang="he-IL" sz="2400" dirty="0">
                <a:latin typeface="Narkisim" panose="020E0502050101010101" pitchFamily="34" charset="-79"/>
                <a:cs typeface="Narkisim" panose="020E0502050101010101" pitchFamily="34" charset="-79"/>
              </a:rPr>
              <a:t>חקר עצמאי</a:t>
            </a:r>
          </a:p>
          <a:p>
            <a:pPr>
              <a:lnSpc>
                <a:spcPct val="150000"/>
              </a:lnSpc>
            </a:pPr>
            <a:r>
              <a:rPr lang="he-IL" sz="2400" dirty="0">
                <a:latin typeface="Narkisim" panose="020E0502050101010101" pitchFamily="34" charset="-79"/>
                <a:cs typeface="Narkisim" panose="020E0502050101010101" pitchFamily="34" charset="-79"/>
              </a:rPr>
              <a:t>הפעלות חברתיות</a:t>
            </a:r>
          </a:p>
          <a:p>
            <a:pPr>
              <a:lnSpc>
                <a:spcPct val="150000"/>
              </a:lnSpc>
            </a:pPr>
            <a:r>
              <a:rPr lang="he-IL" sz="2400" dirty="0">
                <a:latin typeface="Narkisim" panose="020E0502050101010101" pitchFamily="34" charset="-79"/>
                <a:cs typeface="Narkisim" panose="020E0502050101010101" pitchFamily="34" charset="-79"/>
              </a:rPr>
              <a:t>אינספור תמונות להמחשה</a:t>
            </a:r>
          </a:p>
          <a:p>
            <a:pPr>
              <a:lnSpc>
                <a:spcPct val="150000"/>
              </a:lnSpc>
            </a:pPr>
            <a:endParaRPr lang="he-IL" sz="2400"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946806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835AD17-F34C-4DF4-B6AA-8D55007971B2}"/>
              </a:ext>
            </a:extLst>
          </p:cNvPr>
          <p:cNvSpPr>
            <a:spLocks noGrp="1"/>
          </p:cNvSpPr>
          <p:nvPr>
            <p:ph type="title"/>
          </p:nvPr>
        </p:nvSpPr>
        <p:spPr>
          <a:xfrm>
            <a:off x="384175" y="0"/>
            <a:ext cx="11423650" cy="1325563"/>
          </a:xfrm>
        </p:spPr>
        <p:txBody>
          <a:bodyPr/>
          <a:lstStyle/>
          <a:p>
            <a:r>
              <a:rPr lang="he-IL"/>
              <a:t>מעגל הרגשות של פולצ'ק</a:t>
            </a:r>
          </a:p>
        </p:txBody>
      </p:sp>
      <p:pic>
        <p:nvPicPr>
          <p:cNvPr id="3" name="מציין מיקום תוכן 3">
            <a:extLst>
              <a:ext uri="{FF2B5EF4-FFF2-40B4-BE49-F238E27FC236}">
                <a16:creationId xmlns:a16="http://schemas.microsoft.com/office/drawing/2014/main" id="{2590241B-1421-424E-B8FD-C68D94A05D67}"/>
              </a:ext>
            </a:extLst>
          </p:cNvPr>
          <p:cNvPicPr>
            <a:picLocks noChangeAspect="1"/>
          </p:cNvPicPr>
          <p:nvPr/>
        </p:nvPicPr>
        <p:blipFill>
          <a:blip r:embed="rId2"/>
          <a:stretch>
            <a:fillRect/>
          </a:stretch>
        </p:blipFill>
        <p:spPr>
          <a:xfrm>
            <a:off x="2387061" y="1237057"/>
            <a:ext cx="7417877" cy="5503247"/>
          </a:xfrm>
          <a:prstGeom prst="rect">
            <a:avLst/>
          </a:prstGeom>
        </p:spPr>
      </p:pic>
    </p:spTree>
    <p:extLst>
      <p:ext uri="{BB962C8B-B14F-4D97-AF65-F5344CB8AC3E}">
        <p14:creationId xmlns:p14="http://schemas.microsoft.com/office/powerpoint/2010/main" val="1012975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7DFB15CF-65F8-4618-9F24-C746E5E782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39132" y="189550"/>
            <a:ext cx="7338199" cy="6478899"/>
          </a:xfrm>
          <a:prstGeom prst="rect">
            <a:avLst/>
          </a:prstGeom>
          <a:noFill/>
          <a:ln>
            <a:noFill/>
          </a:ln>
        </p:spPr>
      </p:pic>
    </p:spTree>
    <p:extLst>
      <p:ext uri="{BB962C8B-B14F-4D97-AF65-F5344CB8AC3E}">
        <p14:creationId xmlns:p14="http://schemas.microsoft.com/office/powerpoint/2010/main" val="2468353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lstStyle/>
          <a:p>
            <a:r>
              <a:rPr lang="he-IL" dirty="0">
                <a:latin typeface="Narkisim" panose="020E0502050101010101" pitchFamily="34" charset="-79"/>
                <a:cs typeface="Narkisim" panose="020E0502050101010101" pitchFamily="34" charset="-79"/>
              </a:rPr>
              <a:t>תרגיל מס' 2 –  סווגו את הרגשות בטבלה עמ' 95 </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7064778" y="2235225"/>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a:extLst>
              <a:ext uri="{FF2B5EF4-FFF2-40B4-BE49-F238E27FC236}">
                <a16:creationId xmlns:a16="http://schemas.microsoft.com/office/drawing/2014/main" id="{B079909E-4C61-49C8-B7E9-9A0DFDCB33A3}"/>
              </a:ext>
            </a:extLst>
          </p:cNvPr>
          <p:cNvPicPr>
            <a:picLocks noChangeAspect="1"/>
          </p:cNvPicPr>
          <p:nvPr/>
        </p:nvPicPr>
        <p:blipFill>
          <a:blip r:embed="rId4"/>
          <a:stretch>
            <a:fillRect/>
          </a:stretch>
        </p:blipFill>
        <p:spPr>
          <a:xfrm>
            <a:off x="926835" y="2427584"/>
            <a:ext cx="4813131" cy="3575469"/>
          </a:xfrm>
          <a:prstGeom prst="rect">
            <a:avLst/>
          </a:prstGeom>
        </p:spPr>
      </p:pic>
    </p:spTree>
    <p:extLst>
      <p:ext uri="{BB962C8B-B14F-4D97-AF65-F5344CB8AC3E}">
        <p14:creationId xmlns:p14="http://schemas.microsoft.com/office/powerpoint/2010/main" val="4011141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טבלה 1">
            <a:extLst>
              <a:ext uri="{FF2B5EF4-FFF2-40B4-BE49-F238E27FC236}">
                <a16:creationId xmlns:a16="http://schemas.microsoft.com/office/drawing/2014/main" id="{1E421331-BC41-4128-BAFC-CEA1E4DE7A3B}"/>
              </a:ext>
            </a:extLst>
          </p:cNvPr>
          <p:cNvGraphicFramePr>
            <a:graphicFrameLocks noGrp="1"/>
          </p:cNvGraphicFramePr>
          <p:nvPr>
            <p:extLst>
              <p:ext uri="{D42A27DB-BD31-4B8C-83A1-F6EECF244321}">
                <p14:modId xmlns:p14="http://schemas.microsoft.com/office/powerpoint/2010/main" val="4151371575"/>
              </p:ext>
            </p:extLst>
          </p:nvPr>
        </p:nvGraphicFramePr>
        <p:xfrm>
          <a:off x="460650" y="1215428"/>
          <a:ext cx="11037251" cy="4911080"/>
        </p:xfrm>
        <a:graphic>
          <a:graphicData uri="http://schemas.openxmlformats.org/drawingml/2006/table">
            <a:tbl>
              <a:tblPr rtl="1" bandRow="1">
                <a:tableStyleId>{5C22544A-7EE6-4342-B048-85BDC9FD1C3A}</a:tableStyleId>
              </a:tblPr>
              <a:tblGrid>
                <a:gridCol w="1712878">
                  <a:extLst>
                    <a:ext uri="{9D8B030D-6E8A-4147-A177-3AD203B41FA5}">
                      <a16:colId xmlns:a16="http://schemas.microsoft.com/office/drawing/2014/main" val="368277464"/>
                    </a:ext>
                  </a:extLst>
                </a:gridCol>
                <a:gridCol w="1527143">
                  <a:extLst>
                    <a:ext uri="{9D8B030D-6E8A-4147-A177-3AD203B41FA5}">
                      <a16:colId xmlns:a16="http://schemas.microsoft.com/office/drawing/2014/main" val="1819630768"/>
                    </a:ext>
                  </a:extLst>
                </a:gridCol>
                <a:gridCol w="1355895">
                  <a:extLst>
                    <a:ext uri="{9D8B030D-6E8A-4147-A177-3AD203B41FA5}">
                      <a16:colId xmlns:a16="http://schemas.microsoft.com/office/drawing/2014/main" val="1770418748"/>
                    </a:ext>
                  </a:extLst>
                </a:gridCol>
                <a:gridCol w="1211288">
                  <a:extLst>
                    <a:ext uri="{9D8B030D-6E8A-4147-A177-3AD203B41FA5}">
                      <a16:colId xmlns:a16="http://schemas.microsoft.com/office/drawing/2014/main" val="2313796232"/>
                    </a:ext>
                  </a:extLst>
                </a:gridCol>
                <a:gridCol w="1465911">
                  <a:extLst>
                    <a:ext uri="{9D8B030D-6E8A-4147-A177-3AD203B41FA5}">
                      <a16:colId xmlns:a16="http://schemas.microsoft.com/office/drawing/2014/main" val="933490256"/>
                    </a:ext>
                  </a:extLst>
                </a:gridCol>
                <a:gridCol w="1254712">
                  <a:extLst>
                    <a:ext uri="{9D8B030D-6E8A-4147-A177-3AD203B41FA5}">
                      <a16:colId xmlns:a16="http://schemas.microsoft.com/office/drawing/2014/main" val="3453767176"/>
                    </a:ext>
                  </a:extLst>
                </a:gridCol>
                <a:gridCol w="1254712">
                  <a:extLst>
                    <a:ext uri="{9D8B030D-6E8A-4147-A177-3AD203B41FA5}">
                      <a16:colId xmlns:a16="http://schemas.microsoft.com/office/drawing/2014/main" val="3288217360"/>
                    </a:ext>
                  </a:extLst>
                </a:gridCol>
                <a:gridCol w="1254712">
                  <a:extLst>
                    <a:ext uri="{9D8B030D-6E8A-4147-A177-3AD203B41FA5}">
                      <a16:colId xmlns:a16="http://schemas.microsoft.com/office/drawing/2014/main" val="2827950690"/>
                    </a:ext>
                  </a:extLst>
                </a:gridCol>
              </a:tblGrid>
              <a:tr h="1051804">
                <a:tc>
                  <a:txBody>
                    <a:bodyPr/>
                    <a:lstStyle/>
                    <a:p>
                      <a:pPr marL="27305" algn="r" rtl="1">
                        <a:lnSpc>
                          <a:spcPct val="115000"/>
                        </a:lnSpc>
                        <a:spcAft>
                          <a:spcPts val="1000"/>
                        </a:spcAft>
                      </a:pPr>
                      <a:r>
                        <a:rPr lang="he-IL" sz="2800" b="1" dirty="0">
                          <a:solidFill>
                            <a:srgbClr val="FF0000"/>
                          </a:solidFill>
                          <a:effectLst/>
                          <a:latin typeface="Narkisim" panose="020E0502050101010101" pitchFamily="34" charset="-79"/>
                          <a:cs typeface="Narkisim" panose="020E0502050101010101" pitchFamily="34" charset="-79"/>
                        </a:rPr>
                        <a:t>שמחה</a:t>
                      </a:r>
                      <a:endParaRPr lang="en-US" sz="2800" b="1" dirty="0">
                        <a:solidFill>
                          <a:srgbClr val="FF0000"/>
                        </a:solidFill>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800" b="1">
                          <a:solidFill>
                            <a:srgbClr val="FF0000"/>
                          </a:solidFill>
                          <a:effectLst/>
                          <a:latin typeface="Narkisim" panose="020E0502050101010101" pitchFamily="34" charset="-79"/>
                          <a:cs typeface="Narkisim" panose="020E0502050101010101" pitchFamily="34" charset="-79"/>
                        </a:rPr>
                        <a:t>עצב</a:t>
                      </a:r>
                      <a:endParaRPr lang="en-US" sz="2800" b="1">
                        <a:solidFill>
                          <a:srgbClr val="FF0000"/>
                        </a:solidFill>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800" b="1">
                          <a:solidFill>
                            <a:srgbClr val="FF0000"/>
                          </a:solidFill>
                          <a:effectLst/>
                          <a:latin typeface="Narkisim" panose="020E0502050101010101" pitchFamily="34" charset="-79"/>
                          <a:cs typeface="Narkisim" panose="020E0502050101010101" pitchFamily="34" charset="-79"/>
                        </a:rPr>
                        <a:t>פחד</a:t>
                      </a:r>
                      <a:endParaRPr lang="en-US" sz="2800" b="1">
                        <a:solidFill>
                          <a:srgbClr val="FF0000"/>
                        </a:solidFill>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800" b="1">
                          <a:solidFill>
                            <a:srgbClr val="FF0000"/>
                          </a:solidFill>
                          <a:effectLst/>
                          <a:latin typeface="Narkisim" panose="020E0502050101010101" pitchFamily="34" charset="-79"/>
                          <a:cs typeface="Narkisim" panose="020E0502050101010101" pitchFamily="34" charset="-79"/>
                        </a:rPr>
                        <a:t>כעס</a:t>
                      </a:r>
                      <a:endParaRPr lang="en-US" sz="2800" b="1">
                        <a:solidFill>
                          <a:srgbClr val="FF0000"/>
                        </a:solidFill>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800" b="1">
                          <a:solidFill>
                            <a:srgbClr val="FF0000"/>
                          </a:solidFill>
                          <a:effectLst/>
                          <a:latin typeface="Narkisim" panose="020E0502050101010101" pitchFamily="34" charset="-79"/>
                          <a:cs typeface="Narkisim" panose="020E0502050101010101" pitchFamily="34" charset="-79"/>
                        </a:rPr>
                        <a:t>הפתעה</a:t>
                      </a:r>
                      <a:endParaRPr lang="en-US" sz="2800" b="1">
                        <a:solidFill>
                          <a:srgbClr val="FF0000"/>
                        </a:solidFill>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800" b="1">
                          <a:solidFill>
                            <a:srgbClr val="FF0000"/>
                          </a:solidFill>
                          <a:effectLst/>
                          <a:latin typeface="Narkisim" panose="020E0502050101010101" pitchFamily="34" charset="-79"/>
                          <a:cs typeface="Narkisim" panose="020E0502050101010101" pitchFamily="34" charset="-79"/>
                        </a:rPr>
                        <a:t>ציפייה</a:t>
                      </a:r>
                      <a:endParaRPr lang="en-US" sz="2800" b="1">
                        <a:solidFill>
                          <a:srgbClr val="FF0000"/>
                        </a:solidFill>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800" b="1">
                          <a:solidFill>
                            <a:srgbClr val="FF0000"/>
                          </a:solidFill>
                          <a:effectLst/>
                          <a:latin typeface="Narkisim" panose="020E0502050101010101" pitchFamily="34" charset="-79"/>
                          <a:cs typeface="Narkisim" panose="020E0502050101010101" pitchFamily="34" charset="-79"/>
                        </a:rPr>
                        <a:t>קבלה</a:t>
                      </a:r>
                      <a:endParaRPr lang="en-US" sz="2800" b="1">
                        <a:solidFill>
                          <a:srgbClr val="FF0000"/>
                        </a:solidFill>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800" b="1" dirty="0">
                          <a:solidFill>
                            <a:srgbClr val="FF0000"/>
                          </a:solidFill>
                          <a:effectLst/>
                          <a:latin typeface="Narkisim" panose="020E0502050101010101" pitchFamily="34" charset="-79"/>
                          <a:cs typeface="Narkisim" panose="020E0502050101010101" pitchFamily="34" charset="-79"/>
                        </a:rPr>
                        <a:t>דחייה</a:t>
                      </a:r>
                      <a:endParaRPr lang="en-US" sz="2800" b="1" dirty="0">
                        <a:solidFill>
                          <a:srgbClr val="FF0000"/>
                        </a:solidFill>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extLst>
                  <a:ext uri="{0D108BD9-81ED-4DB2-BD59-A6C34878D82A}">
                    <a16:rowId xmlns:a16="http://schemas.microsoft.com/office/drawing/2014/main" val="4225392195"/>
                  </a:ext>
                </a:extLst>
              </a:tr>
              <a:tr h="3375340">
                <a:tc>
                  <a:txBody>
                    <a:bodyPr/>
                    <a:lstStyle/>
                    <a:p>
                      <a:pPr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התלהבות  </a:t>
                      </a:r>
                    </a:p>
                    <a:p>
                      <a:pPr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עליזות</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אושר</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הנאה</a:t>
                      </a:r>
                      <a:br>
                        <a:rPr lang="en-US" sz="2400" b="1" dirty="0">
                          <a:effectLst/>
                          <a:latin typeface="Narkisim" panose="020E0502050101010101" pitchFamily="34" charset="-79"/>
                          <a:cs typeface="Narkisim" panose="020E0502050101010101" pitchFamily="34" charset="-79"/>
                        </a:rPr>
                      </a:br>
                      <a:br>
                        <a:rPr lang="en-US" sz="2400" b="1" dirty="0">
                          <a:effectLst/>
                          <a:latin typeface="Narkisim" panose="020E0502050101010101" pitchFamily="34" charset="-79"/>
                          <a:cs typeface="Narkisim" panose="020E0502050101010101" pitchFamily="34" charset="-79"/>
                        </a:rPr>
                      </a:br>
                      <a:br>
                        <a:rPr lang="en-US" sz="2400" b="1" dirty="0">
                          <a:effectLst/>
                          <a:latin typeface="Narkisim" panose="020E0502050101010101" pitchFamily="34" charset="-79"/>
                          <a:cs typeface="Narkisim" panose="020E0502050101010101" pitchFamily="34" charset="-79"/>
                        </a:rPr>
                      </a:br>
                      <a:br>
                        <a:rPr lang="en-US" sz="2400" b="1" dirty="0">
                          <a:effectLst/>
                          <a:latin typeface="Narkisim" panose="020E0502050101010101" pitchFamily="34" charset="-79"/>
                          <a:cs typeface="Narkisim" panose="020E0502050101010101" pitchFamily="34" charset="-79"/>
                        </a:rPr>
                      </a:b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ייאוש</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אומללות </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דכאון אשמה</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en-US" sz="2400" b="1">
                          <a:effectLst/>
                          <a:latin typeface="Narkisim" panose="020E0502050101010101" pitchFamily="34" charset="-79"/>
                          <a:cs typeface="Narkisim" panose="020E0502050101010101" pitchFamily="34" charset="-79"/>
                        </a:rPr>
                        <a:t> </a:t>
                      </a:r>
                      <a:endParaRPr lang="en-US" sz="2400" b="1">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בהלה אימה חלחלה</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חרדה</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 </a:t>
                      </a:r>
                      <a:endParaRPr lang="en-US" sz="2400" b="1">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מרמור </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תסכול עצבנות עוינות</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רוגז</a:t>
                      </a:r>
                      <a:br>
                        <a:rPr lang="en-US" sz="2400" b="1">
                          <a:effectLst/>
                          <a:latin typeface="Narkisim" panose="020E0502050101010101" pitchFamily="34" charset="-79"/>
                          <a:cs typeface="Narkisim" panose="020E0502050101010101" pitchFamily="34" charset="-79"/>
                        </a:rPr>
                      </a:br>
                      <a:br>
                        <a:rPr lang="en-US" sz="2400" b="1">
                          <a:effectLst/>
                          <a:latin typeface="Narkisim" panose="020E0502050101010101" pitchFamily="34" charset="-79"/>
                          <a:cs typeface="Narkisim" panose="020E0502050101010101" pitchFamily="34" charset="-79"/>
                        </a:rPr>
                      </a:br>
                      <a:endParaRPr lang="en-US" sz="2400" b="1">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הלם התפעלות</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אכזבה</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השתאות</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en-US" sz="2400" b="1">
                          <a:effectLst/>
                          <a:latin typeface="Narkisim" panose="020E0502050101010101" pitchFamily="34" charset="-79"/>
                          <a:cs typeface="Narkisim" panose="020E0502050101010101" pitchFamily="34" charset="-79"/>
                        </a:rPr>
                        <a:t> </a:t>
                      </a:r>
                      <a:endParaRPr lang="en-US" sz="2400" b="1">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געגוע כיסופים </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דאגה</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מתח</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אהבה אהדה</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a:effectLst/>
                          <a:latin typeface="Narkisim" panose="020E0502050101010101" pitchFamily="34" charset="-79"/>
                          <a:cs typeface="Narkisim" panose="020E0502050101010101" pitchFamily="34" charset="-79"/>
                        </a:rPr>
                        <a:t>הערצה כניעה </a:t>
                      </a:r>
                      <a:endParaRPr lang="en-US" sz="2400" b="1">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en-US" sz="2400" b="1">
                          <a:effectLst/>
                          <a:latin typeface="Narkisim" panose="020E0502050101010101" pitchFamily="34" charset="-79"/>
                          <a:cs typeface="Narkisim" panose="020E0502050101010101" pitchFamily="34" charset="-79"/>
                        </a:rPr>
                        <a:t> </a:t>
                      </a:r>
                      <a:endParaRPr lang="en-US" sz="2400" b="1">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אדישות </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תיעוב </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רתיעה</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זלזול</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en-US" sz="2400" b="1" dirty="0">
                          <a:effectLst/>
                          <a:latin typeface="Narkisim" panose="020E0502050101010101" pitchFamily="34" charset="-79"/>
                          <a:cs typeface="Narkisim" panose="020E0502050101010101" pitchFamily="34" charset="-79"/>
                        </a:rPr>
                        <a:t> </a:t>
                      </a:r>
                    </a:p>
                    <a:p>
                      <a:pPr marL="27305" algn="r" rtl="1">
                        <a:lnSpc>
                          <a:spcPct val="115000"/>
                        </a:lnSpc>
                        <a:spcAft>
                          <a:spcPts val="1000"/>
                        </a:spcAft>
                      </a:pPr>
                      <a:r>
                        <a:rPr lang="en-US" sz="2400" b="1" dirty="0">
                          <a:effectLst/>
                          <a:latin typeface="Narkisim" panose="020E0502050101010101" pitchFamily="34" charset="-79"/>
                          <a:cs typeface="Narkisim" panose="020E0502050101010101" pitchFamily="34" charset="-79"/>
                        </a:rPr>
                        <a:t> </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3500" marR="63500" marT="63500" marB="63500"/>
                </a:tc>
                <a:extLst>
                  <a:ext uri="{0D108BD9-81ED-4DB2-BD59-A6C34878D82A}">
                    <a16:rowId xmlns:a16="http://schemas.microsoft.com/office/drawing/2014/main" val="997926697"/>
                  </a:ext>
                </a:extLst>
              </a:tr>
            </a:tbl>
          </a:graphicData>
        </a:graphic>
      </p:graphicFrame>
    </p:spTree>
    <p:extLst>
      <p:ext uri="{BB962C8B-B14F-4D97-AF65-F5344CB8AC3E}">
        <p14:creationId xmlns:p14="http://schemas.microsoft.com/office/powerpoint/2010/main" val="2409566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F692015-BA47-4597-B6BD-35C9DC4E76BE}"/>
              </a:ext>
            </a:extLst>
          </p:cNvPr>
          <p:cNvSpPr>
            <a:spLocks noGrp="1"/>
          </p:cNvSpPr>
          <p:nvPr>
            <p:ph type="title"/>
          </p:nvPr>
        </p:nvSpPr>
        <p:spPr/>
        <p:txBody>
          <a:bodyPr/>
          <a:lstStyle/>
          <a:p>
            <a:endParaRPr lang="he-IL" dirty="0"/>
          </a:p>
        </p:txBody>
      </p:sp>
      <p:sp>
        <p:nvSpPr>
          <p:cNvPr id="4" name="תיבת טקסט 3">
            <a:extLst>
              <a:ext uri="{FF2B5EF4-FFF2-40B4-BE49-F238E27FC236}">
                <a16:creationId xmlns:a16="http://schemas.microsoft.com/office/drawing/2014/main" id="{03B658FF-22D1-403F-9C8B-07535E2B6410}"/>
              </a:ext>
            </a:extLst>
          </p:cNvPr>
          <p:cNvSpPr txBox="1"/>
          <p:nvPr/>
        </p:nvSpPr>
        <p:spPr>
          <a:xfrm>
            <a:off x="670499" y="2626785"/>
            <a:ext cx="10592554" cy="2503249"/>
          </a:xfrm>
          <a:prstGeom prst="rect">
            <a:avLst/>
          </a:prstGeom>
          <a:noFill/>
        </p:spPr>
        <p:txBody>
          <a:bodyPr wrap="square">
            <a:spAutoFit/>
          </a:bodyPr>
          <a:lstStyle/>
          <a:p>
            <a:pPr marL="0" marR="0" lvl="0" indent="0" algn="r" defTabSz="457200" rtl="1" eaLnBrk="1" fontAlgn="auto" latinLnBrk="0" hangingPunct="1">
              <a:lnSpc>
                <a:spcPct val="100000"/>
              </a:lnSpc>
              <a:spcBef>
                <a:spcPts val="1000"/>
              </a:spcBef>
              <a:spcAft>
                <a:spcPts val="1000"/>
              </a:spcAft>
              <a:buClr>
                <a:srgbClr val="A53010"/>
              </a:buClr>
              <a:buSzTx/>
              <a:buFont typeface="Wingdings 3" charset="2"/>
              <a:buNone/>
              <a:tabLst/>
              <a:defRPr/>
            </a:pPr>
            <a:r>
              <a:rPr kumimoji="0" lang="he-IL"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התפיסה שרגשות והבעות פנים קלים לקריאה הפכה למקובלת בקרב חוקרים ועומדת בבסיס המודלים של קריאת רגשות ואינטראקציות בינאישיות. </a:t>
            </a:r>
            <a:endParaRPr kumimoji="0" lang="en-US"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a:p>
            <a:pPr marL="0" marR="0" lvl="0" indent="0" algn="r" defTabSz="457200" rtl="1" eaLnBrk="1" fontAlgn="auto" latinLnBrk="0" hangingPunct="1">
              <a:lnSpc>
                <a:spcPct val="100000"/>
              </a:lnSpc>
              <a:spcBef>
                <a:spcPts val="1000"/>
              </a:spcBef>
              <a:spcAft>
                <a:spcPts val="1000"/>
              </a:spcAft>
              <a:buClr>
                <a:srgbClr val="A53010"/>
              </a:buClr>
              <a:buSzTx/>
              <a:buFont typeface="Wingdings 3" charset="2"/>
              <a:buNone/>
              <a:tabLst/>
              <a:defRPr/>
            </a:pPr>
            <a:r>
              <a:rPr kumimoji="0" lang="he-IL"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אחת ההבחנות החשובות שאנשים עושים היא בין רגשות חיוביים ושליליים. כדי לקיים חיים חברתיים תקינים חשוב מאוד להבחין האם האדם שמולך מחייך ושמח, או שהוא כועס.</a:t>
            </a:r>
            <a:endParaRPr kumimoji="0" lang="en-US"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pic>
        <p:nvPicPr>
          <p:cNvPr id="6" name="Picture 6" descr="תוצאת תמונה עבור תפקידי הרגש">
            <a:extLst>
              <a:ext uri="{FF2B5EF4-FFF2-40B4-BE49-F238E27FC236}">
                <a16:creationId xmlns:a16="http://schemas.microsoft.com/office/drawing/2014/main" id="{0FB86278-183C-4E5B-9856-4BE92FA9AB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7336" y="156368"/>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תוצאת תמונה עבור למה רגש">
            <a:extLst>
              <a:ext uri="{FF2B5EF4-FFF2-40B4-BE49-F238E27FC236}">
                <a16:creationId xmlns:a16="http://schemas.microsoft.com/office/drawing/2014/main" id="{F2558652-6948-40E9-9A83-F71AC52EFC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177" y="365125"/>
            <a:ext cx="2790825" cy="163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152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1C06354-5CAC-4B89-A398-5219ECD16A79}"/>
              </a:ext>
            </a:extLst>
          </p:cNvPr>
          <p:cNvSpPr>
            <a:spLocks noGrp="1"/>
          </p:cNvSpPr>
          <p:nvPr>
            <p:ph type="title"/>
          </p:nvPr>
        </p:nvSpPr>
        <p:spPr/>
        <p:txBody>
          <a:bodyPr/>
          <a:lstStyle/>
          <a:p>
            <a:pPr algn="r"/>
            <a:r>
              <a:rPr lang="he-IL" dirty="0">
                <a:latin typeface="Narkisim" panose="020E0502050101010101" pitchFamily="34" charset="-79"/>
                <a:cs typeface="Narkisim" panose="020E0502050101010101" pitchFamily="34" charset="-79"/>
              </a:rPr>
              <a:t>הפעלה- רגשות חיוביים או שליליים</a:t>
            </a:r>
          </a:p>
        </p:txBody>
      </p:sp>
      <p:pic>
        <p:nvPicPr>
          <p:cNvPr id="3" name="תמונה 2">
            <a:extLst>
              <a:ext uri="{FF2B5EF4-FFF2-40B4-BE49-F238E27FC236}">
                <a16:creationId xmlns:a16="http://schemas.microsoft.com/office/drawing/2014/main" id="{8325EFE1-5402-4EAA-9DA8-98868AF7628D}"/>
              </a:ext>
            </a:extLst>
          </p:cNvPr>
          <p:cNvPicPr>
            <a:picLocks noChangeAspect="1"/>
          </p:cNvPicPr>
          <p:nvPr/>
        </p:nvPicPr>
        <p:blipFill>
          <a:blip r:embed="rId2"/>
          <a:stretch>
            <a:fillRect/>
          </a:stretch>
        </p:blipFill>
        <p:spPr>
          <a:xfrm>
            <a:off x="300127" y="200646"/>
            <a:ext cx="3353091" cy="2274005"/>
          </a:xfrm>
          <a:prstGeom prst="rect">
            <a:avLst/>
          </a:prstGeom>
        </p:spPr>
      </p:pic>
      <p:sp>
        <p:nvSpPr>
          <p:cNvPr id="5" name="תיבת טקסט 4">
            <a:extLst>
              <a:ext uri="{FF2B5EF4-FFF2-40B4-BE49-F238E27FC236}">
                <a16:creationId xmlns:a16="http://schemas.microsoft.com/office/drawing/2014/main" id="{6BB88893-E821-485B-8898-DD8F4DE77B80}"/>
              </a:ext>
            </a:extLst>
          </p:cNvPr>
          <p:cNvSpPr txBox="1"/>
          <p:nvPr/>
        </p:nvSpPr>
        <p:spPr>
          <a:xfrm>
            <a:off x="3048755" y="3246597"/>
            <a:ext cx="6097508" cy="369332"/>
          </a:xfrm>
          <a:prstGeom prst="rect">
            <a:avLst/>
          </a:prstGeom>
          <a:noFill/>
        </p:spPr>
        <p:txBody>
          <a:bodyPr wrap="square">
            <a:spAutoFit/>
          </a:bodyPr>
          <a:lstStyle/>
          <a:p>
            <a:pPr marL="342900" marR="0" lvl="0" indent="-342900" algn="r" defTabSz="457200" rtl="1" eaLnBrk="1" fontAlgn="auto" latinLnBrk="0" hangingPunct="1">
              <a:lnSpc>
                <a:spcPct val="100000"/>
              </a:lnSpc>
              <a:spcBef>
                <a:spcPts val="1000"/>
              </a:spcBef>
              <a:spcAft>
                <a:spcPts val="0"/>
              </a:spcAft>
              <a:buClr>
                <a:srgbClr val="A53010"/>
              </a:buClr>
              <a:buSzTx/>
              <a:buFont typeface="Wingdings 3" charset="2"/>
              <a:buChar char=""/>
              <a:tabLst/>
              <a:defRPr/>
            </a:pPr>
            <a:r>
              <a:rPr kumimoji="0" lang="en-US" sz="1800" b="0" i="0" u="sng" strike="noStrike" kern="1200" cap="none" spc="0" normalizeH="0" baseline="0" noProof="0" dirty="0">
                <a:ln>
                  <a:noFill/>
                </a:ln>
                <a:solidFill>
                  <a:srgbClr val="1155CC"/>
                </a:solidFill>
                <a:effectLst/>
                <a:uLnTx/>
                <a:uFillTx/>
                <a:latin typeface="Arial" panose="020B0604020202020204" pitchFamily="34" charset="0"/>
                <a:ea typeface="+mn-ea"/>
                <a:cs typeface="+mn-cs"/>
                <a:hlinkClick r:id="rId3"/>
              </a:rPr>
              <a:t>https://wordwall.net/play/3469/080/475</a:t>
            </a:r>
            <a:endParaRPr kumimoji="0" lang="he-IL" sz="1800" b="0" i="0" u="sng" strike="noStrike" kern="1200" cap="none" spc="0" normalizeH="0" baseline="0" noProof="0" dirty="0">
              <a:ln>
                <a:noFill/>
              </a:ln>
              <a:solidFill>
                <a:srgbClr val="1155CC"/>
              </a:solidFill>
              <a:effectLst/>
              <a:uLnTx/>
              <a:uFillTx/>
              <a:latin typeface="Arial" panose="020B0604020202020204" pitchFamily="34" charset="0"/>
              <a:ea typeface="+mn-ea"/>
              <a:cs typeface="Arial" panose="020B0604020202020204" pitchFamily="34" charset="0"/>
            </a:endParaRPr>
          </a:p>
        </p:txBody>
      </p:sp>
      <p:sp>
        <p:nvSpPr>
          <p:cNvPr id="7" name="תיבת טקסט 6">
            <a:extLst>
              <a:ext uri="{FF2B5EF4-FFF2-40B4-BE49-F238E27FC236}">
                <a16:creationId xmlns:a16="http://schemas.microsoft.com/office/drawing/2014/main" id="{F039BAD0-0D5E-43E1-BE18-CED66B9CF1D8}"/>
              </a:ext>
            </a:extLst>
          </p:cNvPr>
          <p:cNvSpPr txBox="1"/>
          <p:nvPr/>
        </p:nvSpPr>
        <p:spPr>
          <a:xfrm>
            <a:off x="3727765" y="2273381"/>
            <a:ext cx="6097508" cy="830997"/>
          </a:xfrm>
          <a:prstGeom prst="rect">
            <a:avLst/>
          </a:prstGeom>
          <a:noFill/>
        </p:spPr>
        <p:txBody>
          <a:bodyPr wrap="square">
            <a:spAutoFit/>
          </a:bodyPr>
          <a:lstStyle/>
          <a:p>
            <a:pPr marL="342900" marR="0" lvl="0" indent="-342900" algn="r" defTabSz="457200" rtl="1" eaLnBrk="1" fontAlgn="auto" latinLnBrk="0" hangingPunct="1">
              <a:lnSpc>
                <a:spcPct val="100000"/>
              </a:lnSpc>
              <a:spcBef>
                <a:spcPts val="1000"/>
              </a:spcBef>
              <a:spcAft>
                <a:spcPts val="0"/>
              </a:spcAft>
              <a:buClr>
                <a:srgbClr val="A53010"/>
              </a:buClr>
              <a:buSzTx/>
              <a:buFont typeface="Wingdings 3" charset="2"/>
              <a:buChar char=""/>
              <a:tabLst/>
              <a:defRPr/>
            </a:pPr>
            <a:r>
              <a:rPr kumimoji="0" lang="he-IL" sz="2400" b="0" i="0" u="none" strike="noStrike" kern="1200" cap="none" spc="0" normalizeH="0" baseline="0" noProof="0" dirty="0">
                <a:ln>
                  <a:noFill/>
                </a:ln>
                <a:solidFill>
                  <a:prstClr val="black"/>
                </a:solidFill>
                <a:effectLst/>
                <a:uLnTx/>
                <a:uFillTx/>
                <a:latin typeface="Narkisim" panose="020E0502050101010101" pitchFamily="34" charset="-79"/>
                <a:ea typeface="+mn-ea"/>
                <a:cs typeface="Narkisim" panose="020E0502050101010101" pitchFamily="34" charset="-79"/>
              </a:rPr>
              <a:t>היכנסו לקישור הבא ושחקו: זהו האם הרגשות חיוביים או שליליים</a:t>
            </a:r>
          </a:p>
        </p:txBody>
      </p:sp>
      <p:pic>
        <p:nvPicPr>
          <p:cNvPr id="6" name="תמונה 5">
            <a:extLst>
              <a:ext uri="{FF2B5EF4-FFF2-40B4-BE49-F238E27FC236}">
                <a16:creationId xmlns:a16="http://schemas.microsoft.com/office/drawing/2014/main" id="{93E83BCA-BF6C-4D5B-83EE-CF047D30F2D6}"/>
              </a:ext>
            </a:extLst>
          </p:cNvPr>
          <p:cNvPicPr>
            <a:picLocks noChangeAspect="1"/>
          </p:cNvPicPr>
          <p:nvPr/>
        </p:nvPicPr>
        <p:blipFill>
          <a:blip r:embed="rId4"/>
          <a:stretch>
            <a:fillRect/>
          </a:stretch>
        </p:blipFill>
        <p:spPr>
          <a:xfrm>
            <a:off x="5252251" y="3831781"/>
            <a:ext cx="2581423" cy="2514373"/>
          </a:xfrm>
          <a:prstGeom prst="rect">
            <a:avLst/>
          </a:prstGeom>
        </p:spPr>
      </p:pic>
    </p:spTree>
    <p:extLst>
      <p:ext uri="{BB962C8B-B14F-4D97-AF65-F5344CB8AC3E}">
        <p14:creationId xmlns:p14="http://schemas.microsoft.com/office/powerpoint/2010/main" val="1217755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8304A60-4947-446D-A12B-AB8277FAD987}"/>
              </a:ext>
            </a:extLst>
          </p:cNvPr>
          <p:cNvSpPr>
            <a:spLocks noGrp="1"/>
          </p:cNvSpPr>
          <p:nvPr>
            <p:ph type="title"/>
          </p:nvPr>
        </p:nvSpPr>
        <p:spPr/>
        <p:txBody>
          <a:bodyPr/>
          <a:lstStyle/>
          <a:p>
            <a:pPr algn="r"/>
            <a:r>
              <a:rPr lang="he-IL"/>
              <a:t>הפעלה: מודל הרגשות של פלוצ'ק</a:t>
            </a:r>
          </a:p>
        </p:txBody>
      </p:sp>
      <p:pic>
        <p:nvPicPr>
          <p:cNvPr id="3" name="תמונה 2">
            <a:extLst>
              <a:ext uri="{FF2B5EF4-FFF2-40B4-BE49-F238E27FC236}">
                <a16:creationId xmlns:a16="http://schemas.microsoft.com/office/drawing/2014/main" id="{CE10D6A3-2952-4C3C-B140-35B9AB11021F}"/>
              </a:ext>
            </a:extLst>
          </p:cNvPr>
          <p:cNvPicPr>
            <a:picLocks noChangeAspect="1"/>
          </p:cNvPicPr>
          <p:nvPr/>
        </p:nvPicPr>
        <p:blipFill>
          <a:blip r:embed="rId2"/>
          <a:stretch>
            <a:fillRect/>
          </a:stretch>
        </p:blipFill>
        <p:spPr>
          <a:xfrm>
            <a:off x="924817" y="185587"/>
            <a:ext cx="3353091" cy="2267909"/>
          </a:xfrm>
          <a:prstGeom prst="rect">
            <a:avLst/>
          </a:prstGeom>
        </p:spPr>
      </p:pic>
      <p:sp>
        <p:nvSpPr>
          <p:cNvPr id="5" name="תיבת טקסט 4">
            <a:extLst>
              <a:ext uri="{FF2B5EF4-FFF2-40B4-BE49-F238E27FC236}">
                <a16:creationId xmlns:a16="http://schemas.microsoft.com/office/drawing/2014/main" id="{AC8AFFFB-DA14-443D-9EE4-D7B140E4E26C}"/>
              </a:ext>
            </a:extLst>
          </p:cNvPr>
          <p:cNvSpPr txBox="1"/>
          <p:nvPr/>
        </p:nvSpPr>
        <p:spPr>
          <a:xfrm>
            <a:off x="3053427" y="2368167"/>
            <a:ext cx="8213756" cy="3231654"/>
          </a:xfrm>
          <a:prstGeom prst="rect">
            <a:avLst/>
          </a:prstGeom>
          <a:noFill/>
        </p:spPr>
        <p:txBody>
          <a:bodyPr wrap="square">
            <a:spAutoFit/>
          </a:bodyPr>
          <a:lstStyle/>
          <a:p>
            <a:pPr marL="342900" marR="0" lvl="0" indent="-342900" algn="r" defTabSz="457200" rtl="1"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he-IL" sz="2400" b="1" i="0" u="none" strike="noStrike" kern="1200" cap="none" spc="0" normalizeH="0" baseline="0" noProof="0" dirty="0">
                <a:ln>
                  <a:noFill/>
                </a:ln>
                <a:solidFill>
                  <a:prstClr val="black"/>
                </a:solidFill>
                <a:effectLst/>
                <a:uLnTx/>
                <a:uFillTx/>
                <a:latin typeface="Arial" panose="020B0604020202020204" pitchFamily="34" charset="0"/>
                <a:ea typeface="+mn-ea"/>
                <a:cs typeface="Gisha" panose="020B0502040204020203" pitchFamily="34" charset="-79"/>
                <a:hlinkClick r:id="rId3">
                  <a:extLst>
                    <a:ext uri="{A12FA001-AC4F-418D-AE19-62706E023703}">
                      <ahyp:hlinkClr xmlns:ahyp="http://schemas.microsoft.com/office/drawing/2018/hyperlinkcolor" val="tx"/>
                    </a:ext>
                  </a:extLst>
                </a:hlinkClick>
              </a:rPr>
              <a:t>מיון הרגשות.</a:t>
            </a:r>
          </a:p>
          <a:p>
            <a:pPr marL="342900" marR="0" lvl="0" indent="-342900" algn="r" defTabSz="457200" rtl="1"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he-IL" sz="2400" b="1" i="0" u="none" strike="noStrike" kern="1200" cap="none" spc="0" normalizeH="0" baseline="0" noProof="0" dirty="0">
                <a:ln>
                  <a:noFill/>
                </a:ln>
                <a:solidFill>
                  <a:prstClr val="black"/>
                </a:solidFill>
                <a:effectLst/>
                <a:uLnTx/>
                <a:uFillTx/>
                <a:latin typeface="Arial" panose="020B0604020202020204" pitchFamily="34" charset="0"/>
                <a:ea typeface="+mn-ea"/>
                <a:cs typeface="Gisha" panose="020B0502040204020203" pitchFamily="34" charset="-79"/>
                <a:hlinkClick r:id="rId3">
                  <a:extLst>
                    <a:ext uri="{A12FA001-AC4F-418D-AE19-62706E023703}">
                      <ahyp:hlinkClr xmlns:ahyp="http://schemas.microsoft.com/office/drawing/2018/hyperlinkcolor" val="tx"/>
                    </a:ext>
                  </a:extLst>
                </a:hlinkClick>
              </a:rPr>
              <a:t>פתחו טלפונים והכנסו לקישור הבא: </a:t>
            </a:r>
          </a:p>
          <a:p>
            <a:pPr marL="342900" marR="0" lvl="0" indent="-342900" algn="r" defTabSz="457200" rtl="1"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he-IL" sz="1800" b="0" i="0" u="sng" strike="noStrike" kern="1200" cap="none" spc="0" normalizeH="0" baseline="0" noProof="0" dirty="0">
              <a:ln>
                <a:noFill/>
              </a:ln>
              <a:solidFill>
                <a:srgbClr val="B9D181"/>
              </a:solidFill>
              <a:effectLst/>
              <a:uLnTx/>
              <a:uFillTx/>
              <a:latin typeface="Arial" panose="020B0604020202020204" pitchFamily="34" charset="0"/>
              <a:ea typeface="+mn-ea"/>
              <a:cs typeface="Gisha" panose="020B0502040204020203" pitchFamily="34" charset="-79"/>
              <a:hlinkClick r:id="rId3">
                <a:extLst>
                  <a:ext uri="{A12FA001-AC4F-418D-AE19-62706E023703}">
                    <ahyp:hlinkClr xmlns:ahyp="http://schemas.microsoft.com/office/drawing/2018/hyperlinkcolor" val="tx"/>
                  </a:ext>
                </a:extLst>
              </a:hlinkClick>
            </a:endParaRPr>
          </a:p>
          <a:p>
            <a:pPr marL="342900" marR="0" lvl="0" indent="-342900" algn="r" defTabSz="457200" rtl="1"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sng"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3">
                  <a:extLst>
                    <a:ext uri="{A12FA001-AC4F-418D-AE19-62706E023703}">
                      <ahyp:hlinkClr xmlns:ahyp="http://schemas.microsoft.com/office/drawing/2018/hyperlinkcolor" val="tx"/>
                    </a:ext>
                  </a:extLst>
                </a:hlinkClick>
              </a:rPr>
              <a:t>https://wordwall.net/play/3468/871/149</a:t>
            </a:r>
            <a:endParaRPr kumimoji="0" lang="he-IL" sz="2800" b="0" i="0" u="sng" strike="noStrike" kern="1200" cap="none" spc="0" normalizeH="0" baseline="0" noProof="0" dirty="0">
              <a:ln>
                <a:noFill/>
              </a:ln>
              <a:solidFill>
                <a:prstClr val="black"/>
              </a:solidFill>
              <a:effectLst/>
              <a:uLnTx/>
              <a:uFillTx/>
              <a:latin typeface="Arial" panose="020B0604020202020204" pitchFamily="34" charset="0"/>
              <a:ea typeface="+mn-ea"/>
              <a:cs typeface="Gisha" panose="020B0502040204020203" pitchFamily="34" charset="-79"/>
            </a:endParaRPr>
          </a:p>
          <a:p>
            <a:pPr marL="342900" marR="0" lvl="0" indent="-342900" algn="r" defTabSz="457200" rtl="1"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r" defTabSz="457200" rtl="1"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r" defTabSz="457200" rtl="1"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התחילו לשחק</a:t>
            </a:r>
          </a:p>
        </p:txBody>
      </p:sp>
    </p:spTree>
    <p:extLst>
      <p:ext uri="{BB962C8B-B14F-4D97-AF65-F5344CB8AC3E}">
        <p14:creationId xmlns:p14="http://schemas.microsoft.com/office/powerpoint/2010/main" val="3938598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67E8167-5A03-4BDD-A598-179E355D182E}"/>
              </a:ext>
            </a:extLst>
          </p:cNvPr>
          <p:cNvSpPr>
            <a:spLocks noGrp="1"/>
          </p:cNvSpPr>
          <p:nvPr>
            <p:ph type="title"/>
          </p:nvPr>
        </p:nvSpPr>
        <p:spPr/>
        <p:txBody>
          <a:bodyPr/>
          <a:lstStyle/>
          <a:p>
            <a:r>
              <a:rPr lang="he-IL" dirty="0"/>
              <a:t>תפקידי הרגש - העשרה: </a:t>
            </a:r>
          </a:p>
        </p:txBody>
      </p:sp>
      <p:sp>
        <p:nvSpPr>
          <p:cNvPr id="4" name="תיבת טקסט 3">
            <a:extLst>
              <a:ext uri="{FF2B5EF4-FFF2-40B4-BE49-F238E27FC236}">
                <a16:creationId xmlns:a16="http://schemas.microsoft.com/office/drawing/2014/main" id="{440B15BF-82D4-4FBB-AA44-76ECA7DB71D3}"/>
              </a:ext>
            </a:extLst>
          </p:cNvPr>
          <p:cNvSpPr txBox="1"/>
          <p:nvPr/>
        </p:nvSpPr>
        <p:spPr>
          <a:xfrm>
            <a:off x="1140737" y="1827699"/>
            <a:ext cx="10429592" cy="5068054"/>
          </a:xfrm>
          <a:prstGeom prst="rect">
            <a:avLst/>
          </a:prstGeom>
          <a:noFill/>
        </p:spPr>
        <p:txBody>
          <a:bodyPr wrap="square">
            <a:spAutoFit/>
          </a:bodyPr>
          <a:lstStyle/>
          <a:p>
            <a:pPr marL="342900" marR="0" lvl="0" indent="-342900" algn="r" defTabSz="457200" rtl="1" eaLnBrk="1" fontAlgn="auto" latinLnBrk="0" hangingPunct="1">
              <a:spcBef>
                <a:spcPts val="1000"/>
              </a:spcBef>
              <a:spcAft>
                <a:spcPts val="1000"/>
              </a:spcAft>
              <a:buClr>
                <a:srgbClr val="A53010"/>
              </a:buClr>
              <a:buSzTx/>
              <a:buFont typeface="Arial" panose="020B0604020202020204" pitchFamily="34" charset="0"/>
              <a:buChar char="●"/>
              <a:tabLst/>
              <a:defRPr/>
            </a:pPr>
            <a:r>
              <a:rPr kumimoji="0" lang="he-IL" sz="2400" b="1" i="0" u="none" strike="noStrike" kern="1200" cap="none" spc="0" normalizeH="0" baseline="0" noProof="0" dirty="0">
                <a:ln>
                  <a:noFill/>
                </a:ln>
                <a:solidFill>
                  <a:srgbClr val="000000"/>
                </a:solidFill>
                <a:effectLst/>
                <a:uLnTx/>
                <a:uFillTx/>
                <a:latin typeface="Noto Sans Symbols"/>
                <a:ea typeface="Narkisim" panose="020E0502050101010101" pitchFamily="34" charset="-79"/>
                <a:cs typeface="Narkisim" panose="020E0502050101010101" pitchFamily="34" charset="-79"/>
              </a:rPr>
              <a:t>רגשות ממלאים תפקיד מניע בעוררם אותנו לפעול בהקשר של מאורע שחווינו, או מנחה לקראת יעד מסוים.  </a:t>
            </a:r>
          </a:p>
          <a:p>
            <a:pPr marR="0" lvl="0" algn="r" defTabSz="457200" rtl="1" eaLnBrk="1" fontAlgn="auto" latinLnBrk="0" hangingPunct="1">
              <a:spcBef>
                <a:spcPts val="1000"/>
              </a:spcBef>
              <a:spcAft>
                <a:spcPts val="1000"/>
              </a:spcAft>
              <a:buClr>
                <a:srgbClr val="A53010"/>
              </a:buClr>
              <a:buSzTx/>
              <a:tabLst/>
              <a:defRPr/>
            </a:pPr>
            <a:r>
              <a:rPr kumimoji="0" lang="he-IL" sz="2400" b="1" i="0" u="none" strike="noStrike" kern="1200" cap="none" spc="0" normalizeH="0" baseline="0" noProof="0" dirty="0">
                <a:ln>
                  <a:noFill/>
                </a:ln>
                <a:solidFill>
                  <a:srgbClr val="000000"/>
                </a:solidFill>
                <a:effectLst/>
                <a:uLnTx/>
                <a:uFillTx/>
                <a:latin typeface="Noto Sans Symbols"/>
                <a:ea typeface="Narkisim" panose="020E0502050101010101" pitchFamily="34" charset="-79"/>
                <a:cs typeface="Narkisim" panose="020E0502050101010101" pitchFamily="34" charset="-79"/>
              </a:rPr>
              <a:t>לדוגמה: אם קנינו חולצה והתפר נפרם כבר בפעם הראשונה שלבשנו אותה, רגש הכעס ו/או האכזבה יגרום לנו לחזור לחנות.  </a:t>
            </a:r>
          </a:p>
          <a:p>
            <a:pPr marR="0" lvl="0" algn="r" defTabSz="457200" rtl="1" eaLnBrk="1" fontAlgn="auto" latinLnBrk="0" hangingPunct="1">
              <a:spcBef>
                <a:spcPts val="1000"/>
              </a:spcBef>
              <a:spcAft>
                <a:spcPts val="1000"/>
              </a:spcAft>
              <a:buClr>
                <a:srgbClr val="A53010"/>
              </a:buClr>
              <a:buSzTx/>
              <a:tabLst/>
              <a:defRPr/>
            </a:pPr>
            <a:r>
              <a:rPr kumimoji="0" lang="he-IL" sz="2400" b="1" i="0" u="none" strike="noStrike" kern="1200" cap="none" spc="0" normalizeH="0" baseline="0" noProof="0" dirty="0">
                <a:ln>
                  <a:noFill/>
                </a:ln>
                <a:solidFill>
                  <a:srgbClr val="000000"/>
                </a:solidFill>
                <a:effectLst/>
                <a:uLnTx/>
                <a:uFillTx/>
                <a:latin typeface="Noto Sans Symbols"/>
                <a:ea typeface="Narkisim" panose="020E0502050101010101" pitchFamily="34" charset="-79"/>
                <a:cs typeface="Narkisim" panose="020E0502050101010101" pitchFamily="34" charset="-79"/>
              </a:rPr>
              <a:t>דוגמה נוספת: בעבור אהבת אדם אחר אנו עשויים לעשות כל שביכולתנו כדי למשוך אותו, להיות בקרבתו.</a:t>
            </a:r>
            <a:endParaRPr kumimoji="0" lang="en-US" sz="2400" b="1" i="0" u="none" strike="noStrike" kern="1200" cap="none" spc="0" normalizeH="0" baseline="0" noProof="0" dirty="0">
              <a:ln>
                <a:noFill/>
              </a:ln>
              <a:solidFill>
                <a:prstClr val="black">
                  <a:lumMod val="75000"/>
                  <a:lumOff val="25000"/>
                </a:prstClr>
              </a:solidFill>
              <a:effectLst/>
              <a:uLnTx/>
              <a:uFillTx/>
              <a:latin typeface="Noto Sans Symbols"/>
              <a:ea typeface="Noto Sans Symbols"/>
              <a:cs typeface="Noto Sans Symbols"/>
            </a:endParaRPr>
          </a:p>
          <a:p>
            <a:pPr marL="342900" marR="0" lvl="0" indent="-342900" algn="r" defTabSz="457200" rtl="1" eaLnBrk="1" fontAlgn="auto" latinLnBrk="0" hangingPunct="1">
              <a:spcBef>
                <a:spcPts val="1000"/>
              </a:spcBef>
              <a:spcAft>
                <a:spcPts val="1000"/>
              </a:spcAft>
              <a:buClr>
                <a:srgbClr val="A53010"/>
              </a:buClr>
              <a:buSzTx/>
              <a:buFont typeface="Arial" panose="020B0604020202020204" pitchFamily="34" charset="0"/>
              <a:buChar char="●"/>
              <a:tabLst/>
              <a:defRPr/>
            </a:pPr>
            <a:r>
              <a:rPr kumimoji="0" lang="he-IL" sz="2400" b="1" i="0" u="none" strike="noStrike" kern="1200" cap="none" spc="0" normalizeH="0" baseline="0" noProof="0" dirty="0">
                <a:ln>
                  <a:noFill/>
                </a:ln>
                <a:solidFill>
                  <a:srgbClr val="000000"/>
                </a:solidFill>
                <a:effectLst/>
                <a:uLnTx/>
                <a:uFillTx/>
                <a:latin typeface="Noto Sans Symbols"/>
                <a:ea typeface="Narkisim" panose="020E0502050101010101" pitchFamily="34" charset="-79"/>
                <a:cs typeface="Narkisim" panose="020E0502050101010101" pitchFamily="34" charset="-79"/>
              </a:rPr>
              <a:t>רגש ממקד את הקשב שלנו באופן שיניב זיכרון טוב יותר. </a:t>
            </a:r>
            <a:endParaRPr kumimoji="0" lang="en-US" sz="2400" b="1" i="0" u="none" strike="noStrike" kern="1200" cap="none" spc="0" normalizeH="0" baseline="0" noProof="0" dirty="0">
              <a:ln>
                <a:noFill/>
              </a:ln>
              <a:solidFill>
                <a:prstClr val="black">
                  <a:lumMod val="75000"/>
                  <a:lumOff val="25000"/>
                </a:prstClr>
              </a:solidFill>
              <a:effectLst/>
              <a:uLnTx/>
              <a:uFillTx/>
              <a:latin typeface="Noto Sans Symbols"/>
              <a:ea typeface="Noto Sans Symbols"/>
              <a:cs typeface="Noto Sans Symbols"/>
            </a:endParaRPr>
          </a:p>
          <a:p>
            <a:pPr marL="342900" marR="0" lvl="0" indent="-342900" algn="r" defTabSz="457200" rtl="1" eaLnBrk="1" fontAlgn="auto" latinLnBrk="0" hangingPunct="1">
              <a:spcBef>
                <a:spcPts val="1000"/>
              </a:spcBef>
              <a:spcAft>
                <a:spcPts val="1000"/>
              </a:spcAft>
              <a:buClr>
                <a:srgbClr val="A53010"/>
              </a:buClr>
              <a:buSzTx/>
              <a:buFont typeface="Arial" panose="020B0604020202020204" pitchFamily="34" charset="0"/>
              <a:buChar char="●"/>
              <a:tabLst/>
              <a:defRPr/>
            </a:pPr>
            <a:r>
              <a:rPr kumimoji="0" lang="he-IL" sz="2400" b="1" i="0" u="none" strike="noStrike" kern="1200" cap="none" spc="0" normalizeH="0" baseline="0" noProof="0" dirty="0">
                <a:ln>
                  <a:noFill/>
                </a:ln>
                <a:solidFill>
                  <a:srgbClr val="000000"/>
                </a:solidFill>
                <a:effectLst/>
                <a:uLnTx/>
                <a:uFillTx/>
                <a:latin typeface="Noto Sans Symbols"/>
                <a:ea typeface="Narkisim" panose="020E0502050101010101" pitchFamily="34" charset="-79"/>
                <a:cs typeface="Narkisim" panose="020E0502050101010101" pitchFamily="34" charset="-79"/>
              </a:rPr>
              <a:t>רגשות מסייעים בהסדרת יחסי גומלין חברתיים. הם מחברים אותנו לאנשים מסוימים ומרחיקים אותנו מאחרים. </a:t>
            </a:r>
            <a:endParaRPr kumimoji="0" lang="en-US" sz="2400" b="1" i="0" u="none" strike="noStrike" kern="1200" cap="none" spc="0" normalizeH="0" baseline="0" noProof="0" dirty="0">
              <a:ln>
                <a:noFill/>
              </a:ln>
              <a:solidFill>
                <a:prstClr val="black">
                  <a:lumMod val="75000"/>
                  <a:lumOff val="25000"/>
                </a:prstClr>
              </a:solidFill>
              <a:effectLst/>
              <a:uLnTx/>
              <a:uFillTx/>
              <a:latin typeface="Noto Sans Symbols"/>
              <a:ea typeface="Noto Sans Symbols"/>
              <a:cs typeface="Noto Sans Symbols"/>
            </a:endParaRPr>
          </a:p>
          <a:p>
            <a:pPr marL="27305" marR="0" lvl="0" algn="r" defTabSz="457200" rtl="1" eaLnBrk="1" fontAlgn="auto" latinLnBrk="0" hangingPunct="1">
              <a:spcBef>
                <a:spcPts val="1000"/>
              </a:spcBef>
              <a:spcAft>
                <a:spcPts val="1000"/>
              </a:spcAft>
              <a:buClr>
                <a:srgbClr val="A53010"/>
              </a:buClr>
              <a:buSzTx/>
              <a:tabLst/>
              <a:defRPr/>
            </a:pPr>
            <a:r>
              <a:rPr kumimoji="0" lang="he-IL" sz="2400" b="1" i="0" u="none" strike="noStrike" kern="1200" cap="none" spc="0" normalizeH="0" baseline="0" noProof="0" dirty="0">
                <a:ln>
                  <a:noFill/>
                </a:ln>
                <a:solidFill>
                  <a:srgbClr val="000000"/>
                </a:solidFill>
                <a:effectLst/>
                <a:uLnTx/>
                <a:uFillTx/>
                <a:latin typeface="Cambria" panose="02040503050406030204" pitchFamily="18" charset="0"/>
                <a:ea typeface="Narkisim" panose="020E0502050101010101" pitchFamily="34" charset="-79"/>
                <a:cs typeface="Narkisim" panose="020E0502050101010101" pitchFamily="34" charset="-79"/>
              </a:rPr>
              <a:t>לדוגמה: אנו נסוגים לאחור שמישהו מתמלא כעס ומתקרבים כשאדם מאותת קבלה.</a:t>
            </a:r>
            <a:endParaRPr kumimoji="0" lang="en-US"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pic>
        <p:nvPicPr>
          <p:cNvPr id="5" name="Picture 4" descr="תוצאת תמונה עבור תפקיד הרגש">
            <a:extLst>
              <a:ext uri="{FF2B5EF4-FFF2-40B4-BE49-F238E27FC236}">
                <a16:creationId xmlns:a16="http://schemas.microsoft.com/office/drawing/2014/main" id="{6550A983-0C44-4C36-98A8-D04CF43D7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963" y="4800817"/>
            <a:ext cx="1756372" cy="17563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תוצאת תמונה עבור תפקיד הרגש">
            <a:extLst>
              <a:ext uri="{FF2B5EF4-FFF2-40B4-BE49-F238E27FC236}">
                <a16:creationId xmlns:a16="http://schemas.microsoft.com/office/drawing/2014/main" id="{0A71CBC2-27D7-4A9D-AC39-7E39F4C4EF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963" y="3150256"/>
            <a:ext cx="1756372" cy="1315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006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57F56B4-BD8E-4D7A-B736-1E9EB0A53E90}"/>
              </a:ext>
            </a:extLst>
          </p:cNvPr>
          <p:cNvSpPr>
            <a:spLocks noGrp="1"/>
          </p:cNvSpPr>
          <p:nvPr>
            <p:ph type="title"/>
          </p:nvPr>
        </p:nvSpPr>
        <p:spPr/>
        <p:txBody>
          <a:bodyPr/>
          <a:lstStyle/>
          <a:p>
            <a:pPr algn="r"/>
            <a:r>
              <a:rPr lang="he-IL" dirty="0"/>
              <a:t>תפקידי הרגש (המשך)</a:t>
            </a:r>
          </a:p>
        </p:txBody>
      </p:sp>
      <p:sp>
        <p:nvSpPr>
          <p:cNvPr id="4" name="תיבת טקסט 3">
            <a:extLst>
              <a:ext uri="{FF2B5EF4-FFF2-40B4-BE49-F238E27FC236}">
                <a16:creationId xmlns:a16="http://schemas.microsoft.com/office/drawing/2014/main" id="{3A0C699A-6801-413A-A44B-DD57ECDF2A9F}"/>
              </a:ext>
            </a:extLst>
          </p:cNvPr>
          <p:cNvSpPr txBox="1"/>
          <p:nvPr/>
        </p:nvSpPr>
        <p:spPr>
          <a:xfrm>
            <a:off x="2704723" y="2272536"/>
            <a:ext cx="8485360" cy="4179606"/>
          </a:xfrm>
          <a:prstGeom prst="rect">
            <a:avLst/>
          </a:prstGeom>
          <a:noFill/>
        </p:spPr>
        <p:txBody>
          <a:bodyPr wrap="square">
            <a:spAutoFit/>
          </a:bodyPr>
          <a:lstStyle/>
          <a:p>
            <a:pPr marL="342900" marR="0" lvl="0" indent="-342900" algn="r" defTabSz="457200" rtl="1" eaLnBrk="1" fontAlgn="auto" latinLnBrk="0" hangingPunct="1">
              <a:lnSpc>
                <a:spcPct val="150000"/>
              </a:lnSpc>
              <a:spcBef>
                <a:spcPts val="1000"/>
              </a:spcBef>
              <a:spcAft>
                <a:spcPts val="1000"/>
              </a:spcAft>
              <a:buClr>
                <a:srgbClr val="A53010"/>
              </a:buClr>
              <a:buSzTx/>
              <a:buFont typeface="Arial" panose="020B0604020202020204" pitchFamily="34" charset="0"/>
              <a:buChar char="●"/>
              <a:tabLst/>
              <a:defRPr/>
            </a:pPr>
            <a:r>
              <a:rPr kumimoji="0" lang="he-IL" sz="2400" b="1" i="0" u="none" strike="noStrike" kern="1200" cap="none" spc="0" normalizeH="0" baseline="0" noProof="0" dirty="0">
                <a:ln>
                  <a:noFill/>
                </a:ln>
                <a:solidFill>
                  <a:srgbClr val="000000"/>
                </a:solidFill>
                <a:effectLst/>
                <a:uLnTx/>
                <a:uFillTx/>
                <a:latin typeface="Noto Sans Symbols"/>
                <a:ea typeface="Narkisim" panose="020E0502050101010101" pitchFamily="34" charset="-79"/>
                <a:cs typeface="Narkisim" panose="020E0502050101010101" pitchFamily="34" charset="-79"/>
              </a:rPr>
              <a:t>רגשות שונים מעודדים התנהגות פרו חברתית. כשהרגשות חיוביים, גדלה הסבירות שיעסקו במגוון התנהגויות מסייעות ברגע נתון. כאשר נגרמת תחושת אשמה בשל מעשה רע, גדלה הסבירות שיתנדבו לסייע בעתיד, כנראה מתוך צורך להפחית את רגשות האשם.</a:t>
            </a:r>
            <a:endParaRPr kumimoji="0" lang="en-US" sz="2400" b="1" i="0" u="none" strike="noStrike" kern="1200" cap="none" spc="0" normalizeH="0" baseline="0" noProof="0" dirty="0">
              <a:ln>
                <a:noFill/>
              </a:ln>
              <a:solidFill>
                <a:prstClr val="black">
                  <a:lumMod val="75000"/>
                  <a:lumOff val="25000"/>
                </a:prstClr>
              </a:solidFill>
              <a:effectLst/>
              <a:uLnTx/>
              <a:uFillTx/>
              <a:latin typeface="Noto Sans Symbols"/>
              <a:ea typeface="Noto Sans Symbols"/>
              <a:cs typeface="Noto Sans Symbols"/>
            </a:endParaRPr>
          </a:p>
          <a:p>
            <a:pPr marL="342900" marR="0" lvl="0" indent="-342900" algn="r" defTabSz="457200" rtl="1" eaLnBrk="1" fontAlgn="auto" latinLnBrk="0" hangingPunct="1">
              <a:lnSpc>
                <a:spcPct val="150000"/>
              </a:lnSpc>
              <a:spcBef>
                <a:spcPts val="1000"/>
              </a:spcBef>
              <a:spcAft>
                <a:spcPts val="1000"/>
              </a:spcAft>
              <a:buClr>
                <a:srgbClr val="A53010"/>
              </a:buClr>
              <a:buSzTx/>
              <a:buFont typeface="Arial" panose="020B0604020202020204" pitchFamily="34" charset="0"/>
              <a:buChar char="●"/>
              <a:tabLst/>
              <a:defRPr/>
            </a:pPr>
            <a:r>
              <a:rPr kumimoji="0" lang="he-IL" sz="2400" b="1" i="0" u="none" strike="noStrike" kern="1200" cap="none" spc="0" normalizeH="0" baseline="0" noProof="0" dirty="0">
                <a:ln>
                  <a:noFill/>
                </a:ln>
                <a:solidFill>
                  <a:srgbClr val="000000"/>
                </a:solidFill>
                <a:effectLst/>
                <a:uLnTx/>
                <a:uFillTx/>
                <a:latin typeface="Noto Sans Symbols"/>
                <a:ea typeface="Narkisim" panose="020E0502050101010101" pitchFamily="34" charset="-79"/>
                <a:cs typeface="Narkisim" panose="020E0502050101010101" pitchFamily="34" charset="-79"/>
              </a:rPr>
              <a:t>רגשות ממלאים תפקיד חשוב בארגון ובמיון התנסויות החיים שלנו. האדם נוטה לחזור להתנסויות שעוררו רגשות חיוביים ולהימנע מהתנסויות שעוררו בו רגשות שליליים.</a:t>
            </a:r>
            <a:endParaRPr kumimoji="0" lang="en-US" sz="2400" b="1" i="0" u="none" strike="noStrike" kern="1200" cap="none" spc="0" normalizeH="0" baseline="0" noProof="0" dirty="0">
              <a:ln>
                <a:noFill/>
              </a:ln>
              <a:solidFill>
                <a:prstClr val="black">
                  <a:lumMod val="75000"/>
                  <a:lumOff val="25000"/>
                </a:prstClr>
              </a:solidFill>
              <a:effectLst/>
              <a:uLnTx/>
              <a:uFillTx/>
              <a:latin typeface="Noto Sans Symbols"/>
              <a:ea typeface="Noto Sans Symbols"/>
              <a:cs typeface="Noto Sans Symbols"/>
            </a:endParaRPr>
          </a:p>
        </p:txBody>
      </p:sp>
      <p:pic>
        <p:nvPicPr>
          <p:cNvPr id="5" name="Picture 2" descr="תוצאת תמונה עבור תפקיד הרגש">
            <a:extLst>
              <a:ext uri="{FF2B5EF4-FFF2-40B4-BE49-F238E27FC236}">
                <a16:creationId xmlns:a16="http://schemas.microsoft.com/office/drawing/2014/main" id="{1F8AA61C-E6A9-4328-929A-B8DBE3A689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301" y="0"/>
            <a:ext cx="4764995" cy="2272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148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232DB5A-F8EA-4F54-887A-07A45DBED236}"/>
              </a:ext>
            </a:extLst>
          </p:cNvPr>
          <p:cNvSpPr>
            <a:spLocks noGrp="1"/>
          </p:cNvSpPr>
          <p:nvPr>
            <p:ph type="title"/>
          </p:nvPr>
        </p:nvSpPr>
        <p:spPr/>
        <p:txBody>
          <a:bodyPr/>
          <a:lstStyle/>
          <a:p>
            <a:r>
              <a:rPr lang="he-IL" dirty="0"/>
              <a:t>האם לרגשות יש פונקציה בין אישית</a:t>
            </a:r>
          </a:p>
        </p:txBody>
      </p:sp>
      <p:sp>
        <p:nvSpPr>
          <p:cNvPr id="4" name="תיבת טקסט 3">
            <a:extLst>
              <a:ext uri="{FF2B5EF4-FFF2-40B4-BE49-F238E27FC236}">
                <a16:creationId xmlns:a16="http://schemas.microsoft.com/office/drawing/2014/main" id="{BAC96ED7-5B48-4FDE-9C94-CF121127C531}"/>
              </a:ext>
            </a:extLst>
          </p:cNvPr>
          <p:cNvSpPr txBox="1"/>
          <p:nvPr/>
        </p:nvSpPr>
        <p:spPr>
          <a:xfrm>
            <a:off x="1593411" y="2275345"/>
            <a:ext cx="9415603" cy="2246769"/>
          </a:xfrm>
          <a:prstGeom prst="rect">
            <a:avLst/>
          </a:prstGeom>
          <a:noFill/>
        </p:spPr>
        <p:txBody>
          <a:bodyPr wrap="square">
            <a:spAutoFit/>
          </a:bodyPr>
          <a:lstStyle/>
          <a:p>
            <a:pPr algn="r" rtl="1"/>
            <a:r>
              <a:rPr kumimoji="0" lang="he-IL" sz="2800" b="1" i="0" u="none" strike="noStrike" kern="1200" cap="none" spc="0" normalizeH="0" baseline="0" noProof="0" dirty="0">
                <a:ln>
                  <a:noFill/>
                </a:ln>
                <a:solidFill>
                  <a:srgbClr val="000000"/>
                </a:solidFill>
                <a:effectLst/>
                <a:uLnTx/>
                <a:uFillTx/>
                <a:latin typeface="Narkisim" panose="020E0502050101010101" pitchFamily="34" charset="-79"/>
                <a:ea typeface="Narkisim" panose="020E0502050101010101" pitchFamily="34" charset="-79"/>
                <a:cs typeface="Narkisim" panose="020E0502050101010101" pitchFamily="34" charset="-79"/>
              </a:rPr>
              <a:t>מודל </a:t>
            </a:r>
            <a:r>
              <a:rPr kumimoji="0" lang="en-US" sz="2800" b="1" i="0" u="none" strike="noStrike" kern="1200" cap="none" spc="0" normalizeH="0" baseline="0" noProof="0" dirty="0">
                <a:ln>
                  <a:noFill/>
                </a:ln>
                <a:solidFill>
                  <a:srgbClr val="000000"/>
                </a:solidFill>
                <a:effectLst/>
                <a:uLnTx/>
                <a:uFillTx/>
                <a:latin typeface="Narkisim" panose="020E0502050101010101" pitchFamily="34" charset="-79"/>
                <a:ea typeface="Narkisim" panose="020E0502050101010101" pitchFamily="34" charset="-79"/>
                <a:cs typeface="Narkisim" panose="020E0502050101010101" pitchFamily="34" charset="-79"/>
              </a:rPr>
              <a:t>EASI</a:t>
            </a:r>
            <a:r>
              <a:rPr kumimoji="0" lang="he-IL" sz="2800" b="1" i="0" u="none" strike="noStrike" kern="1200" cap="none" spc="0" normalizeH="0" baseline="0" noProof="0" dirty="0">
                <a:ln>
                  <a:noFill/>
                </a:ln>
                <a:solidFill>
                  <a:srgbClr val="000000"/>
                </a:solidFill>
                <a:effectLst/>
                <a:uLnTx/>
                <a:uFillTx/>
                <a:latin typeface="Narkisim" panose="020E0502050101010101" pitchFamily="34" charset="-79"/>
                <a:ea typeface="Narkisim" panose="020E0502050101010101" pitchFamily="34" charset="-79"/>
                <a:cs typeface="Narkisim" panose="020E0502050101010101" pitchFamily="34" charset="-79"/>
              </a:rPr>
              <a:t> טוען שהבנה מלאה של תפקידי הרגשות בקבוצות חברתיות דורשת התמקדות </a:t>
            </a:r>
            <a:r>
              <a:rPr kumimoji="0" lang="he-IL" sz="2800" b="1" i="0" u="none" strike="noStrike" kern="1200" cap="none" spc="0" normalizeH="0" baseline="0" noProof="0" dirty="0">
                <a:ln>
                  <a:noFill/>
                </a:ln>
                <a:solidFill>
                  <a:srgbClr val="FF0000"/>
                </a:solidFill>
                <a:effectLst/>
                <a:uLnTx/>
                <a:uFillTx/>
                <a:latin typeface="Narkisim" panose="020E0502050101010101" pitchFamily="34" charset="-79"/>
                <a:ea typeface="Narkisim" panose="020E0502050101010101" pitchFamily="34" charset="-79"/>
                <a:cs typeface="Narkisim" panose="020E0502050101010101" pitchFamily="34" charset="-79"/>
              </a:rPr>
              <a:t>בהשפעות הבין אישיות</a:t>
            </a:r>
            <a:r>
              <a:rPr kumimoji="0" lang="he-IL" sz="2800" b="1" i="0" u="none" strike="noStrike" kern="1200" cap="none" spc="0" normalizeH="0" baseline="0" noProof="0" dirty="0">
                <a:ln>
                  <a:noFill/>
                </a:ln>
                <a:solidFill>
                  <a:srgbClr val="000000"/>
                </a:solidFill>
                <a:effectLst/>
                <a:uLnTx/>
                <a:uFillTx/>
                <a:latin typeface="Narkisim" panose="020E0502050101010101" pitchFamily="34" charset="-79"/>
                <a:ea typeface="Narkisim" panose="020E0502050101010101" pitchFamily="34" charset="-79"/>
                <a:cs typeface="Narkisim" panose="020E0502050101010101" pitchFamily="34" charset="-79"/>
              </a:rPr>
              <a:t>, כלומר, איך רגשות של אחד משפיעים על הרגשות, קוגניציות, עמדות וההתנהגות של האחרים. ביטויי הרגש מפעילים השפעות בין אישיות על ידי כך שהם מייצרים תגובות רגשיות אצל האחר</a:t>
            </a:r>
            <a:endParaRPr lang="he-IL" dirty="0"/>
          </a:p>
        </p:txBody>
      </p:sp>
      <p:pic>
        <p:nvPicPr>
          <p:cNvPr id="5" name="תמונה 4">
            <a:extLst>
              <a:ext uri="{FF2B5EF4-FFF2-40B4-BE49-F238E27FC236}">
                <a16:creationId xmlns:a16="http://schemas.microsoft.com/office/drawing/2014/main" id="{94A3073A-5153-415C-9761-30938A94D3E3}"/>
              </a:ext>
            </a:extLst>
          </p:cNvPr>
          <p:cNvPicPr>
            <a:picLocks noChangeAspect="1"/>
          </p:cNvPicPr>
          <p:nvPr/>
        </p:nvPicPr>
        <p:blipFill>
          <a:blip r:embed="rId2"/>
          <a:stretch>
            <a:fillRect/>
          </a:stretch>
        </p:blipFill>
        <p:spPr>
          <a:xfrm>
            <a:off x="2939390" y="4426152"/>
            <a:ext cx="4828450" cy="2066723"/>
          </a:xfrm>
          <a:prstGeom prst="rect">
            <a:avLst/>
          </a:prstGeom>
        </p:spPr>
      </p:pic>
    </p:spTree>
    <p:extLst>
      <p:ext uri="{BB962C8B-B14F-4D97-AF65-F5344CB8AC3E}">
        <p14:creationId xmlns:p14="http://schemas.microsoft.com/office/powerpoint/2010/main" val="3157708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lstStyle/>
          <a:p>
            <a:r>
              <a:rPr lang="he-IL" dirty="0">
                <a:latin typeface="Narkisim" panose="020E0502050101010101" pitchFamily="34" charset="-79"/>
                <a:cs typeface="Narkisim" panose="020E0502050101010101" pitchFamily="34" charset="-79"/>
              </a:rPr>
              <a:t>תרגיל מס' 1 – תפזורת רגשות עמ' 92 </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1980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F8442A1-A2B9-4C02-B693-3924CCD20913}"/>
              </a:ext>
            </a:extLst>
          </p:cNvPr>
          <p:cNvSpPr>
            <a:spLocks noGrp="1"/>
          </p:cNvSpPr>
          <p:nvPr>
            <p:ph type="title"/>
          </p:nvPr>
        </p:nvSpPr>
        <p:spPr/>
        <p:txBody>
          <a:bodyPr/>
          <a:lstStyle/>
          <a:p>
            <a:r>
              <a:rPr lang="he-IL" dirty="0"/>
              <a:t>הבעת רגשות באינטראקציה בינאישית / </a:t>
            </a:r>
            <a:r>
              <a:rPr lang="en-US" dirty="0"/>
              <a:t>EASI Model (Emotions as Social Information) </a:t>
            </a:r>
            <a:r>
              <a:rPr lang="he-IL" dirty="0"/>
              <a:t>של ואן קליף</a:t>
            </a:r>
          </a:p>
        </p:txBody>
      </p:sp>
      <p:pic>
        <p:nvPicPr>
          <p:cNvPr id="5" name="image11.png">
            <a:extLst>
              <a:ext uri="{FF2B5EF4-FFF2-40B4-BE49-F238E27FC236}">
                <a16:creationId xmlns:a16="http://schemas.microsoft.com/office/drawing/2014/main" id="{B6F92CF5-D73D-4776-A5D1-0193A76FF69D}"/>
              </a:ext>
            </a:extLst>
          </p:cNvPr>
          <p:cNvPicPr/>
          <p:nvPr/>
        </p:nvPicPr>
        <p:blipFill>
          <a:blip r:embed="rId2"/>
          <a:srcRect/>
          <a:stretch>
            <a:fillRect/>
          </a:stretch>
        </p:blipFill>
        <p:spPr>
          <a:xfrm>
            <a:off x="824372" y="1891233"/>
            <a:ext cx="10220856" cy="4601642"/>
          </a:xfrm>
          <a:prstGeom prst="rect">
            <a:avLst/>
          </a:prstGeom>
          <a:ln/>
        </p:spPr>
      </p:pic>
    </p:spTree>
    <p:extLst>
      <p:ext uri="{BB962C8B-B14F-4D97-AF65-F5344CB8AC3E}">
        <p14:creationId xmlns:p14="http://schemas.microsoft.com/office/powerpoint/2010/main" val="4105988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529EFEB-2492-4F32-9120-02F46995C9BF}"/>
              </a:ext>
            </a:extLst>
          </p:cNvPr>
          <p:cNvSpPr>
            <a:spLocks noGrp="1"/>
          </p:cNvSpPr>
          <p:nvPr>
            <p:ph type="title"/>
          </p:nvPr>
        </p:nvSpPr>
        <p:spPr/>
        <p:txBody>
          <a:bodyPr/>
          <a:lstStyle/>
          <a:p>
            <a:r>
              <a:rPr lang="he-IL"/>
              <a:t>הסבר מרכיבי המודל:</a:t>
            </a:r>
            <a:br>
              <a:rPr lang="he-IL"/>
            </a:br>
            <a:endParaRPr lang="he-IL"/>
          </a:p>
        </p:txBody>
      </p:sp>
      <p:sp>
        <p:nvSpPr>
          <p:cNvPr id="4" name="תיבת טקסט 3">
            <a:extLst>
              <a:ext uri="{FF2B5EF4-FFF2-40B4-BE49-F238E27FC236}">
                <a16:creationId xmlns:a16="http://schemas.microsoft.com/office/drawing/2014/main" id="{0538263D-EBA7-4B0D-941E-B652B6B8426D}"/>
              </a:ext>
            </a:extLst>
          </p:cNvPr>
          <p:cNvSpPr txBox="1"/>
          <p:nvPr/>
        </p:nvSpPr>
        <p:spPr>
          <a:xfrm>
            <a:off x="697584" y="1963021"/>
            <a:ext cx="10646407" cy="4714367"/>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הנחת היסוד </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מצבי רוח מספקים מידע לפרט עצמו, אך ביטויי רגשות מספקים גם מידע לאחרים (הצופים בפרט) ועשוי להשפיע על התנהגותם. </a:t>
            </a: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המודל מזהה שני תהליכים (שני צירים) היכולים להשפיע על התנהגות הצופה: </a:t>
            </a:r>
            <a:br>
              <a:rPr lang="en-US" sz="3200" b="1" dirty="0">
                <a:solidFill>
                  <a:prstClr val="black">
                    <a:lumMod val="75000"/>
                    <a:lumOff val="25000"/>
                  </a:prstClr>
                </a:solidFill>
                <a:latin typeface="Cambria" panose="02040503050406030204" pitchFamily="18" charset="0"/>
                <a:ea typeface="Narkisim" panose="020E0502050101010101" pitchFamily="34" charset="-79"/>
                <a:cs typeface="Narkisim" panose="020E0502050101010101" pitchFamily="34" charset="-79"/>
              </a:rPr>
            </a:b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תהליך הסקת המסקנות של הצופה, והתגובות הרגשיות</a:t>
            </a:r>
            <a:r>
              <a:rPr lang="he-IL" sz="3200" b="1" dirty="0">
                <a:solidFill>
                  <a:prstClr val="black">
                    <a:lumMod val="75000"/>
                    <a:lumOff val="25000"/>
                  </a:prstClr>
                </a:solidFill>
                <a:latin typeface="Cambria" panose="02040503050406030204" pitchFamily="18" charset="0"/>
                <a:ea typeface="Narkisim" panose="020E0502050101010101" pitchFamily="34" charset="-79"/>
                <a:cs typeface="Narkisim" panose="020E0502050101010101" pitchFamily="34" charset="-79"/>
              </a:rPr>
              <a:t> של הצופה.</a:t>
            </a:r>
            <a:endParaRPr kumimoji="0" lang="en-US"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525113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529EFEB-2492-4F32-9120-02F46995C9BF}"/>
              </a:ext>
            </a:extLst>
          </p:cNvPr>
          <p:cNvSpPr>
            <a:spLocks noGrp="1"/>
          </p:cNvSpPr>
          <p:nvPr>
            <p:ph type="title"/>
          </p:nvPr>
        </p:nvSpPr>
        <p:spPr/>
        <p:txBody>
          <a:bodyPr/>
          <a:lstStyle/>
          <a:p>
            <a:r>
              <a:rPr lang="he-IL"/>
              <a:t>הסבר מרכיבי המודל:</a:t>
            </a:r>
            <a:br>
              <a:rPr lang="he-IL"/>
            </a:br>
            <a:endParaRPr lang="he-IL"/>
          </a:p>
        </p:txBody>
      </p:sp>
      <p:sp>
        <p:nvSpPr>
          <p:cNvPr id="4" name="תיבת טקסט 3">
            <a:extLst>
              <a:ext uri="{FF2B5EF4-FFF2-40B4-BE49-F238E27FC236}">
                <a16:creationId xmlns:a16="http://schemas.microsoft.com/office/drawing/2014/main" id="{0538263D-EBA7-4B0D-941E-B652B6B8426D}"/>
              </a:ext>
            </a:extLst>
          </p:cNvPr>
          <p:cNvSpPr txBox="1"/>
          <p:nvPr/>
        </p:nvSpPr>
        <p:spPr>
          <a:xfrm>
            <a:off x="1620570" y="1963021"/>
            <a:ext cx="9723421" cy="4172553"/>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36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הליך הסקת המסקנות של הצופה</a:t>
            </a:r>
            <a:r>
              <a:rPr kumimoji="0" lang="he-IL" sz="36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בהתבסס על ביטויי הרגש של הפרט, הצופים יכולים להסיק אודות הרגש שלו, עמדותיו וכוונותיו ההתנהגותיות. מסקנות אלה משפיעות על התנהגותו של הצופה. הפרשנות של ביטויי הרגש הללו, משתנות לפי המצב, ומוכללות על פני מצבים נוספים.</a:t>
            </a:r>
            <a:endParaRPr kumimoji="0" lang="en-US" sz="36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25814104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7B05A13-28AD-46C7-A22E-B5CAD7BB8C49}"/>
              </a:ext>
            </a:extLst>
          </p:cNvPr>
          <p:cNvSpPr>
            <a:spLocks noGrp="1"/>
          </p:cNvSpPr>
          <p:nvPr>
            <p:ph type="title"/>
          </p:nvPr>
        </p:nvSpPr>
        <p:spPr/>
        <p:txBody>
          <a:bodyPr/>
          <a:lstStyle/>
          <a:p>
            <a:r>
              <a:rPr lang="he-IL" dirty="0"/>
              <a:t>הסבר מרכיבי המודל (המשך)</a:t>
            </a:r>
          </a:p>
        </p:txBody>
      </p:sp>
      <p:sp>
        <p:nvSpPr>
          <p:cNvPr id="4" name="תיבת טקסט 3">
            <a:extLst>
              <a:ext uri="{FF2B5EF4-FFF2-40B4-BE49-F238E27FC236}">
                <a16:creationId xmlns:a16="http://schemas.microsoft.com/office/drawing/2014/main" id="{FE8C81A6-CE64-478B-BCE6-7BFDF1F9F518}"/>
              </a:ext>
            </a:extLst>
          </p:cNvPr>
          <p:cNvSpPr txBox="1"/>
          <p:nvPr/>
        </p:nvSpPr>
        <p:spPr>
          <a:xfrm>
            <a:off x="1025588" y="2188663"/>
            <a:ext cx="10418552" cy="3559949"/>
          </a:xfrm>
          <a:prstGeom prst="rect">
            <a:avLst/>
          </a:prstGeom>
          <a:noFill/>
        </p:spPr>
        <p:txBody>
          <a:bodyPr wrap="square">
            <a:spAutoFit/>
          </a:bodyPr>
          <a:lstStyle/>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תגובות רגשיות של הצופה: </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התגובות הרגשיות של </a:t>
            </a:r>
            <a:r>
              <a:rPr kumimoji="0" lang="he-IL" sz="3200" b="1" i="0" u="sng"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הפרט</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יכולות לגרום לעוררות תגובות רגשיות אצל </a:t>
            </a:r>
            <a:r>
              <a:rPr kumimoji="0" lang="he-IL" sz="3200" b="1" i="0" u="sng"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הצופים</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התגובות הרגשיות של הצופה נחלקות לשתי צורות: </a:t>
            </a:r>
          </a:p>
          <a:p>
            <a:pPr marL="342900" marR="0" lvl="0" indent="-342900" algn="r" defTabSz="457200" rtl="1" eaLnBrk="1" fontAlgn="auto" latinLnBrk="0" hangingPunct="1">
              <a:spcBef>
                <a:spcPts val="1000"/>
              </a:spcBef>
              <a:spcAft>
                <a:spcPts val="1000"/>
              </a:spcAft>
              <a:buClr>
                <a:srgbClr val="A53010"/>
              </a:buClr>
              <a:buSzTx/>
              <a:buFont typeface="Arial" panose="020B0604020202020204" pitchFamily="34" charset="0"/>
              <a:buChar char="•"/>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רגשות יכולים להשפיע על ידי תהליך </a:t>
            </a:r>
            <a:r>
              <a:rPr kumimoji="0" lang="he-IL" sz="3200" b="1" i="0" u="sng"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הידבקות רגשית</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חיקוי ומשוב פיזיולוגי ממבע פנים, קול ותנועות הגוף של הפרט בו צופים.  </a:t>
            </a:r>
          </a:p>
          <a:p>
            <a:pPr marL="342900" marR="0" lvl="0" indent="-342900" algn="r" defTabSz="457200" rtl="1" eaLnBrk="1" fontAlgn="auto" latinLnBrk="0" hangingPunct="1">
              <a:spcBef>
                <a:spcPts val="1000"/>
              </a:spcBef>
              <a:spcAft>
                <a:spcPts val="1000"/>
              </a:spcAft>
              <a:buClr>
                <a:srgbClr val="A53010"/>
              </a:buClr>
              <a:buSzTx/>
              <a:buFont typeface="Arial" panose="020B0604020202020204" pitchFamily="34" charset="0"/>
              <a:buChar char="•"/>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ביטויי רגשות שיכולים </a:t>
            </a:r>
            <a:r>
              <a:rPr kumimoji="0" lang="he-IL" sz="3200" b="1" i="0" u="sng"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להשפיע על רושם אישי </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ועל חיבה בינאישית.</a:t>
            </a:r>
            <a:endParaRPr kumimoji="0" lang="en-US"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2230798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7B05A13-28AD-46C7-A22E-B5CAD7BB8C49}"/>
              </a:ext>
            </a:extLst>
          </p:cNvPr>
          <p:cNvSpPr>
            <a:spLocks noGrp="1"/>
          </p:cNvSpPr>
          <p:nvPr>
            <p:ph type="title"/>
          </p:nvPr>
        </p:nvSpPr>
        <p:spPr/>
        <p:txBody>
          <a:bodyPr/>
          <a:lstStyle/>
          <a:p>
            <a:r>
              <a:rPr lang="he-IL" dirty="0"/>
              <a:t>הסבר מרכיבי המודל (המשך)</a:t>
            </a:r>
          </a:p>
        </p:txBody>
      </p:sp>
      <p:sp>
        <p:nvSpPr>
          <p:cNvPr id="4" name="תיבת טקסט 3">
            <a:extLst>
              <a:ext uri="{FF2B5EF4-FFF2-40B4-BE49-F238E27FC236}">
                <a16:creationId xmlns:a16="http://schemas.microsoft.com/office/drawing/2014/main" id="{FE8C81A6-CE64-478B-BCE6-7BFDF1F9F518}"/>
              </a:ext>
            </a:extLst>
          </p:cNvPr>
          <p:cNvSpPr txBox="1"/>
          <p:nvPr/>
        </p:nvSpPr>
        <p:spPr>
          <a:xfrm>
            <a:off x="1025588" y="2188663"/>
            <a:ext cx="10121774" cy="3416320"/>
          </a:xfrm>
          <a:prstGeom prst="rect">
            <a:avLst/>
          </a:prstGeom>
          <a:noFill/>
        </p:spPr>
        <p:txBody>
          <a:bodyPr wrap="square">
            <a:spAutoFit/>
          </a:bodyPr>
          <a:lstStyle/>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36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עיבוד מידע של הצופה- </a:t>
            </a:r>
            <a:r>
              <a:rPr kumimoji="0" lang="he-IL" sz="36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ביטויי רגשות מספקים מידע. המודל טוען כי ההשפעות הבינאישיות של ביטויי רגשות תלויות במוטיבציה של הצופה ויכולתו לעבד את המידע הנובע מביטויי רגשות האחר. ככל שעיבוד המידע יסודי יותר, כך גובר חוזק הניבוי של תהליך ההסקה. ככל שתהליך עיבוד המידע רדוד יותר, כך חזק יותר ניבוי התגובות רגשיות.</a:t>
            </a:r>
            <a:endParaRPr kumimoji="0" lang="en-US" sz="36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180853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E03D0F7-1335-416E-B476-D9E1CF368814}"/>
              </a:ext>
            </a:extLst>
          </p:cNvPr>
          <p:cNvSpPr>
            <a:spLocks noGrp="1"/>
          </p:cNvSpPr>
          <p:nvPr>
            <p:ph type="title"/>
          </p:nvPr>
        </p:nvSpPr>
        <p:spPr>
          <a:xfrm>
            <a:off x="302223" y="401339"/>
            <a:ext cx="11423650" cy="1325563"/>
          </a:xfrm>
        </p:spPr>
        <p:txBody>
          <a:bodyPr/>
          <a:lstStyle/>
          <a:p>
            <a:r>
              <a:rPr lang="he-IL" dirty="0"/>
              <a:t>הסבר מרכיבי המודל (המשך)</a:t>
            </a:r>
          </a:p>
        </p:txBody>
      </p:sp>
      <p:sp>
        <p:nvSpPr>
          <p:cNvPr id="4" name="תיבת טקסט 3">
            <a:extLst>
              <a:ext uri="{FF2B5EF4-FFF2-40B4-BE49-F238E27FC236}">
                <a16:creationId xmlns:a16="http://schemas.microsoft.com/office/drawing/2014/main" id="{C1E8B65F-B389-41C9-8668-264391CF025F}"/>
              </a:ext>
            </a:extLst>
          </p:cNvPr>
          <p:cNvSpPr txBox="1"/>
          <p:nvPr/>
        </p:nvSpPr>
        <p:spPr>
          <a:xfrm>
            <a:off x="744719" y="2175449"/>
            <a:ext cx="10737128" cy="4457887"/>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גורמים חברתיים- </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כוח הניבוי של תגובות רגשיות ותהליכי ההסקה אודות ביטויי הרגשות של האחר, תלויים גם בגורמים חברתיים. המידע החברתי כולל את טיב היחסים הבינאישיים, נורמות תרבותיות, והדרך בה הרגש בא לידי ביטוי בחברה. גורמים אלה משפיעים על התפיסה ההולמת ביטויי רגשות (כלומר, כיצד, מתי ואיך יש להביע רגש?), והדרך בה הרגש בא לידי ביטוי בחברה משפיעה על התגובות ההתנהגותיות.</a:t>
            </a:r>
            <a:endParaRPr kumimoji="0" lang="en-US"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28458425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75248B3-95DE-4C2C-A335-07AB1446E2D4}"/>
              </a:ext>
            </a:extLst>
          </p:cNvPr>
          <p:cNvSpPr>
            <a:spLocks noGrp="1"/>
          </p:cNvSpPr>
          <p:nvPr>
            <p:ph type="title"/>
          </p:nvPr>
        </p:nvSpPr>
        <p:spPr/>
        <p:txBody>
          <a:bodyPr/>
          <a:lstStyle/>
          <a:p>
            <a:r>
              <a:rPr lang="he-IL"/>
              <a:t>ניתוח המודל לפי דוגמה</a:t>
            </a:r>
          </a:p>
        </p:txBody>
      </p:sp>
      <p:sp>
        <p:nvSpPr>
          <p:cNvPr id="3" name="כותרת 1">
            <a:extLst>
              <a:ext uri="{FF2B5EF4-FFF2-40B4-BE49-F238E27FC236}">
                <a16:creationId xmlns:a16="http://schemas.microsoft.com/office/drawing/2014/main" id="{113755C2-68D5-4442-9BB0-A80EAB9510D1}"/>
              </a:ext>
            </a:extLst>
          </p:cNvPr>
          <p:cNvSpPr txBox="1">
            <a:spLocks/>
          </p:cNvSpPr>
          <p:nvPr/>
        </p:nvSpPr>
        <p:spPr>
          <a:xfrm>
            <a:off x="384175" y="365125"/>
            <a:ext cx="11423650" cy="1325563"/>
          </a:xfrm>
          <a:prstGeom prst="rect">
            <a:avLst/>
          </a:prstGeom>
          <a:solidFill>
            <a:schemeClr val="accent1">
              <a:lumMod val="40000"/>
              <a:lumOff val="60000"/>
            </a:schemeClr>
          </a:solidFill>
          <a:ln>
            <a:noFill/>
          </a:ln>
          <a:effectLst>
            <a:outerShdw blurRad="57150" dist="19050" dir="5400000" algn="ctr" rotWithShape="0">
              <a:srgbClr val="000000">
                <a:alpha val="63000"/>
              </a:srgbClr>
            </a:outerShdw>
          </a:effectLst>
          <a:scene3d>
            <a:camera prst="orthographicFront"/>
            <a:lightRig rig="threePt" dir="t"/>
          </a:scene3d>
          <a:sp3d>
            <a:bevelT w="165100" prst="coolSlant"/>
          </a:sp3d>
        </p:spPr>
        <p:txBody>
          <a:bodyPr vert="horz" lIns="91440" tIns="45720" rIns="91440" bIns="45720" rtlCol="1" anchor="ctr">
            <a:normAutofit/>
          </a:bodyPr>
          <a:lstStyle>
            <a:lvl1pPr algn="ctr" defTabSz="914400" rtl="1" eaLnBrk="1" latinLnBrk="0" hangingPunct="1">
              <a:lnSpc>
                <a:spcPct val="90000"/>
              </a:lnSpc>
              <a:spcBef>
                <a:spcPct val="0"/>
              </a:spcBef>
              <a:buNone/>
              <a:defRPr sz="4000" b="1" kern="1200" cap="none" spc="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a typeface="+mn-ea"/>
                <a:cs typeface="+mn-cs"/>
              </a:defRPr>
            </a:lvl1pPr>
            <a:lvl2pPr>
              <a:defRPr>
                <a:latin typeface="+mn-lt"/>
                <a:ea typeface="+mn-ea"/>
                <a:cs typeface="+mn-cs"/>
              </a:defRPr>
            </a:lvl2pPr>
            <a:lvl3pPr>
              <a:defRPr>
                <a:latin typeface="+mn-lt"/>
                <a:ea typeface="+mn-ea"/>
                <a:cs typeface="+mn-cs"/>
              </a:defRPr>
            </a:lvl3pPr>
            <a:lvl4pPr>
              <a:defRPr>
                <a:latin typeface="+mn-lt"/>
                <a:ea typeface="+mn-ea"/>
                <a:cs typeface="+mn-cs"/>
              </a:defRPr>
            </a:lvl4pPr>
            <a:lvl5pPr>
              <a:defRPr>
                <a:latin typeface="+mn-lt"/>
                <a:ea typeface="+mn-ea"/>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r>
              <a:rPr lang="he-IL"/>
              <a:t>ניתוח המודל לפי דוגמה</a:t>
            </a:r>
          </a:p>
        </p:txBody>
      </p:sp>
      <p:pic>
        <p:nvPicPr>
          <p:cNvPr id="4" name="תמונה 3">
            <a:extLst>
              <a:ext uri="{FF2B5EF4-FFF2-40B4-BE49-F238E27FC236}">
                <a16:creationId xmlns:a16="http://schemas.microsoft.com/office/drawing/2014/main" id="{81D739A6-F95E-44DC-ABFE-DF37C0AC9E1E}"/>
              </a:ext>
            </a:extLst>
          </p:cNvPr>
          <p:cNvPicPr>
            <a:picLocks noChangeAspect="1"/>
          </p:cNvPicPr>
          <p:nvPr/>
        </p:nvPicPr>
        <p:blipFill>
          <a:blip r:embed="rId2"/>
          <a:stretch>
            <a:fillRect/>
          </a:stretch>
        </p:blipFill>
        <p:spPr>
          <a:xfrm>
            <a:off x="1770008" y="260207"/>
            <a:ext cx="1499746" cy="1828959"/>
          </a:xfrm>
          <a:prstGeom prst="rect">
            <a:avLst/>
          </a:prstGeom>
        </p:spPr>
      </p:pic>
      <p:sp>
        <p:nvSpPr>
          <p:cNvPr id="6" name="תיבת טקסט 5">
            <a:extLst>
              <a:ext uri="{FF2B5EF4-FFF2-40B4-BE49-F238E27FC236}">
                <a16:creationId xmlns:a16="http://schemas.microsoft.com/office/drawing/2014/main" id="{C5B09783-AA22-4FF5-BB93-0C4419DE0A70}"/>
              </a:ext>
            </a:extLst>
          </p:cNvPr>
          <p:cNvSpPr txBox="1"/>
          <p:nvPr/>
        </p:nvSpPr>
        <p:spPr>
          <a:xfrm>
            <a:off x="951733" y="2194084"/>
            <a:ext cx="10565393" cy="4072910"/>
          </a:xfrm>
          <a:prstGeom prst="rect">
            <a:avLst/>
          </a:prstGeom>
          <a:noFill/>
        </p:spPr>
        <p:txBody>
          <a:bodyPr wrap="square">
            <a:spAutoFit/>
          </a:bodyPr>
          <a:lstStyle/>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עדי הוזמנה לארוחה אצל חברתה </a:t>
            </a:r>
            <a:r>
              <a:rPr kumimoji="0" lang="he-IL" sz="2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ליאן</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a:t>
            </a:r>
            <a:r>
              <a:rPr kumimoji="0" lang="he-IL" sz="2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ליאן</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עמלה רבות על המנה העיקרית, שלא ממש לטעמה של עדי.  </a:t>
            </a:r>
            <a:r>
              <a:rPr kumimoji="0" lang="he-IL" sz="2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כשליאן</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שאלה את עדי בפנים מחייכות ומאירות אם המנה טעימה לה -   ענתה עדי:  הארוחה הייתה נפלאה.  </a:t>
            </a:r>
          </a:p>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ניתוח לפי המודל:</a:t>
            </a:r>
            <a:endParaRPr kumimoji="0" lang="en-US" sz="240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mbria" panose="02040503050406030204" pitchFamily="18" charset="0"/>
            </a:endParaRPr>
          </a:p>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עיבוד מידע: </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עדי ראתה </a:t>
            </a:r>
            <a:r>
              <a:rPr kumimoji="0" lang="he-IL" sz="2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שליאן</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מבטאת רגשות חיוביים של שמחה, הנאה וציפייה </a:t>
            </a:r>
            <a:endParaRPr kumimoji="0" lang="en-US"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גורמים חברתיים: </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היחסים בין עדי </a:t>
            </a:r>
            <a:r>
              <a:rPr kumimoji="0" lang="he-IL" sz="2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לליאן</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טובים מאד ועדי אינה רוצה לפגוע בה. מצופה מעדי להגיב בחיוב על האירוח. </a:t>
            </a:r>
            <a:endParaRPr kumimoji="0" lang="en-US"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הליך הסקת מסקנות:</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עדי פרשה את הציפיה של </a:t>
            </a:r>
            <a:r>
              <a:rPr kumimoji="0" lang="he-IL" sz="2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ליאן</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למשוב חיובי.</a:t>
            </a:r>
            <a:endParaRPr kumimoji="0" lang="en-US"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2196050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5126F5C-5FCF-4671-B1D5-A6A5DEF5E43C}"/>
              </a:ext>
            </a:extLst>
          </p:cNvPr>
          <p:cNvSpPr>
            <a:spLocks noGrp="1"/>
          </p:cNvSpPr>
          <p:nvPr>
            <p:ph type="title"/>
          </p:nvPr>
        </p:nvSpPr>
        <p:spPr/>
        <p:txBody>
          <a:bodyPr/>
          <a:lstStyle/>
          <a:p>
            <a:endParaRPr lang="he-IL"/>
          </a:p>
        </p:txBody>
      </p:sp>
      <p:sp>
        <p:nvSpPr>
          <p:cNvPr id="4" name="תיבת טקסט 3">
            <a:extLst>
              <a:ext uri="{FF2B5EF4-FFF2-40B4-BE49-F238E27FC236}">
                <a16:creationId xmlns:a16="http://schemas.microsoft.com/office/drawing/2014/main" id="{49215558-2B37-43E7-B89D-D70837338EE7}"/>
              </a:ext>
            </a:extLst>
          </p:cNvPr>
          <p:cNvSpPr txBox="1"/>
          <p:nvPr/>
        </p:nvSpPr>
        <p:spPr>
          <a:xfrm>
            <a:off x="1394234" y="2092680"/>
            <a:ext cx="9316016" cy="1456809"/>
          </a:xfrm>
          <a:prstGeom prst="rect">
            <a:avLst/>
          </a:prstGeom>
          <a:noFill/>
        </p:spPr>
        <p:txBody>
          <a:bodyPr wrap="square">
            <a:spAutoFit/>
          </a:bodyPr>
          <a:lstStyle/>
          <a:p>
            <a:pPr marL="0" marR="0" lvl="0" indent="0" algn="r" defTabSz="457200" rtl="1" eaLnBrk="1" fontAlgn="auto" latinLnBrk="0" hangingPunct="1">
              <a:lnSpc>
                <a:spcPct val="10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תגובות רגשיות: </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החיוך של </a:t>
            </a:r>
            <a:r>
              <a:rPr kumimoji="0" lang="he-IL" sz="2400" b="1" i="0" u="none" strike="noStrike" kern="1200" cap="none" spc="0" normalizeH="0" baseline="0" noProof="0" dirty="0" err="1">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ליאן</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הדביק את עדי ברגשות חיוביים והשפיע על התגובה החיובית לארוחה.</a:t>
            </a:r>
            <a:endParaRPr kumimoji="0" lang="en-US"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a:p>
            <a:pPr marL="0" marR="0" lvl="0" indent="0" algn="r" defTabSz="457200" rtl="1" eaLnBrk="1" fontAlgn="auto" latinLnBrk="0" hangingPunct="1">
              <a:lnSpc>
                <a:spcPct val="10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התנהגות הצופה</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עדי השיבה שהארוחה הייתה נפלאה</a:t>
            </a:r>
            <a:endParaRPr kumimoji="0" lang="en-US"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081704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lstStyle/>
          <a:p>
            <a:r>
              <a:rPr lang="he-IL" dirty="0">
                <a:latin typeface="Narkisim" panose="020E0502050101010101" pitchFamily="34" charset="-79"/>
                <a:cs typeface="Narkisim" panose="020E0502050101010101" pitchFamily="34" charset="-79"/>
              </a:rPr>
              <a:t>תרגיל מס' 3 –  המודל של ואן קליף עמ' 98</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5069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lstStyle/>
          <a:p>
            <a:r>
              <a:rPr lang="he-IL" dirty="0">
                <a:latin typeface="Narkisim" panose="020E0502050101010101" pitchFamily="34" charset="-79"/>
                <a:cs typeface="Narkisim" panose="020E0502050101010101" pitchFamily="34" charset="-79"/>
              </a:rPr>
              <a:t>תרגיל מס' 4 –  ההבדלים בין ריגוש לרגש עמ' 99</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964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E27E58-B9BF-4808-9FBD-412FF7D3D455}"/>
              </a:ext>
            </a:extLst>
          </p:cNvPr>
          <p:cNvSpPr>
            <a:spLocks noGrp="1"/>
          </p:cNvSpPr>
          <p:nvPr>
            <p:ph type="title"/>
          </p:nvPr>
        </p:nvSpPr>
        <p:spPr>
          <a:xfrm>
            <a:off x="619092" y="401339"/>
            <a:ext cx="11423650" cy="1325563"/>
          </a:xfrm>
        </p:spPr>
        <p:txBody>
          <a:bodyPr/>
          <a:lstStyle/>
          <a:p>
            <a:pPr algn="r"/>
            <a:r>
              <a:rPr lang="he-IL" dirty="0"/>
              <a:t>פתרון התפזורת</a:t>
            </a:r>
          </a:p>
        </p:txBody>
      </p:sp>
      <p:pic>
        <p:nvPicPr>
          <p:cNvPr id="3" name="תמונה 2">
            <a:extLst>
              <a:ext uri="{FF2B5EF4-FFF2-40B4-BE49-F238E27FC236}">
                <a16:creationId xmlns:a16="http://schemas.microsoft.com/office/drawing/2014/main" id="{D2E0FC19-0D77-4081-9A21-44EF49FC9D18}"/>
              </a:ext>
            </a:extLst>
          </p:cNvPr>
          <p:cNvPicPr>
            <a:picLocks noChangeAspect="1"/>
          </p:cNvPicPr>
          <p:nvPr/>
        </p:nvPicPr>
        <p:blipFill rotWithShape="1">
          <a:blip r:embed="rId2"/>
          <a:srcRect l="10243" r="10454" b="44889"/>
          <a:stretch/>
        </p:blipFill>
        <p:spPr>
          <a:xfrm>
            <a:off x="272458" y="236549"/>
            <a:ext cx="8366761" cy="6545249"/>
          </a:xfrm>
          <a:prstGeom prst="rect">
            <a:avLst/>
          </a:prstGeom>
        </p:spPr>
      </p:pic>
    </p:spTree>
    <p:extLst>
      <p:ext uri="{BB962C8B-B14F-4D97-AF65-F5344CB8AC3E}">
        <p14:creationId xmlns:p14="http://schemas.microsoft.com/office/powerpoint/2010/main" val="1276762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מציין מיקום תוכן 3">
            <a:extLst>
              <a:ext uri="{FF2B5EF4-FFF2-40B4-BE49-F238E27FC236}">
                <a16:creationId xmlns:a16="http://schemas.microsoft.com/office/drawing/2014/main" id="{E122FFFD-B275-4858-B6DB-227F977A16DE}"/>
              </a:ext>
            </a:extLst>
          </p:cNvPr>
          <p:cNvGraphicFramePr>
            <a:graphicFrameLocks/>
          </p:cNvGraphicFramePr>
          <p:nvPr>
            <p:extLst>
              <p:ext uri="{D42A27DB-BD31-4B8C-83A1-F6EECF244321}">
                <p14:modId xmlns:p14="http://schemas.microsoft.com/office/powerpoint/2010/main" val="504254119"/>
              </p:ext>
            </p:extLst>
          </p:nvPr>
        </p:nvGraphicFramePr>
        <p:xfrm>
          <a:off x="706171" y="229652"/>
          <a:ext cx="10927532" cy="6668416"/>
        </p:xfrm>
        <a:graphic>
          <a:graphicData uri="http://schemas.openxmlformats.org/drawingml/2006/table">
            <a:tbl>
              <a:tblPr rtl="1">
                <a:tableStyleId>{5C22544A-7EE6-4342-B048-85BDC9FD1C3A}</a:tableStyleId>
              </a:tblPr>
              <a:tblGrid>
                <a:gridCol w="1675529">
                  <a:extLst>
                    <a:ext uri="{9D8B030D-6E8A-4147-A177-3AD203B41FA5}">
                      <a16:colId xmlns:a16="http://schemas.microsoft.com/office/drawing/2014/main" val="1483541006"/>
                    </a:ext>
                  </a:extLst>
                </a:gridCol>
                <a:gridCol w="5196492">
                  <a:extLst>
                    <a:ext uri="{9D8B030D-6E8A-4147-A177-3AD203B41FA5}">
                      <a16:colId xmlns:a16="http://schemas.microsoft.com/office/drawing/2014/main" val="1389422197"/>
                    </a:ext>
                  </a:extLst>
                </a:gridCol>
                <a:gridCol w="4055511">
                  <a:extLst>
                    <a:ext uri="{9D8B030D-6E8A-4147-A177-3AD203B41FA5}">
                      <a16:colId xmlns:a16="http://schemas.microsoft.com/office/drawing/2014/main" val="3248569429"/>
                    </a:ext>
                  </a:extLst>
                </a:gridCol>
              </a:tblGrid>
              <a:tr h="462507">
                <a:tc>
                  <a:txBody>
                    <a:bodyPr/>
                    <a:lstStyle/>
                    <a:p>
                      <a:pPr marL="27305" algn="r" rtl="1">
                        <a:lnSpc>
                          <a:spcPct val="150000"/>
                        </a:lnSpc>
                        <a:spcAft>
                          <a:spcPts val="1000"/>
                        </a:spcAft>
                      </a:pPr>
                      <a:r>
                        <a:rPr lang="en-US" sz="2400" dirty="0">
                          <a:effectLst/>
                          <a:latin typeface="Narkisim" panose="020E0502050101010101" pitchFamily="34" charset="-79"/>
                          <a:cs typeface="Narkisim" panose="020E0502050101010101" pitchFamily="34" charset="-79"/>
                        </a:rPr>
                        <a:t> </a:t>
                      </a:r>
                      <a:endParaRPr lang="en-US" sz="2400"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50000"/>
                        </a:lnSpc>
                        <a:spcAft>
                          <a:spcPts val="1000"/>
                        </a:spcAft>
                      </a:pPr>
                      <a:r>
                        <a:rPr lang="he-IL" sz="2400" b="1" dirty="0">
                          <a:effectLst/>
                          <a:latin typeface="Narkisim" panose="020E0502050101010101" pitchFamily="34" charset="-79"/>
                          <a:cs typeface="Narkisim" panose="020E0502050101010101" pitchFamily="34" charset="-79"/>
                        </a:rPr>
                        <a:t>רגש</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50000"/>
                        </a:lnSpc>
                        <a:spcAft>
                          <a:spcPts val="1000"/>
                        </a:spcAft>
                      </a:pPr>
                      <a:r>
                        <a:rPr lang="he-IL" sz="2400" b="1" dirty="0">
                          <a:effectLst/>
                          <a:latin typeface="Narkisim" panose="020E0502050101010101" pitchFamily="34" charset="-79"/>
                          <a:cs typeface="Narkisim" panose="020E0502050101010101" pitchFamily="34" charset="-79"/>
                        </a:rPr>
                        <a:t>ריגוש</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extLst>
                  <a:ext uri="{0D108BD9-81ED-4DB2-BD59-A6C34878D82A}">
                    <a16:rowId xmlns:a16="http://schemas.microsoft.com/office/drawing/2014/main" val="3383698067"/>
                  </a:ext>
                </a:extLst>
              </a:tr>
              <a:tr h="1953218">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הגדרה</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 </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 </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en-US" sz="2400" b="1" dirty="0">
                          <a:effectLst/>
                          <a:latin typeface="Narkisim" panose="020E0502050101010101" pitchFamily="34" charset="-79"/>
                          <a:cs typeface="Narkisim" panose="020E0502050101010101" pitchFamily="34" charset="-79"/>
                        </a:rPr>
                        <a:t> </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תגובה למצב של ריגוש.  הריגוש מעורר פרשנות סובייקטיבית של האדם לתחושות הפיזיולוגיות שהתעוררו בו המוערכות קוגניטיבית כנעימות או כבלתי נעימות. </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תחושה סובייקטיבית שנובעת מגירוי כלשהו בעל משמעות לאדם. </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extLst>
                  <a:ext uri="{0D108BD9-81ED-4DB2-BD59-A6C34878D82A}">
                    <a16:rowId xmlns:a16="http://schemas.microsoft.com/office/drawing/2014/main" val="3649025089"/>
                  </a:ext>
                </a:extLst>
              </a:tr>
              <a:tr h="1913028">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איך בא לידי ביטוי</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הרגשות מלווים לרוב בשינויים פיזיולוגיים ונוטים להיות מובעים בהתנהגות גלויה כלשהי כמו </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הבעות פנים או ביטויים גופניים אחרים </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התחושה באה לידי ביטוי בעוררות רגשית פיזיולוגית, בהבעות פנים וגוף ובמחשבות מודעות שמפרשות את הגירוי.</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extLst>
                  <a:ext uri="{0D108BD9-81ED-4DB2-BD59-A6C34878D82A}">
                    <a16:rowId xmlns:a16="http://schemas.microsoft.com/office/drawing/2014/main" val="2588258363"/>
                  </a:ext>
                </a:extLst>
              </a:tr>
              <a:tr h="760985">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מה מרכיביו</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רגשי </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פיזיולוגי, קוגניטיבי, רגשי, התנהגותי</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extLst>
                  <a:ext uri="{0D108BD9-81ED-4DB2-BD59-A6C34878D82A}">
                    <a16:rowId xmlns:a16="http://schemas.microsoft.com/office/drawing/2014/main" val="921835871"/>
                  </a:ext>
                </a:extLst>
              </a:tr>
              <a:tr h="1278387">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האם נלמדים? </a:t>
                      </a:r>
                      <a:endParaRPr lang="en-US" sz="2400" b="1" dirty="0">
                        <a:effectLst/>
                        <a:latin typeface="Narkisim" panose="020E0502050101010101" pitchFamily="34" charset="-79"/>
                        <a:cs typeface="Narkisim" panose="020E0502050101010101" pitchFamily="34" charset="-79"/>
                      </a:endParaRPr>
                    </a:p>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 </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נלמדים</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tc>
                  <a:txBody>
                    <a:bodyPr/>
                    <a:lstStyle/>
                    <a:p>
                      <a:pPr marL="27305" algn="r" rtl="1">
                        <a:lnSpc>
                          <a:spcPct val="115000"/>
                        </a:lnSpc>
                        <a:spcAft>
                          <a:spcPts val="1000"/>
                        </a:spcAft>
                      </a:pPr>
                      <a:r>
                        <a:rPr lang="he-IL" sz="2400" b="1" dirty="0">
                          <a:effectLst/>
                          <a:latin typeface="Narkisim" panose="020E0502050101010101" pitchFamily="34" charset="-79"/>
                          <a:cs typeface="Narkisim" panose="020E0502050101010101" pitchFamily="34" charset="-79"/>
                        </a:rPr>
                        <a:t>לא נלמד נובע מהגירוי</a:t>
                      </a:r>
                      <a:endParaRPr lang="en-US" sz="2400" b="1" dirty="0">
                        <a:effectLst/>
                        <a:latin typeface="Narkisim" panose="020E0502050101010101" pitchFamily="34" charset="-79"/>
                        <a:ea typeface="Cambria" panose="02040503050406030204" pitchFamily="18" charset="0"/>
                        <a:cs typeface="Narkisim" panose="020E0502050101010101" pitchFamily="34" charset="-79"/>
                      </a:endParaRPr>
                    </a:p>
                  </a:txBody>
                  <a:tcPr marL="60762" marR="60762" marT="0" marB="0"/>
                </a:tc>
                <a:extLst>
                  <a:ext uri="{0D108BD9-81ED-4DB2-BD59-A6C34878D82A}">
                    <a16:rowId xmlns:a16="http://schemas.microsoft.com/office/drawing/2014/main" val="2714117314"/>
                  </a:ext>
                </a:extLst>
              </a:tr>
            </a:tbl>
          </a:graphicData>
        </a:graphic>
      </p:graphicFrame>
    </p:spTree>
    <p:extLst>
      <p:ext uri="{BB962C8B-B14F-4D97-AF65-F5344CB8AC3E}">
        <p14:creationId xmlns:p14="http://schemas.microsoft.com/office/powerpoint/2010/main" val="37103983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502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6B36742-373E-424B-ACEC-449063F59512}"/>
              </a:ext>
            </a:extLst>
          </p:cNvPr>
          <p:cNvSpPr>
            <a:spLocks noGrp="1"/>
          </p:cNvSpPr>
          <p:nvPr>
            <p:ph type="title"/>
          </p:nvPr>
        </p:nvSpPr>
        <p:spPr/>
        <p:txBody>
          <a:bodyPr/>
          <a:lstStyle/>
          <a:p>
            <a:r>
              <a:rPr lang="he-IL" dirty="0"/>
              <a:t>כיצד מתעוררים רגשות?</a:t>
            </a:r>
          </a:p>
        </p:txBody>
      </p:sp>
      <p:sp>
        <p:nvSpPr>
          <p:cNvPr id="6" name="תיבת טקסט 5">
            <a:extLst>
              <a:ext uri="{FF2B5EF4-FFF2-40B4-BE49-F238E27FC236}">
                <a16:creationId xmlns:a16="http://schemas.microsoft.com/office/drawing/2014/main" id="{25FEF9B5-DD3E-41E7-9AC2-B37E60AC7E12}"/>
              </a:ext>
            </a:extLst>
          </p:cNvPr>
          <p:cNvSpPr txBox="1"/>
          <p:nvPr/>
        </p:nvSpPr>
        <p:spPr>
          <a:xfrm>
            <a:off x="1310326" y="2025667"/>
            <a:ext cx="9808581" cy="3816429"/>
          </a:xfrm>
          <a:prstGeom prst="rect">
            <a:avLst/>
          </a:prstGeom>
          <a:noFill/>
        </p:spPr>
        <p:txBody>
          <a:bodyPr wrap="square">
            <a:spAutoFit/>
          </a:bodyPr>
          <a:lstStyle/>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רגשות הם תגובה למצב של ריגוש:  </a:t>
            </a:r>
          </a:p>
          <a:p>
            <a:pPr marL="457200" marR="0" lvl="0" indent="-457200" algn="r" defTabSz="457200" rtl="1" eaLnBrk="1" fontAlgn="auto" latinLnBrk="0" hangingPunct="1">
              <a:spcBef>
                <a:spcPts val="1000"/>
              </a:spcBef>
              <a:spcAft>
                <a:spcPts val="1000"/>
              </a:spcAft>
              <a:buClr>
                <a:srgbClr val="A53010"/>
              </a:buClr>
              <a:buSzTx/>
              <a:buFont typeface="+mj-lt"/>
              <a:buAutoNum type="arabicPeriod"/>
              <a:tabLst/>
              <a:defRPr/>
            </a:pPr>
            <a:r>
              <a:rPr lang="he-IL" sz="3200" b="1" dirty="0">
                <a:solidFill>
                  <a:prstClr val="black">
                    <a:lumMod val="75000"/>
                    <a:lumOff val="25000"/>
                  </a:prstClr>
                </a:solidFill>
                <a:latin typeface="Narkisim" panose="020E0502050101010101" pitchFamily="34" charset="-79"/>
                <a:ea typeface="Narkisim" panose="020E0502050101010101" pitchFamily="34" charset="-79"/>
                <a:cs typeface="Narkisim" panose="020E0502050101010101" pitchFamily="34" charset="-79"/>
              </a:rPr>
              <a:t>באדם מתעוררות תחושות פיזיולוגיות – זהו הריגוש.</a:t>
            </a:r>
          </a:p>
          <a:p>
            <a:pPr marL="457200" marR="0" lvl="0" indent="-457200" algn="r" defTabSz="457200" rtl="1" eaLnBrk="1" fontAlgn="auto" latinLnBrk="0" hangingPunct="1">
              <a:spcBef>
                <a:spcPts val="1000"/>
              </a:spcBef>
              <a:spcAft>
                <a:spcPts val="1000"/>
              </a:spcAft>
              <a:buClr>
                <a:srgbClr val="A53010"/>
              </a:buClr>
              <a:buSzTx/>
              <a:buFont typeface="+mj-lt"/>
              <a:buAutoNum type="arabicPeriod"/>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הריגוש מעורר פרשנות סובייקטיבית של האדם לתחושות הפיזיולוגיות שהתעוררו בו. </a:t>
            </a:r>
            <a:r>
              <a:rPr lang="he-IL" sz="3200" b="1" dirty="0">
                <a:solidFill>
                  <a:prstClr val="black">
                    <a:lumMod val="75000"/>
                    <a:lumOff val="25000"/>
                  </a:prstClr>
                </a:solidFill>
                <a:latin typeface="Narkisim" panose="020E0502050101010101" pitchFamily="34" charset="-79"/>
                <a:ea typeface="Narkisim" panose="020E0502050101010101" pitchFamily="34" charset="-79"/>
                <a:cs typeface="Narkisim" panose="020E0502050101010101" pitchFamily="34" charset="-79"/>
              </a:rPr>
              <a:t>התחושות </a:t>
            </a:r>
            <a:r>
              <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מוערכות קוגניטיבית כנעימות או כבלתי נעימות</a:t>
            </a:r>
            <a:r>
              <a:rPr lang="he-IL" sz="3200" b="1" dirty="0">
                <a:solidFill>
                  <a:prstClr val="black">
                    <a:lumMod val="75000"/>
                    <a:lumOff val="25000"/>
                  </a:prstClr>
                </a:solidFill>
                <a:latin typeface="Narkisim" panose="020E0502050101010101" pitchFamily="34" charset="-79"/>
                <a:ea typeface="Narkisim" panose="020E0502050101010101" pitchFamily="34" charset="-79"/>
                <a:cs typeface="Narkisim" panose="020E0502050101010101" pitchFamily="34" charset="-79"/>
              </a:rPr>
              <a:t>.</a:t>
            </a:r>
          </a:p>
          <a:p>
            <a:pPr marL="457200" marR="0" lvl="0" indent="-457200" algn="r" defTabSz="457200" rtl="1" eaLnBrk="1" fontAlgn="auto" latinLnBrk="0" hangingPunct="1">
              <a:spcBef>
                <a:spcPts val="1000"/>
              </a:spcBef>
              <a:spcAft>
                <a:spcPts val="1000"/>
              </a:spcAft>
              <a:buClr>
                <a:srgbClr val="A53010"/>
              </a:buClr>
              <a:buSzTx/>
              <a:buFont typeface="+mj-lt"/>
              <a:buAutoNum type="arabicPeriod"/>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הרגשות נוטים להיות מובעים בהתנהגות גלויה כלשהי.</a:t>
            </a:r>
            <a:endParaRPr kumimoji="0" lang="en-US"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p:txBody>
      </p:sp>
    </p:spTree>
    <p:extLst>
      <p:ext uri="{BB962C8B-B14F-4D97-AF65-F5344CB8AC3E}">
        <p14:creationId xmlns:p14="http://schemas.microsoft.com/office/powerpoint/2010/main" val="784285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6B36742-373E-424B-ACEC-449063F59512}"/>
              </a:ext>
            </a:extLst>
          </p:cNvPr>
          <p:cNvSpPr>
            <a:spLocks noGrp="1"/>
          </p:cNvSpPr>
          <p:nvPr>
            <p:ph type="title"/>
          </p:nvPr>
        </p:nvSpPr>
        <p:spPr/>
        <p:txBody>
          <a:bodyPr/>
          <a:lstStyle/>
          <a:p>
            <a:r>
              <a:rPr lang="he-IL" dirty="0"/>
              <a:t>כיצד מתעוררים רגשות?</a:t>
            </a:r>
          </a:p>
        </p:txBody>
      </p:sp>
      <p:sp>
        <p:nvSpPr>
          <p:cNvPr id="6" name="תיבת טקסט 5">
            <a:extLst>
              <a:ext uri="{FF2B5EF4-FFF2-40B4-BE49-F238E27FC236}">
                <a16:creationId xmlns:a16="http://schemas.microsoft.com/office/drawing/2014/main" id="{25FEF9B5-DD3E-41E7-9AC2-B37E60AC7E12}"/>
              </a:ext>
            </a:extLst>
          </p:cNvPr>
          <p:cNvSpPr txBox="1"/>
          <p:nvPr/>
        </p:nvSpPr>
        <p:spPr>
          <a:xfrm>
            <a:off x="1074656" y="2025667"/>
            <a:ext cx="10171521" cy="2062103"/>
          </a:xfrm>
          <a:prstGeom prst="rect">
            <a:avLst/>
          </a:prstGeom>
          <a:noFill/>
        </p:spPr>
        <p:txBody>
          <a:bodyPr wrap="square">
            <a:spAutoFit/>
          </a:bodyPr>
          <a:lstStyle/>
          <a:p>
            <a:pPr marL="0" marR="0" lvl="0" indent="0" algn="r" defTabSz="457200" rtl="1" eaLnBrk="1" fontAlgn="auto" latinLnBrk="0" hangingPunct="1">
              <a:spcBef>
                <a:spcPts val="1000"/>
              </a:spcBef>
              <a:spcAft>
                <a:spcPts val="1000"/>
              </a:spcAft>
              <a:buClr>
                <a:srgbClr val="A53010"/>
              </a:buClr>
              <a:buSzTx/>
              <a:buFont typeface="Wingdings 3" charset="2"/>
              <a:buNone/>
              <a:tabLst/>
              <a:defRPr/>
            </a:pPr>
            <a:r>
              <a:rPr kumimoji="0" lang="he-IL" sz="3200" b="1" i="0" u="none" strike="noStrike" kern="1200" cap="none" spc="0" normalizeH="0" baseline="0" noProof="0" dirty="0">
                <a:ln>
                  <a:noFill/>
                </a:ln>
                <a:solidFill>
                  <a:srgbClr val="000000"/>
                </a:solidFill>
                <a:effectLst/>
                <a:uLnTx/>
                <a:uFillTx/>
                <a:latin typeface="Narkisim" panose="020E0502050101010101" pitchFamily="34" charset="-79"/>
                <a:ea typeface="Narkisim" panose="020E0502050101010101" pitchFamily="34" charset="-79"/>
                <a:cs typeface="Narkisim" panose="020E0502050101010101" pitchFamily="34" charset="-79"/>
              </a:rPr>
              <a:t>לדוגמה, במקרה של רעש מפחיד תתרחשנה תגובות גופניות שונות כגון עליה בלחץ הדם (1), ובעקבות ניתוח הפעילות הפיזיולוגית יעלה לחוויה המודעת הרגש המתאים, כמו פחד (2). רגש הפחד יוביל להתנהגות של בריחה מהמקום (3).</a:t>
            </a:r>
            <a:endParaRPr kumimoji="0" lang="en-US"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p:txBody>
      </p:sp>
      <p:pic>
        <p:nvPicPr>
          <p:cNvPr id="8" name="תמונה 7">
            <a:extLst>
              <a:ext uri="{FF2B5EF4-FFF2-40B4-BE49-F238E27FC236}">
                <a16:creationId xmlns:a16="http://schemas.microsoft.com/office/drawing/2014/main" id="{55622FF5-3DB3-4A8F-A1FC-916364B64855}"/>
              </a:ext>
            </a:extLst>
          </p:cNvPr>
          <p:cNvPicPr>
            <a:picLocks noChangeAspect="1"/>
          </p:cNvPicPr>
          <p:nvPr/>
        </p:nvPicPr>
        <p:blipFill>
          <a:blip r:embed="rId2"/>
          <a:stretch>
            <a:fillRect/>
          </a:stretch>
        </p:blipFill>
        <p:spPr>
          <a:xfrm>
            <a:off x="189389" y="4739020"/>
            <a:ext cx="2924959" cy="1904379"/>
          </a:xfrm>
          <a:prstGeom prst="rect">
            <a:avLst/>
          </a:prstGeom>
        </p:spPr>
      </p:pic>
      <p:pic>
        <p:nvPicPr>
          <p:cNvPr id="1026" name="Picture 2" descr="קצת שקט: כך חשיפה ממושכת לרעש מסכנת את חייכם">
            <a:extLst>
              <a:ext uri="{FF2B5EF4-FFF2-40B4-BE49-F238E27FC236}">
                <a16:creationId xmlns:a16="http://schemas.microsoft.com/office/drawing/2014/main" id="{09E4052F-50AE-4E38-AE70-A6BADACA34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4697" y="4705545"/>
            <a:ext cx="3460456" cy="1937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587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a:extLst>
              <a:ext uri="{FF2B5EF4-FFF2-40B4-BE49-F238E27FC236}">
                <a16:creationId xmlns:a16="http://schemas.microsoft.com/office/drawing/2014/main" id="{46F07319-C8C9-46E5-B228-8429BA0340F6}"/>
              </a:ext>
            </a:extLst>
          </p:cNvPr>
          <p:cNvPicPr>
            <a:picLocks noChangeAspect="1"/>
          </p:cNvPicPr>
          <p:nvPr/>
        </p:nvPicPr>
        <p:blipFill>
          <a:blip r:embed="rId3"/>
          <a:stretch>
            <a:fillRect/>
          </a:stretch>
        </p:blipFill>
        <p:spPr>
          <a:xfrm>
            <a:off x="562679" y="1887639"/>
            <a:ext cx="3353091" cy="2267909"/>
          </a:xfrm>
          <a:prstGeom prst="rect">
            <a:avLst/>
          </a:prstGeom>
        </p:spPr>
      </p:pic>
      <p:sp>
        <p:nvSpPr>
          <p:cNvPr id="2" name="כותרת 1">
            <a:extLst>
              <a:ext uri="{FF2B5EF4-FFF2-40B4-BE49-F238E27FC236}">
                <a16:creationId xmlns:a16="http://schemas.microsoft.com/office/drawing/2014/main" id="{EEC98E05-8CB9-4D1D-93A8-AAE342F0CFEB}"/>
              </a:ext>
            </a:extLst>
          </p:cNvPr>
          <p:cNvSpPr>
            <a:spLocks noGrp="1"/>
          </p:cNvSpPr>
          <p:nvPr>
            <p:ph type="title"/>
          </p:nvPr>
        </p:nvSpPr>
        <p:spPr>
          <a:xfrm>
            <a:off x="384175" y="353445"/>
            <a:ext cx="11423650" cy="1325563"/>
          </a:xfrm>
        </p:spPr>
        <p:txBody>
          <a:bodyPr/>
          <a:lstStyle/>
          <a:p>
            <a:r>
              <a:rPr lang="he-IL" dirty="0"/>
              <a:t>תמונת פרצוף שמשתנה</a:t>
            </a:r>
          </a:p>
        </p:txBody>
      </p:sp>
      <p:sp>
        <p:nvSpPr>
          <p:cNvPr id="7" name="תיבת טקסט 6">
            <a:extLst>
              <a:ext uri="{FF2B5EF4-FFF2-40B4-BE49-F238E27FC236}">
                <a16:creationId xmlns:a16="http://schemas.microsoft.com/office/drawing/2014/main" id="{DDE7985D-0C5B-4A61-BDD7-4D75C2B712C4}"/>
              </a:ext>
            </a:extLst>
          </p:cNvPr>
          <p:cNvSpPr txBox="1"/>
          <p:nvPr/>
        </p:nvSpPr>
        <p:spPr>
          <a:xfrm>
            <a:off x="4549956" y="2078056"/>
            <a:ext cx="7269934" cy="3046988"/>
          </a:xfrm>
          <a:prstGeom prst="rect">
            <a:avLst/>
          </a:prstGeom>
          <a:noFill/>
        </p:spPr>
        <p:txBody>
          <a:bodyPr wrap="square">
            <a:spAutoFit/>
          </a:bodyPr>
          <a:lstStyle/>
          <a:p>
            <a:pPr algn="ctr"/>
            <a:r>
              <a:rPr lang="he-IL" sz="3200" dirty="0">
                <a:latin typeface="Narkisim" panose="020E0502050101010101" pitchFamily="34" charset="-79"/>
                <a:cs typeface="Narkisim" panose="020E0502050101010101" pitchFamily="34" charset="-79"/>
              </a:rPr>
              <a:t> הדפיסו תמונה על נייר ובצעו עליה את הניסוי של דוידסון</a:t>
            </a:r>
            <a:endParaRPr lang="en-US" sz="3200" dirty="0">
              <a:latin typeface="Narkisim" panose="020E0502050101010101" pitchFamily="34" charset="-79"/>
              <a:cs typeface="Narkisim" panose="020E0502050101010101" pitchFamily="34" charset="-79"/>
            </a:endParaRPr>
          </a:p>
          <a:p>
            <a:pPr algn="ctr"/>
            <a:r>
              <a:rPr lang="en-US" sz="3200" dirty="0">
                <a:latin typeface="Narkisim" panose="020E0502050101010101" pitchFamily="34" charset="-79"/>
                <a:cs typeface="Narkisim" panose="020E0502050101010101" pitchFamily="34" charset="-79"/>
                <a:hlinkClick r:id="rId4"/>
              </a:rPr>
              <a:t>https://www.youtube.com/watch?v=btSPnhZUciE&amp;t=128s</a:t>
            </a:r>
            <a:endParaRPr lang="en-US" sz="3200" dirty="0">
              <a:latin typeface="Narkisim" panose="020E0502050101010101" pitchFamily="34" charset="-79"/>
              <a:cs typeface="Narkisim" panose="020E0502050101010101" pitchFamily="34" charset="-79"/>
            </a:endParaRPr>
          </a:p>
          <a:p>
            <a:pPr algn="ctr"/>
            <a:endParaRPr lang="en-US" sz="3200" dirty="0">
              <a:latin typeface="Narkisim" panose="020E0502050101010101" pitchFamily="34" charset="-79"/>
              <a:cs typeface="Narkisim" panose="020E0502050101010101" pitchFamily="34" charset="-79"/>
            </a:endParaRPr>
          </a:p>
          <a:p>
            <a:pPr algn="ctr"/>
            <a:endParaRPr lang="he-IL" sz="3200" dirty="0">
              <a:latin typeface="Narkisim" panose="020E0502050101010101" pitchFamily="34" charset="-79"/>
              <a:cs typeface="Narkisim" panose="020E0502050101010101" pitchFamily="34" charset="-79"/>
            </a:endParaRPr>
          </a:p>
        </p:txBody>
      </p:sp>
    </p:spTree>
    <p:extLst>
      <p:ext uri="{BB962C8B-B14F-4D97-AF65-F5344CB8AC3E}">
        <p14:creationId xmlns:p14="http://schemas.microsoft.com/office/powerpoint/2010/main" val="489038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671FA490-B34E-46A5-8E72-1D47E5B4AA9A}"/>
              </a:ext>
            </a:extLst>
          </p:cNvPr>
          <p:cNvPicPr>
            <a:picLocks noChangeAspect="1"/>
          </p:cNvPicPr>
          <p:nvPr/>
        </p:nvPicPr>
        <p:blipFill>
          <a:blip r:embed="rId2"/>
          <a:stretch>
            <a:fillRect/>
          </a:stretch>
        </p:blipFill>
        <p:spPr>
          <a:xfrm>
            <a:off x="942738" y="3677378"/>
            <a:ext cx="2681458" cy="1813641"/>
          </a:xfrm>
          <a:prstGeom prst="rect">
            <a:avLst/>
          </a:prstGeom>
        </p:spPr>
      </p:pic>
      <p:sp>
        <p:nvSpPr>
          <p:cNvPr id="2" name="כותרת 1">
            <a:extLst>
              <a:ext uri="{FF2B5EF4-FFF2-40B4-BE49-F238E27FC236}">
                <a16:creationId xmlns:a16="http://schemas.microsoft.com/office/drawing/2014/main" id="{08ADBE59-08DA-4307-B308-AE7DDD37FA1B}"/>
              </a:ext>
            </a:extLst>
          </p:cNvPr>
          <p:cNvSpPr>
            <a:spLocks noGrp="1"/>
          </p:cNvSpPr>
          <p:nvPr>
            <p:ph type="title"/>
          </p:nvPr>
        </p:nvSpPr>
        <p:spPr/>
        <p:txBody>
          <a:bodyPr/>
          <a:lstStyle/>
          <a:p>
            <a:r>
              <a:rPr lang="he-IL" dirty="0"/>
              <a:t>הפעלה – הצגת עמדה- מקור הרגשות</a:t>
            </a:r>
          </a:p>
        </p:txBody>
      </p:sp>
      <p:sp>
        <p:nvSpPr>
          <p:cNvPr id="5" name="תיבת טקסט 4">
            <a:extLst>
              <a:ext uri="{FF2B5EF4-FFF2-40B4-BE49-F238E27FC236}">
                <a16:creationId xmlns:a16="http://schemas.microsoft.com/office/drawing/2014/main" id="{9963791F-71BF-4EE6-86F6-D4F97854C178}"/>
              </a:ext>
            </a:extLst>
          </p:cNvPr>
          <p:cNvSpPr txBox="1"/>
          <p:nvPr/>
        </p:nvSpPr>
        <p:spPr>
          <a:xfrm>
            <a:off x="499621" y="2222911"/>
            <a:ext cx="10897794" cy="4401205"/>
          </a:xfrm>
          <a:prstGeom prst="rect">
            <a:avLst/>
          </a:prstGeom>
          <a:noFill/>
        </p:spPr>
        <p:txBody>
          <a:bodyPr wrap="square">
            <a:spAutoFit/>
          </a:bodyPr>
          <a:lstStyle/>
          <a:p>
            <a:pPr algn="r" rtl="1"/>
            <a:r>
              <a:rPr lang="he-IL" sz="2800" b="1" dirty="0">
                <a:latin typeface="Narkisim" panose="020E0502050101010101" pitchFamily="34" charset="-79"/>
                <a:cs typeface="Narkisim" panose="020E0502050101010101" pitchFamily="34" charset="-79"/>
              </a:rPr>
              <a:t>מהיכן למדתם לבכות שאתם עצובים?, לקפוץ מאושר כשאתם מקבלים מתנה בהפתעה ולקפוץ על הכיסא שג'וק נכנס לחדר?</a:t>
            </a:r>
          </a:p>
          <a:p>
            <a:pPr algn="r" rtl="1"/>
            <a:br>
              <a:rPr lang="en-US" sz="2800" b="1" dirty="0">
                <a:latin typeface="Narkisim" panose="020E0502050101010101" pitchFamily="34" charset="-79"/>
                <a:cs typeface="Narkisim" panose="020E0502050101010101" pitchFamily="34" charset="-79"/>
              </a:rPr>
            </a:br>
            <a:r>
              <a:rPr lang="he-IL" sz="2800" b="1" dirty="0">
                <a:latin typeface="Narkisim" panose="020E0502050101010101" pitchFamily="34" charset="-79"/>
                <a:cs typeface="Narkisim" panose="020E0502050101010101" pitchFamily="34" charset="-79"/>
              </a:rPr>
              <a:t>האם רגשות טבועים בגנטיקה שלנו כבני אדם? (א)</a:t>
            </a:r>
          </a:p>
          <a:p>
            <a:pPr algn="r" rtl="1"/>
            <a:r>
              <a:rPr lang="he-IL" sz="2800" b="1" dirty="0">
                <a:latin typeface="Narkisim" panose="020E0502050101010101" pitchFamily="34" charset="-79"/>
                <a:cs typeface="Narkisim" panose="020E0502050101010101" pitchFamily="34" charset="-79"/>
              </a:rPr>
              <a:t>אולי בכל חברה ותרבות הרגשות נראים אחרת? (ב)</a:t>
            </a:r>
            <a:br>
              <a:rPr lang="en-US" sz="2800" b="1" dirty="0">
                <a:latin typeface="Narkisim" panose="020E0502050101010101" pitchFamily="34" charset="-79"/>
                <a:cs typeface="Narkisim" panose="020E0502050101010101" pitchFamily="34" charset="-79"/>
              </a:rPr>
            </a:br>
            <a:r>
              <a:rPr lang="he-IL" sz="2800" b="1" dirty="0">
                <a:latin typeface="Narkisim" panose="020E0502050101010101" pitchFamily="34" charset="-79"/>
                <a:cs typeface="Narkisim" panose="020E0502050101010101" pitchFamily="34" charset="-79"/>
              </a:rPr>
              <a:t>או אולי לכל אדם יש רגשות שנובעים מאופיו? (ג)</a:t>
            </a:r>
          </a:p>
          <a:p>
            <a:pPr algn="r" rtl="1"/>
            <a:endParaRPr lang="he-IL" sz="2800" b="1" dirty="0">
              <a:latin typeface="Narkisim" panose="020E0502050101010101" pitchFamily="34" charset="-79"/>
              <a:cs typeface="Narkisim" panose="020E0502050101010101" pitchFamily="34" charset="-79"/>
            </a:endParaRPr>
          </a:p>
          <a:p>
            <a:pPr algn="r" rtl="1"/>
            <a:r>
              <a:rPr lang="he-IL" sz="2800" b="1" dirty="0">
                <a:latin typeface="Narkisim" panose="020E0502050101010101" pitchFamily="34" charset="-79"/>
                <a:cs typeface="Narkisim" panose="020E0502050101010101" pitchFamily="34" charset="-79"/>
              </a:rPr>
              <a:t>התחלקו ל- 3 קבוצות.</a:t>
            </a:r>
          </a:p>
          <a:p>
            <a:pPr algn="r" rtl="1"/>
            <a:r>
              <a:rPr lang="he-IL" sz="2800" b="1" dirty="0">
                <a:latin typeface="Narkisim" panose="020E0502050101010101" pitchFamily="34" charset="-79"/>
                <a:cs typeface="Narkisim" panose="020E0502050101010101" pitchFamily="34" charset="-79"/>
              </a:rPr>
              <a:t>כל קבוצה תביא טיעונים המחזקים את אחת הטענות. </a:t>
            </a:r>
            <a:br>
              <a:rPr lang="he-IL" sz="2800" b="1" dirty="0">
                <a:latin typeface="Narkisim" panose="020E0502050101010101" pitchFamily="34" charset="-79"/>
                <a:cs typeface="Narkisim" panose="020E0502050101010101" pitchFamily="34" charset="-79"/>
              </a:rPr>
            </a:br>
            <a:r>
              <a:rPr lang="he-IL" sz="2800" b="1" dirty="0">
                <a:latin typeface="Narkisim" panose="020E0502050101010101" pitchFamily="34" charset="-79"/>
                <a:cs typeface="Narkisim" panose="020E0502050101010101" pitchFamily="34" charset="-79"/>
              </a:rPr>
              <a:t>חפשו באינטרנט חומרים על  העמדה שאתם תציגו.</a:t>
            </a:r>
          </a:p>
        </p:txBody>
      </p:sp>
    </p:spTree>
    <p:extLst>
      <p:ext uri="{BB962C8B-B14F-4D97-AF65-F5344CB8AC3E}">
        <p14:creationId xmlns:p14="http://schemas.microsoft.com/office/powerpoint/2010/main" val="3507503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8ABFBB2-A996-4871-BDC4-27A4A9E35A78}"/>
              </a:ext>
            </a:extLst>
          </p:cNvPr>
          <p:cNvSpPr>
            <a:spLocks noGrp="1"/>
          </p:cNvSpPr>
          <p:nvPr>
            <p:ph type="title"/>
          </p:nvPr>
        </p:nvSpPr>
        <p:spPr/>
        <p:txBody>
          <a:bodyPr/>
          <a:lstStyle/>
          <a:p>
            <a:r>
              <a:rPr lang="he-IL" dirty="0">
                <a:solidFill>
                  <a:srgbClr val="FF0000"/>
                </a:solidFill>
              </a:rPr>
              <a:t>המקורות להבעת רגשות</a:t>
            </a:r>
            <a:br>
              <a:rPr lang="he-IL" dirty="0">
                <a:solidFill>
                  <a:srgbClr val="FF0000"/>
                </a:solidFill>
              </a:rPr>
            </a:br>
            <a:endParaRPr lang="he-IL" dirty="0">
              <a:solidFill>
                <a:srgbClr val="FF0000"/>
              </a:solidFill>
            </a:endParaRPr>
          </a:p>
        </p:txBody>
      </p:sp>
      <p:sp>
        <p:nvSpPr>
          <p:cNvPr id="4" name="תיבת טקסט 3">
            <a:extLst>
              <a:ext uri="{FF2B5EF4-FFF2-40B4-BE49-F238E27FC236}">
                <a16:creationId xmlns:a16="http://schemas.microsoft.com/office/drawing/2014/main" id="{17E925BB-8BDF-44A4-B891-3EA26BA5DC22}"/>
              </a:ext>
            </a:extLst>
          </p:cNvPr>
          <p:cNvSpPr txBox="1"/>
          <p:nvPr/>
        </p:nvSpPr>
        <p:spPr>
          <a:xfrm>
            <a:off x="986828" y="1690688"/>
            <a:ext cx="9877331" cy="5038752"/>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800" b="1" i="0" u="sng"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הרגשות הם תלויי תרבות ונלמדים</a:t>
            </a:r>
            <a:endParaRPr lang="he-IL" sz="2800" dirty="0">
              <a:solidFill>
                <a:srgbClr val="FF0000"/>
              </a:solidFill>
              <a:latin typeface="Cambria" panose="02040503050406030204" pitchFamily="18" charset="0"/>
              <a:ea typeface="Cambria" panose="02040503050406030204" pitchFamily="18" charset="0"/>
              <a:cs typeface="Narkisim" panose="020E0502050101010101" pitchFamily="34" charset="-79"/>
            </a:endParaRP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מחקרים מראים שבחברות שונות יש כללים שונים לביטוי רגשות. </a:t>
            </a: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אנתרופולוגים הצביעו לכאורה על תרבויות שחסרות רגשות בסיסיים,</a:t>
            </a: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או שהם באים לידי ביטוי בצורה שונה לחלוטין מחברות מערביות. </a:t>
            </a:r>
            <a:endParaRPr kumimoji="0" lang="en-US"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a:p>
            <a:pPr marL="0" marR="0" lvl="0" indent="0" algn="r" defTabSz="457200" rtl="1" eaLnBrk="1" fontAlgn="auto" latinLnBrk="0" hangingPunct="1">
              <a:lnSpc>
                <a:spcPct val="150000"/>
              </a:lnSpc>
              <a:spcBef>
                <a:spcPts val="1000"/>
              </a:spcBef>
              <a:spcAft>
                <a:spcPts val="1000"/>
              </a:spcAft>
              <a:buClr>
                <a:srgbClr val="A53010"/>
              </a:buClr>
              <a:buSzTx/>
              <a:buFont typeface="Wingdings 3" charset="2"/>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הבעת רגש נרכשת באמצעות</a:t>
            </a:r>
            <a:r>
              <a:rPr kumimoji="0" lang="he-IL" sz="24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 למידה חברתית </a:t>
            </a:r>
            <a:r>
              <a:rPr kumimoji="0" lang="he-IL"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למידת חיקוי. אנשים לומדים לקשר בין הבעת פנים נתונה לרגש מסוים, באמצעות צפייה באחרים המביעים רגשות, תגובות החברה להבעות רגשות אלו, והחלטה האם לחקות הבעות פנים.</a:t>
            </a:r>
            <a:endParaRPr kumimoji="0" lang="en-US" sz="24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pic>
        <p:nvPicPr>
          <p:cNvPr id="5" name="תמונה 4">
            <a:extLst>
              <a:ext uri="{FF2B5EF4-FFF2-40B4-BE49-F238E27FC236}">
                <a16:creationId xmlns:a16="http://schemas.microsoft.com/office/drawing/2014/main" id="{AA2E5E5D-DC19-4DF2-B0CC-DA91DA8AD75E}"/>
              </a:ext>
            </a:extLst>
          </p:cNvPr>
          <p:cNvPicPr>
            <a:picLocks noChangeAspect="1"/>
          </p:cNvPicPr>
          <p:nvPr/>
        </p:nvPicPr>
        <p:blipFill>
          <a:blip r:embed="rId2"/>
          <a:stretch>
            <a:fillRect/>
          </a:stretch>
        </p:blipFill>
        <p:spPr>
          <a:xfrm>
            <a:off x="526612" y="872429"/>
            <a:ext cx="2719052" cy="1908213"/>
          </a:xfrm>
          <a:prstGeom prst="rect">
            <a:avLst/>
          </a:prstGeom>
        </p:spPr>
      </p:pic>
      <p:pic>
        <p:nvPicPr>
          <p:cNvPr id="6" name="תמונה 5">
            <a:extLst>
              <a:ext uri="{FF2B5EF4-FFF2-40B4-BE49-F238E27FC236}">
                <a16:creationId xmlns:a16="http://schemas.microsoft.com/office/drawing/2014/main" id="{5A94D5FA-F9AC-4375-BB7A-0BF3D1B05F33}"/>
              </a:ext>
            </a:extLst>
          </p:cNvPr>
          <p:cNvPicPr>
            <a:picLocks noChangeAspect="1"/>
          </p:cNvPicPr>
          <p:nvPr/>
        </p:nvPicPr>
        <p:blipFill>
          <a:blip r:embed="rId3"/>
          <a:stretch>
            <a:fillRect/>
          </a:stretch>
        </p:blipFill>
        <p:spPr>
          <a:xfrm>
            <a:off x="374650" y="3252909"/>
            <a:ext cx="2389839" cy="1914310"/>
          </a:xfrm>
          <a:prstGeom prst="rect">
            <a:avLst/>
          </a:prstGeom>
        </p:spPr>
      </p:pic>
    </p:spTree>
    <p:extLst>
      <p:ext uri="{BB962C8B-B14F-4D97-AF65-F5344CB8AC3E}">
        <p14:creationId xmlns:p14="http://schemas.microsoft.com/office/powerpoint/2010/main" val="2309658460"/>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3418</TotalTime>
  <Words>1920</Words>
  <Application>Microsoft Office PowerPoint</Application>
  <PresentationFormat>מסך רחב</PresentationFormat>
  <Paragraphs>203</Paragraphs>
  <Slides>41</Slides>
  <Notes>2</Notes>
  <HiddenSlides>0</HiddenSlides>
  <MMClips>0</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41</vt:i4>
      </vt:variant>
    </vt:vector>
  </HeadingPairs>
  <TitlesOfParts>
    <vt:vector size="50" baseType="lpstr">
      <vt:lpstr>Arial</vt:lpstr>
      <vt:lpstr>Calibri</vt:lpstr>
      <vt:lpstr>Calibri Light</vt:lpstr>
      <vt:lpstr>Cambria</vt:lpstr>
      <vt:lpstr>Narkisim</vt:lpstr>
      <vt:lpstr>Noto Sans Symbols</vt:lpstr>
      <vt:lpstr>Trebuchet MS</vt:lpstr>
      <vt:lpstr>Wingdings 3</vt:lpstr>
      <vt:lpstr>ערכת נושא Office</vt:lpstr>
      <vt:lpstr>מצגת של PowerPoint‏</vt:lpstr>
      <vt:lpstr>מה בשיעור?</vt:lpstr>
      <vt:lpstr>תרגיל מס' 1 – תפזורת רגשות עמ' 92 </vt:lpstr>
      <vt:lpstr>פתרון התפזורת</vt:lpstr>
      <vt:lpstr>כיצד מתעוררים רגשות?</vt:lpstr>
      <vt:lpstr>כיצד מתעוררים רגשות?</vt:lpstr>
      <vt:lpstr>תמונת פרצוף שמשתנה</vt:lpstr>
      <vt:lpstr>הפעלה – הצגת עמדה- מקור הרגשות</vt:lpstr>
      <vt:lpstr>המקורות להבעת רגשות </vt:lpstr>
      <vt:lpstr>הרגשות הם תלויי תרבות ונלמדים</vt:lpstr>
      <vt:lpstr>מקור הבעות הפנים הוא גנטי</vt:lpstr>
      <vt:lpstr>תרגיל</vt:lpstr>
      <vt:lpstr>תרגיל</vt:lpstr>
      <vt:lpstr> אוניברסליות של הבעות הפנים: אקמן ופרייזן (1986) </vt:lpstr>
      <vt:lpstr> אוניברסליות של הבעות הפנים: המחקר של אקמן ופרייזן (1986) המשך </vt:lpstr>
      <vt:lpstr>אוניברסליות של הבעות הפנים</vt:lpstr>
      <vt:lpstr>השפעת האישיות על ביטוי רגשות </vt:lpstr>
      <vt:lpstr>הפעלה –משחק תפקידים</vt:lpstr>
      <vt:lpstr>המעגל הרגשי של פלוצ'יק (1984) </vt:lpstr>
      <vt:lpstr>מעגל הרגשות של פולצ'ק</vt:lpstr>
      <vt:lpstr>מצגת של PowerPoint‏</vt:lpstr>
      <vt:lpstr>תרגיל מס' 2 –  סווגו את הרגשות בטבלה עמ' 95 </vt:lpstr>
      <vt:lpstr>מצגת של PowerPoint‏</vt:lpstr>
      <vt:lpstr>מצגת של PowerPoint‏</vt:lpstr>
      <vt:lpstr>הפעלה- רגשות חיוביים או שליליים</vt:lpstr>
      <vt:lpstr>הפעלה: מודל הרגשות של פלוצ'ק</vt:lpstr>
      <vt:lpstr>תפקידי הרגש - העשרה: </vt:lpstr>
      <vt:lpstr>תפקידי הרגש (המשך)</vt:lpstr>
      <vt:lpstr>האם לרגשות יש פונקציה בין אישית</vt:lpstr>
      <vt:lpstr>הבעת רגשות באינטראקציה בינאישית / EASI Model (Emotions as Social Information) של ואן קליף</vt:lpstr>
      <vt:lpstr>הסבר מרכיבי המודל: </vt:lpstr>
      <vt:lpstr>הסבר מרכיבי המודל: </vt:lpstr>
      <vt:lpstr>הסבר מרכיבי המודל (המשך)</vt:lpstr>
      <vt:lpstr>הסבר מרכיבי המודל (המשך)</vt:lpstr>
      <vt:lpstr>הסבר מרכיבי המודל (המשך)</vt:lpstr>
      <vt:lpstr>ניתוח המודל לפי דוגמה</vt:lpstr>
      <vt:lpstr>מצגת של PowerPoint‏</vt:lpstr>
      <vt:lpstr>תרגיל מס' 3 –  המודל של ואן קליף עמ' 98</vt:lpstr>
      <vt:lpstr>תרגיל מס' 4 –  ההבדלים בין ריגוש לרגש עמ' 99</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ריגוש</dc:title>
  <dc:creator>Gilday</dc:creator>
  <cp:lastModifiedBy>עדו גלדי</cp:lastModifiedBy>
  <cp:revision>97</cp:revision>
  <dcterms:created xsi:type="dcterms:W3CDTF">2020-02-09T12:36:50Z</dcterms:created>
  <dcterms:modified xsi:type="dcterms:W3CDTF">2021-10-27T11:14:05Z</dcterms:modified>
</cp:coreProperties>
</file>