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7" r:id="rId3"/>
    <p:sldId id="258" r:id="rId4"/>
    <p:sldId id="261" r:id="rId5"/>
    <p:sldId id="262" r:id="rId6"/>
    <p:sldId id="259" r:id="rId7"/>
    <p:sldId id="260" r:id="rId8"/>
    <p:sldId id="263" r:id="rId9"/>
    <p:sldId id="264" r:id="rId10"/>
    <p:sldId id="265" r:id="rId11"/>
    <p:sldId id="266" r:id="rId12"/>
    <p:sldId id="267" r:id="rId13"/>
    <p:sldId id="268" r:id="rId14"/>
    <p:sldId id="271" r:id="rId15"/>
    <p:sldId id="270" r:id="rId16"/>
    <p:sldId id="272" r:id="rId17"/>
    <p:sldId id="273" r:id="rId18"/>
    <p:sldId id="274" r:id="rId19"/>
    <p:sldId id="276" r:id="rId20"/>
    <p:sldId id="277" r:id="rId21"/>
    <p:sldId id="278" r:id="rId22"/>
    <p:sldId id="279" r:id="rId23"/>
    <p:sldId id="275" r:id="rId24"/>
    <p:sldId id="280" r:id="rId25"/>
    <p:sldId id="281" r:id="rId26"/>
    <p:sldId id="282" r:id="rId27"/>
    <p:sldId id="283" r:id="rId28"/>
    <p:sldId id="286" r:id="rId29"/>
    <p:sldId id="287" r:id="rId30"/>
    <p:sldId id="285" r:id="rId31"/>
    <p:sldId id="292" r:id="rId32"/>
    <p:sldId id="288" r:id="rId33"/>
    <p:sldId id="289" r:id="rId34"/>
    <p:sldId id="290" r:id="rId35"/>
    <p:sldId id="291"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1" autoAdjust="0"/>
    <p:restoredTop sz="94660"/>
  </p:normalViewPr>
  <p:slideViewPr>
    <p:cSldViewPr snapToGrid="0" showGuides="1">
      <p:cViewPr varScale="1">
        <p:scale>
          <a:sx n="109" d="100"/>
          <a:sy n="109" d="100"/>
        </p:scale>
        <p:origin x="55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12/30/2020</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12/30/2020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12/30/2020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12/30/2020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לחץ כדי לערוך סגנונות טקסט של תבנית בסיס</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12/30/2020</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12/30/2020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12/30/2020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12/30/2020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12/30/2020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תוכן עם כיתוב">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8" name="Date Placeholder 7"/>
          <p:cNvSpPr>
            <a:spLocks noGrp="1"/>
          </p:cNvSpPr>
          <p:nvPr>
            <p:ph type="dt" sz="half" idx="10"/>
          </p:nvPr>
        </p:nvSpPr>
        <p:spPr/>
        <p:txBody>
          <a:bodyPr/>
          <a:lstStyle/>
          <a:p>
            <a:fld id="{1CF131DD-A141-4471-BCF9-C6073EDD7E20}" type="datetimeFigureOut">
              <a:rPr lang="en-US" dirty="0"/>
              <a:t>12/30/2020</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12/30/2020</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12/30/2020</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1"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r" defTabSz="914400" rtl="1"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r" defTabSz="914400" rtl="1"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youtube.com/watch?v=QTsewNrHUHU&amp;feature=emb_imp_woy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3EE6292-1407-40AE-8DA7-2BF9175B75CB}"/>
              </a:ext>
            </a:extLst>
          </p:cNvPr>
          <p:cNvSpPr>
            <a:spLocks noGrp="1"/>
          </p:cNvSpPr>
          <p:nvPr>
            <p:ph type="ctrTitle"/>
          </p:nvPr>
        </p:nvSpPr>
        <p:spPr/>
        <p:txBody>
          <a:bodyPr/>
          <a:lstStyle/>
          <a:p>
            <a:r>
              <a:rPr lang="he-IL" dirty="0"/>
              <a:t>סדנת דידקטיקה פסיכולוגיה התפתחותית</a:t>
            </a:r>
          </a:p>
        </p:txBody>
      </p:sp>
      <p:sp>
        <p:nvSpPr>
          <p:cNvPr id="3" name="כותרת משנה 2">
            <a:extLst>
              <a:ext uri="{FF2B5EF4-FFF2-40B4-BE49-F238E27FC236}">
                <a16:creationId xmlns:a16="http://schemas.microsoft.com/office/drawing/2014/main" id="{FD07D6A2-7AC7-4BC7-A371-1CB6E9239FB5}"/>
              </a:ext>
            </a:extLst>
          </p:cNvPr>
          <p:cNvSpPr>
            <a:spLocks noGrp="1"/>
          </p:cNvSpPr>
          <p:nvPr>
            <p:ph type="subTitle" idx="1"/>
          </p:nvPr>
        </p:nvSpPr>
        <p:spPr/>
        <p:txBody>
          <a:bodyPr/>
          <a:lstStyle/>
          <a:p>
            <a:r>
              <a:rPr lang="he-IL" dirty="0"/>
              <a:t>מנחים – גבאי טל ושירי </a:t>
            </a:r>
            <a:r>
              <a:rPr lang="he-IL" dirty="0" err="1"/>
              <a:t>דרסינובר</a:t>
            </a:r>
            <a:endParaRPr lang="he-IL" dirty="0"/>
          </a:p>
        </p:txBody>
      </p:sp>
    </p:spTree>
    <p:extLst>
      <p:ext uri="{BB962C8B-B14F-4D97-AF65-F5344CB8AC3E}">
        <p14:creationId xmlns:p14="http://schemas.microsoft.com/office/powerpoint/2010/main" val="3770705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AA46FE1-FCFE-45D1-9AB1-3D9C33ABDFCD}"/>
              </a:ext>
            </a:extLst>
          </p:cNvPr>
          <p:cNvSpPr>
            <a:spLocks noGrp="1"/>
          </p:cNvSpPr>
          <p:nvPr>
            <p:ph type="title"/>
          </p:nvPr>
        </p:nvSpPr>
        <p:spPr/>
        <p:txBody>
          <a:bodyPr/>
          <a:lstStyle/>
          <a:p>
            <a:pPr algn="r"/>
            <a:r>
              <a:rPr lang="he-IL" dirty="0"/>
              <a:t>המחקר של </a:t>
            </a:r>
            <a:r>
              <a:rPr lang="he-IL" dirty="0" err="1"/>
              <a:t>אינסוורת</a:t>
            </a:r>
            <a:r>
              <a:rPr lang="he-IL" dirty="0"/>
              <a:t> </a:t>
            </a:r>
          </a:p>
        </p:txBody>
      </p:sp>
      <p:graphicFrame>
        <p:nvGraphicFramePr>
          <p:cNvPr id="4" name="מציין מיקום תוכן 3">
            <a:extLst>
              <a:ext uri="{FF2B5EF4-FFF2-40B4-BE49-F238E27FC236}">
                <a16:creationId xmlns:a16="http://schemas.microsoft.com/office/drawing/2014/main" id="{FD2F0CBA-87A0-4527-92B7-40DA13D7EEAA}"/>
              </a:ext>
            </a:extLst>
          </p:cNvPr>
          <p:cNvGraphicFramePr>
            <a:graphicFrameLocks noGrp="1"/>
          </p:cNvGraphicFramePr>
          <p:nvPr>
            <p:ph idx="1"/>
            <p:extLst>
              <p:ext uri="{D42A27DB-BD31-4B8C-83A1-F6EECF244321}">
                <p14:modId xmlns:p14="http://schemas.microsoft.com/office/powerpoint/2010/main" val="1320480953"/>
              </p:ext>
            </p:extLst>
          </p:nvPr>
        </p:nvGraphicFramePr>
        <p:xfrm>
          <a:off x="1440051" y="2103437"/>
          <a:ext cx="6228234" cy="4073277"/>
        </p:xfrm>
        <a:graphic>
          <a:graphicData uri="http://schemas.openxmlformats.org/drawingml/2006/table">
            <a:tbl>
              <a:tblPr rtl="1"/>
              <a:tblGrid>
                <a:gridCol w="239630">
                  <a:extLst>
                    <a:ext uri="{9D8B030D-6E8A-4147-A177-3AD203B41FA5}">
                      <a16:colId xmlns:a16="http://schemas.microsoft.com/office/drawing/2014/main" val="1606032630"/>
                    </a:ext>
                  </a:extLst>
                </a:gridCol>
                <a:gridCol w="1306524">
                  <a:extLst>
                    <a:ext uri="{9D8B030D-6E8A-4147-A177-3AD203B41FA5}">
                      <a16:colId xmlns:a16="http://schemas.microsoft.com/office/drawing/2014/main" val="2640852932"/>
                    </a:ext>
                  </a:extLst>
                </a:gridCol>
                <a:gridCol w="936415">
                  <a:extLst>
                    <a:ext uri="{9D8B030D-6E8A-4147-A177-3AD203B41FA5}">
                      <a16:colId xmlns:a16="http://schemas.microsoft.com/office/drawing/2014/main" val="1727480821"/>
                    </a:ext>
                  </a:extLst>
                </a:gridCol>
                <a:gridCol w="3745665">
                  <a:extLst>
                    <a:ext uri="{9D8B030D-6E8A-4147-A177-3AD203B41FA5}">
                      <a16:colId xmlns:a16="http://schemas.microsoft.com/office/drawing/2014/main" val="897173868"/>
                    </a:ext>
                  </a:extLst>
                </a:gridCol>
              </a:tblGrid>
              <a:tr h="341934">
                <a:tc>
                  <a:txBody>
                    <a:bodyPr/>
                    <a:lstStyle/>
                    <a:p>
                      <a:pPr algn="r" rtl="1" fontAlgn="t">
                        <a:spcAft>
                          <a:spcPts val="0"/>
                        </a:spcAft>
                      </a:pPr>
                      <a:r>
                        <a:rPr lang="he-IL" sz="1100" b="1">
                          <a:effectLst/>
                          <a:latin typeface="arial,sans-serif"/>
                          <a:cs typeface="David" panose="020E0502060401010101" pitchFamily="34" charset="-79"/>
                        </a:rPr>
                        <a:t>מצב</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a:effectLst/>
                          <a:latin typeface="arial,sans-serif"/>
                          <a:cs typeface="David" panose="020E0502060401010101" pitchFamily="34" charset="-79"/>
                        </a:rPr>
                        <a:t>משתתפים</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a:effectLst/>
                          <a:latin typeface="arial,sans-serif"/>
                          <a:cs typeface="David" panose="020E0502060401010101" pitchFamily="34" charset="-79"/>
                        </a:rPr>
                        <a:t>משך המצב</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a:effectLst/>
                          <a:latin typeface="arial,sans-serif"/>
                          <a:cs typeface="David" panose="020E0502060401010101" pitchFamily="34" charset="-79"/>
                        </a:rPr>
                        <a:t>תאור</a:t>
                      </a:r>
                      <a:r>
                        <a:rPr lang="he-IL" sz="1100" b="1">
                          <a:effectLst/>
                          <a:latin typeface="arial,sans-serif"/>
                          <a:cs typeface="arial,sans-serif"/>
                        </a:rPr>
                        <a:t> המצב</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988980"/>
                  </a:ext>
                </a:extLst>
              </a:tr>
              <a:tr h="341934">
                <a:tc>
                  <a:txBody>
                    <a:bodyPr/>
                    <a:lstStyle/>
                    <a:p>
                      <a:pPr algn="just" rtl="1" fontAlgn="t">
                        <a:spcAft>
                          <a:spcPts val="0"/>
                        </a:spcAft>
                      </a:pPr>
                      <a:r>
                        <a:rPr lang="he-IL" sz="1100" b="1">
                          <a:effectLst/>
                          <a:cs typeface="arial,sans-serif"/>
                        </a:rPr>
                        <a:t>1</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a:effectLst/>
                          <a:latin typeface="arial,sans-serif"/>
                          <a:cs typeface="David" panose="020E0502060401010101" pitchFamily="34" charset="-79"/>
                        </a:rPr>
                        <a:t>תינוק, אם, נסיין</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a:effectLst/>
                          <a:cs typeface="arial,sans-serif"/>
                        </a:rPr>
                        <a:t>30 שניות</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dirty="0">
                          <a:effectLst/>
                          <a:latin typeface="arial,sans-serif"/>
                          <a:cs typeface="David" panose="020E0502060401010101" pitchFamily="34" charset="-79"/>
                        </a:rPr>
                        <a:t>הצופה מציג לאם ולתינוק את החדר ועוזב.</a:t>
                      </a:r>
                      <a:endParaRPr lang="he-IL" sz="1100" dirty="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925237"/>
                  </a:ext>
                </a:extLst>
              </a:tr>
              <a:tr h="482972">
                <a:tc>
                  <a:txBody>
                    <a:bodyPr/>
                    <a:lstStyle/>
                    <a:p>
                      <a:pPr algn="just" rtl="1" fontAlgn="t">
                        <a:spcAft>
                          <a:spcPts val="0"/>
                        </a:spcAft>
                      </a:pPr>
                      <a:r>
                        <a:rPr lang="he-IL" sz="1100" b="1">
                          <a:effectLst/>
                          <a:cs typeface="arial,sans-serif"/>
                        </a:rPr>
                        <a:t>2</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dirty="0">
                          <a:effectLst/>
                          <a:latin typeface="arial,sans-serif"/>
                          <a:cs typeface="David" panose="020E0502060401010101" pitchFamily="34" charset="-79"/>
                        </a:rPr>
                        <a:t>תינוק, אם</a:t>
                      </a:r>
                      <a:endParaRPr lang="he-IL" sz="1100" b="1" dirty="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a:effectLst/>
                          <a:cs typeface="arial,sans-serif"/>
                        </a:rPr>
                        <a:t>3 דקות</a:t>
                      </a:r>
                      <a:endParaRPr lang="he-IL" sz="1100" b="1">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a:effectLst/>
                          <a:latin typeface="arial,sans-serif"/>
                          <a:cs typeface="David" panose="020E0502060401010101" pitchFamily="34" charset="-79"/>
                        </a:rPr>
                        <a:t>התינוק חוקר את הסביבה ללא התערבות האם.</a:t>
                      </a:r>
                      <a:endParaRPr lang="he-IL" sz="1100" b="1">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7919926"/>
                  </a:ext>
                </a:extLst>
              </a:tr>
              <a:tr h="854834">
                <a:tc>
                  <a:txBody>
                    <a:bodyPr/>
                    <a:lstStyle/>
                    <a:p>
                      <a:pPr algn="just" rtl="1" fontAlgn="t">
                        <a:spcAft>
                          <a:spcPts val="0"/>
                        </a:spcAft>
                      </a:pPr>
                      <a:r>
                        <a:rPr lang="he-IL" sz="1100" b="1">
                          <a:effectLst/>
                          <a:cs typeface="arial,sans-serif"/>
                        </a:rPr>
                        <a:t>3</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dirty="0">
                          <a:effectLst/>
                          <a:latin typeface="arial,sans-serif"/>
                          <a:cs typeface="David" panose="020E0502060401010101" pitchFamily="34" charset="-79"/>
                        </a:rPr>
                        <a:t>תינוק, אם, זר</a:t>
                      </a:r>
                      <a:endParaRPr lang="he-IL" sz="1100" b="1" dirty="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a:effectLst/>
                          <a:cs typeface="arial,sans-serif"/>
                        </a:rPr>
                        <a:t>3 דקות</a:t>
                      </a:r>
                      <a:endParaRPr lang="he-IL" sz="1100" b="1">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a:effectLst/>
                          <a:cs typeface="arial,sans-serif"/>
                        </a:rPr>
                        <a:t>הזר נכנס לחדר. בדקה הראשונה שותק, בדקה השנייה משוחח עם האם ובדקה השלישית מתקרב לתינוק.</a:t>
                      </a:r>
                      <a:endParaRPr lang="he-IL" sz="1100" b="1">
                        <a:effectLst/>
                      </a:endParaRPr>
                    </a:p>
                    <a:p>
                      <a:pPr algn="just" rtl="1" fontAlgn="t">
                        <a:spcAft>
                          <a:spcPts val="0"/>
                        </a:spcAft>
                      </a:pPr>
                      <a:r>
                        <a:rPr lang="he-IL" sz="1100" b="1">
                          <a:effectLst/>
                          <a:latin typeface="arial,sans-serif"/>
                          <a:cs typeface="David" panose="020E0502060401010101" pitchFamily="34" charset="-79"/>
                        </a:rPr>
                        <a:t>האם עוזבת בשקט את החדר.</a:t>
                      </a:r>
                      <a:endParaRPr lang="he-IL" sz="1100" b="1">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659375"/>
                  </a:ext>
                </a:extLst>
              </a:tr>
              <a:tr h="170967">
                <a:tc>
                  <a:txBody>
                    <a:bodyPr/>
                    <a:lstStyle/>
                    <a:p>
                      <a:pPr algn="just" rtl="1" fontAlgn="t">
                        <a:spcAft>
                          <a:spcPts val="0"/>
                        </a:spcAft>
                      </a:pPr>
                      <a:r>
                        <a:rPr lang="he-IL" sz="1100" b="1">
                          <a:effectLst/>
                          <a:cs typeface="arial,sans-serif"/>
                        </a:rPr>
                        <a:t>4</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dirty="0">
                          <a:effectLst/>
                          <a:latin typeface="arial,sans-serif"/>
                          <a:cs typeface="David" panose="020E0502060401010101" pitchFamily="34" charset="-79"/>
                        </a:rPr>
                        <a:t>תינוק, זר</a:t>
                      </a:r>
                      <a:endParaRPr lang="he-IL" sz="1100" b="1" dirty="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a:effectLst/>
                          <a:cs typeface="arial,sans-serif"/>
                        </a:rPr>
                        <a:t>3 דקות</a:t>
                      </a:r>
                      <a:endParaRPr lang="he-IL" sz="1100" b="1">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a:effectLst/>
                          <a:latin typeface="arial,sans-serif"/>
                          <a:cs typeface="David" panose="020E0502060401010101" pitchFamily="34" charset="-79"/>
                        </a:rPr>
                        <a:t>פרידה ראשונה</a:t>
                      </a:r>
                      <a:endParaRPr lang="he-IL" sz="1100" b="1">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2566028"/>
                  </a:ext>
                </a:extLst>
              </a:tr>
              <a:tr h="854834">
                <a:tc>
                  <a:txBody>
                    <a:bodyPr/>
                    <a:lstStyle/>
                    <a:p>
                      <a:pPr algn="just" rtl="1" fontAlgn="t">
                        <a:spcAft>
                          <a:spcPts val="0"/>
                        </a:spcAft>
                      </a:pPr>
                      <a:r>
                        <a:rPr lang="he-IL" sz="1100" b="1">
                          <a:effectLst/>
                          <a:cs typeface="arial,sans-serif"/>
                        </a:rPr>
                        <a:t>5</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dirty="0">
                          <a:effectLst/>
                          <a:latin typeface="arial,sans-serif"/>
                          <a:cs typeface="David" panose="020E0502060401010101" pitchFamily="34" charset="-79"/>
                        </a:rPr>
                        <a:t>תינוק, אם</a:t>
                      </a:r>
                      <a:endParaRPr lang="he-IL" sz="1100" b="1" dirty="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dirty="0">
                          <a:effectLst/>
                          <a:cs typeface="arial,sans-serif"/>
                        </a:rPr>
                        <a:t>3 דקות</a:t>
                      </a:r>
                      <a:endParaRPr lang="he-IL" sz="1100" b="1" dirty="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b="1" dirty="0">
                          <a:effectLst/>
                          <a:cs typeface="arial,sans-serif"/>
                        </a:rPr>
                        <a:t>האם חוזרת לחדר, והזר יוצא מהחדר.</a:t>
                      </a:r>
                      <a:endParaRPr lang="he-IL" sz="1100" b="1" dirty="0">
                        <a:effectLst/>
                      </a:endParaRPr>
                    </a:p>
                    <a:p>
                      <a:pPr algn="just" rtl="1" fontAlgn="t">
                        <a:spcAft>
                          <a:spcPts val="0"/>
                        </a:spcAft>
                      </a:pPr>
                      <a:r>
                        <a:rPr lang="he-IL" sz="1100" b="1" dirty="0">
                          <a:effectLst/>
                          <a:cs typeface="arial,sans-serif"/>
                        </a:rPr>
                        <a:t>האם מנחמת את התינוק ומנסה לגרום לו לחזור לשחק.</a:t>
                      </a:r>
                      <a:endParaRPr lang="he-IL" sz="1100" b="1" dirty="0">
                        <a:effectLst/>
                      </a:endParaRPr>
                    </a:p>
                    <a:p>
                      <a:pPr algn="just" rtl="1" fontAlgn="t">
                        <a:spcAft>
                          <a:spcPts val="0"/>
                        </a:spcAft>
                      </a:pPr>
                      <a:r>
                        <a:rPr lang="he-IL" sz="1100" b="1" dirty="0">
                          <a:effectLst/>
                          <a:latin typeface="arial,sans-serif"/>
                          <a:cs typeface="David" panose="020E0502060401010101" pitchFamily="34" charset="-79"/>
                        </a:rPr>
                        <a:t>האם יוצאת שוב מהחדר.</a:t>
                      </a:r>
                      <a:endParaRPr lang="he-IL" sz="1100" b="1" dirty="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3591809"/>
                  </a:ext>
                </a:extLst>
              </a:tr>
              <a:tr h="341934">
                <a:tc>
                  <a:txBody>
                    <a:bodyPr/>
                    <a:lstStyle/>
                    <a:p>
                      <a:pPr algn="just" rtl="1" fontAlgn="t">
                        <a:spcAft>
                          <a:spcPts val="0"/>
                        </a:spcAft>
                      </a:pPr>
                      <a:r>
                        <a:rPr lang="he-IL" sz="1100" b="1">
                          <a:effectLst/>
                          <a:cs typeface="arial,sans-serif"/>
                        </a:rPr>
                        <a:t>6</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a:effectLst/>
                          <a:latin typeface="arial,sans-serif"/>
                          <a:cs typeface="David" panose="020E0502060401010101" pitchFamily="34" charset="-79"/>
                        </a:rPr>
                        <a:t>תינוק</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a:effectLst/>
                          <a:latin typeface="arial,sans-serif"/>
                          <a:cs typeface="arial,sans-serif"/>
                        </a:rPr>
                        <a:t>עד 3 דקות</a:t>
                      </a:r>
                      <a:endParaRPr lang="he-IL" sz="1100">
                        <a:effectLst/>
                        <a:latin typeface="arial,sans-serif"/>
                        <a:cs typeface="David" panose="020E0502060401010101" pitchFamily="34" charset="-79"/>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a:effectLst/>
                          <a:latin typeface="arial,sans-serif"/>
                          <a:cs typeface="David" panose="020E0502060401010101" pitchFamily="34" charset="-79"/>
                        </a:rPr>
                        <a:t>פרידה שניה</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2909231"/>
                  </a:ext>
                </a:extLst>
              </a:tr>
              <a:tr h="341934">
                <a:tc>
                  <a:txBody>
                    <a:bodyPr/>
                    <a:lstStyle/>
                    <a:p>
                      <a:pPr algn="just" rtl="1" fontAlgn="t">
                        <a:spcAft>
                          <a:spcPts val="0"/>
                        </a:spcAft>
                      </a:pPr>
                      <a:r>
                        <a:rPr lang="he-IL" sz="1100" b="1">
                          <a:effectLst/>
                          <a:cs typeface="arial,sans-serif"/>
                        </a:rPr>
                        <a:t>7</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a:effectLst/>
                          <a:latin typeface="arial,sans-serif"/>
                          <a:cs typeface="David" panose="020E0502060401010101" pitchFamily="34" charset="-79"/>
                        </a:rPr>
                        <a:t>תינוק, זר</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a:effectLst/>
                          <a:latin typeface="arial,sans-serif"/>
                          <a:cs typeface="arial,sans-serif"/>
                        </a:rPr>
                        <a:t>עד 3 דקות</a:t>
                      </a:r>
                      <a:endParaRPr lang="he-IL" sz="1100">
                        <a:effectLst/>
                        <a:latin typeface="arial,sans-serif"/>
                        <a:cs typeface="David" panose="020E0502060401010101" pitchFamily="34" charset="-79"/>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a:effectLst/>
                          <a:latin typeface="arial,sans-serif"/>
                          <a:cs typeface="David" panose="020E0502060401010101" pitchFamily="34" charset="-79"/>
                        </a:rPr>
                        <a:t>הזר נכנס ומנסה להרגיע את התינוק.</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2260698"/>
                  </a:ext>
                </a:extLst>
              </a:tr>
              <a:tr h="341934">
                <a:tc>
                  <a:txBody>
                    <a:bodyPr/>
                    <a:lstStyle/>
                    <a:p>
                      <a:pPr algn="just" rtl="1" fontAlgn="t">
                        <a:spcAft>
                          <a:spcPts val="0"/>
                        </a:spcAft>
                      </a:pPr>
                      <a:r>
                        <a:rPr lang="he-IL" sz="1100" b="1">
                          <a:effectLst/>
                          <a:cs typeface="arial,sans-serif"/>
                        </a:rPr>
                        <a:t>8</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a:effectLst/>
                          <a:latin typeface="arial,sans-serif"/>
                          <a:cs typeface="David" panose="020E0502060401010101" pitchFamily="34" charset="-79"/>
                        </a:rPr>
                        <a:t>תינוק, אם</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a:effectLst/>
                          <a:cs typeface="arial,sans-serif"/>
                        </a:rPr>
                        <a:t>3 דקות</a:t>
                      </a:r>
                      <a:endParaRPr lang="he-IL" sz="110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fontAlgn="t">
                        <a:spcAft>
                          <a:spcPts val="0"/>
                        </a:spcAft>
                      </a:pPr>
                      <a:r>
                        <a:rPr lang="he-IL" sz="1100" dirty="0">
                          <a:effectLst/>
                          <a:latin typeface="arial,sans-serif"/>
                          <a:cs typeface="David" panose="020E0502060401010101" pitchFamily="34" charset="-79"/>
                        </a:rPr>
                        <a:t>האם נכנסת ולוקחת את התינוק אליה, הזר עזב.</a:t>
                      </a:r>
                      <a:endParaRPr lang="he-IL" sz="1100" dirty="0">
                        <a:effectLst/>
                      </a:endParaRPr>
                    </a:p>
                  </a:txBody>
                  <a:tcPr marL="42742" marR="427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9002834"/>
                  </a:ext>
                </a:extLst>
              </a:tr>
            </a:tbl>
          </a:graphicData>
        </a:graphic>
      </p:graphicFrame>
      <p:sp>
        <p:nvSpPr>
          <p:cNvPr id="5" name="Rectangle 1">
            <a:extLst>
              <a:ext uri="{FF2B5EF4-FFF2-40B4-BE49-F238E27FC236}">
                <a16:creationId xmlns:a16="http://schemas.microsoft.com/office/drawing/2014/main" id="{30185AF0-9874-4A53-9618-5082E31102C7}"/>
              </a:ext>
            </a:extLst>
          </p:cNvPr>
          <p:cNvSpPr>
            <a:spLocks noChangeArrowheads="1"/>
          </p:cNvSpPr>
          <p:nvPr/>
        </p:nvSpPr>
        <p:spPr bwMode="auto">
          <a:xfrm>
            <a:off x="-1" y="-115416"/>
            <a:ext cx="16305617" cy="230832"/>
          </a:xfrm>
          <a:prstGeom prst="rect">
            <a:avLst/>
          </a:prstGeom>
          <a:solidFill>
            <a:srgbClr val="1B1B1B"/>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he-IL" altLang="he-IL" sz="1200" b="0" i="0" u="none" strike="noStrike" cap="none" normalizeH="0" baseline="0">
                <a:ln>
                  <a:noFill/>
                </a:ln>
                <a:solidFill>
                  <a:srgbClr val="FFFFFF"/>
                </a:solidFill>
                <a:effectLst/>
                <a:latin typeface="Arial" panose="020B0604020202020204" pitchFamily="34" charset="0"/>
                <a:cs typeface="Arial" panose="020B0604020202020204" pitchFamily="34" charset="0"/>
              </a:rPr>
              <a:t> </a:t>
            </a:r>
            <a:endParaRPr kumimoji="0" lang="he-IL" altLang="he-IL" sz="1800" b="0" i="0" u="none" strike="noStrike" cap="none" normalizeH="0" baseline="0">
              <a:ln>
                <a:noFill/>
              </a:ln>
              <a:solidFill>
                <a:schemeClr val="tx1"/>
              </a:solidFill>
              <a:effectLst/>
              <a:latin typeface="Arial" panose="020B0604020202020204" pitchFamily="34" charset="0"/>
            </a:endParaRPr>
          </a:p>
        </p:txBody>
      </p:sp>
      <p:pic>
        <p:nvPicPr>
          <p:cNvPr id="6" name="תמונה 5">
            <a:extLst>
              <a:ext uri="{FF2B5EF4-FFF2-40B4-BE49-F238E27FC236}">
                <a16:creationId xmlns:a16="http://schemas.microsoft.com/office/drawing/2014/main" id="{1849876C-8336-4FE9-8B7E-153601EE8C4D}"/>
              </a:ext>
            </a:extLst>
          </p:cNvPr>
          <p:cNvPicPr>
            <a:picLocks noChangeAspect="1"/>
          </p:cNvPicPr>
          <p:nvPr/>
        </p:nvPicPr>
        <p:blipFill>
          <a:blip r:embed="rId2"/>
          <a:stretch>
            <a:fillRect/>
          </a:stretch>
        </p:blipFill>
        <p:spPr>
          <a:xfrm>
            <a:off x="8323074" y="2539109"/>
            <a:ext cx="2428875" cy="2857500"/>
          </a:xfrm>
          <a:prstGeom prst="rect">
            <a:avLst/>
          </a:prstGeom>
        </p:spPr>
      </p:pic>
    </p:spTree>
    <p:extLst>
      <p:ext uri="{BB962C8B-B14F-4D97-AF65-F5344CB8AC3E}">
        <p14:creationId xmlns:p14="http://schemas.microsoft.com/office/powerpoint/2010/main" val="3441058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B647327-2526-4A6E-94D4-63EDDD486B59}"/>
              </a:ext>
            </a:extLst>
          </p:cNvPr>
          <p:cNvSpPr>
            <a:spLocks noGrp="1"/>
          </p:cNvSpPr>
          <p:nvPr>
            <p:ph type="title"/>
          </p:nvPr>
        </p:nvSpPr>
        <p:spPr/>
        <p:txBody>
          <a:bodyPr/>
          <a:lstStyle/>
          <a:p>
            <a:pPr algn="r"/>
            <a:r>
              <a:rPr lang="he-IL" dirty="0"/>
              <a:t>צפייה במחקר - </a:t>
            </a:r>
          </a:p>
        </p:txBody>
      </p:sp>
      <p:sp>
        <p:nvSpPr>
          <p:cNvPr id="3" name="מציין מיקום תוכן 2">
            <a:extLst>
              <a:ext uri="{FF2B5EF4-FFF2-40B4-BE49-F238E27FC236}">
                <a16:creationId xmlns:a16="http://schemas.microsoft.com/office/drawing/2014/main" id="{19ED1854-7320-4BE4-9DB1-1DA0CCF47D7B}"/>
              </a:ext>
            </a:extLst>
          </p:cNvPr>
          <p:cNvSpPr>
            <a:spLocks noGrp="1"/>
          </p:cNvSpPr>
          <p:nvPr>
            <p:ph idx="1"/>
          </p:nvPr>
        </p:nvSpPr>
        <p:spPr/>
        <p:txBody>
          <a:bodyPr/>
          <a:lstStyle/>
          <a:p>
            <a:r>
              <a:rPr lang="en-US" dirty="0">
                <a:hlinkClick r:id="rId2"/>
              </a:rPr>
              <a:t>https://www.youtube.com/watch?v=QTsewNrHUHU&amp;feature=emb_imp_woyt</a:t>
            </a:r>
            <a:endParaRPr lang="en-US" dirty="0"/>
          </a:p>
          <a:p>
            <a:endParaRPr lang="en-US" dirty="0"/>
          </a:p>
          <a:p>
            <a:endParaRPr lang="en-US" dirty="0"/>
          </a:p>
          <a:p>
            <a:endParaRPr lang="he-IL" dirty="0"/>
          </a:p>
        </p:txBody>
      </p:sp>
      <p:pic>
        <p:nvPicPr>
          <p:cNvPr id="4" name="תמונה 3">
            <a:extLst>
              <a:ext uri="{FF2B5EF4-FFF2-40B4-BE49-F238E27FC236}">
                <a16:creationId xmlns:a16="http://schemas.microsoft.com/office/drawing/2014/main" id="{11AF11BF-E4C4-4098-BF7D-7329F1903836}"/>
              </a:ext>
            </a:extLst>
          </p:cNvPr>
          <p:cNvPicPr>
            <a:picLocks noChangeAspect="1"/>
          </p:cNvPicPr>
          <p:nvPr/>
        </p:nvPicPr>
        <p:blipFill>
          <a:blip r:embed="rId3"/>
          <a:stretch>
            <a:fillRect/>
          </a:stretch>
        </p:blipFill>
        <p:spPr>
          <a:xfrm>
            <a:off x="3279532" y="2505075"/>
            <a:ext cx="5284176" cy="2664802"/>
          </a:xfrm>
          <a:prstGeom prst="rect">
            <a:avLst/>
          </a:prstGeom>
        </p:spPr>
      </p:pic>
    </p:spTree>
    <p:extLst>
      <p:ext uri="{BB962C8B-B14F-4D97-AF65-F5344CB8AC3E}">
        <p14:creationId xmlns:p14="http://schemas.microsoft.com/office/powerpoint/2010/main" val="1156952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לבן 1">
            <a:extLst>
              <a:ext uri="{FF2B5EF4-FFF2-40B4-BE49-F238E27FC236}">
                <a16:creationId xmlns:a16="http://schemas.microsoft.com/office/drawing/2014/main" id="{FCB3978F-E645-4BC9-A5D8-2220289568C2}"/>
              </a:ext>
            </a:extLst>
          </p:cNvPr>
          <p:cNvSpPr/>
          <p:nvPr/>
        </p:nvSpPr>
        <p:spPr>
          <a:xfrm>
            <a:off x="747346" y="984737"/>
            <a:ext cx="10269416" cy="4801314"/>
          </a:xfrm>
          <a:prstGeom prst="rect">
            <a:avLst/>
          </a:prstGeom>
        </p:spPr>
        <p:txBody>
          <a:bodyPr wrap="square">
            <a:spAutoFit/>
          </a:bodyPr>
          <a:lstStyle/>
          <a:p>
            <a:pPr algn="r"/>
            <a:r>
              <a:rPr lang="he-IL" b="1" dirty="0"/>
              <a:t>התקשרות בטוחה </a:t>
            </a:r>
            <a:r>
              <a:rPr lang="he-IL" dirty="0"/>
              <a:t>– דפוסי התנהגות של חיפוש קרבה מוצלח והשגת בטחון. התינוק נכנס ובודק את הסביבה תוך קשר עין עם האם. התינוקות הבטוחים אמנם היו מוטרדים מהיעלמות האם – הם שמו לב לכך שהיא הלכה ונראה שזה מטריד אותם – אך עם חזרת האם הם כמעט מיד נרגעו, ניגשו אליה כמו "להתחבר מחדש" ולאחר מכן חזרו למשחק החופשי שלהם..</a:t>
            </a:r>
          </a:p>
          <a:p>
            <a:pPr algn="r"/>
            <a:endParaRPr lang="he-IL" dirty="0"/>
          </a:p>
          <a:p>
            <a:pPr algn="r"/>
            <a:r>
              <a:rPr lang="he-IL" b="1" dirty="0"/>
              <a:t>התקשרות לא בטוחה נמנעת </a:t>
            </a:r>
            <a:r>
              <a:rPr lang="he-IL" dirty="0"/>
              <a:t>– תינוקות נמנעים מגיבים בצורה רגועה ביחס לסיטואציה. כשההורה עוזב הם ממשיכים לשחק, וגם כשהוא חוזר נראה שהם רגועים ולא מתרגשים מהמצב. אפשר לחשוב על הילדים הנמנעים כמי שנוטים "לכבות" את מערכת ההתקשרות כשהם חווים מצוקה, ומפגינים עצמאות יתר </a:t>
            </a:r>
            <a:r>
              <a:rPr lang="he-IL" dirty="0" err="1"/>
              <a:t>והמנעות</a:t>
            </a:r>
            <a:r>
              <a:rPr lang="he-IL" dirty="0"/>
              <a:t> מפניה למבוגר המשמעותי. </a:t>
            </a:r>
          </a:p>
          <a:p>
            <a:pPr algn="r"/>
            <a:endParaRPr lang="he-IL" dirty="0"/>
          </a:p>
          <a:p>
            <a:pPr algn="r"/>
            <a:r>
              <a:rPr lang="he-IL" b="1" dirty="0"/>
              <a:t>התקשרות לא בטוחה חרדה/אמביוולנטית </a:t>
            </a:r>
            <a:r>
              <a:rPr lang="he-IL" dirty="0"/>
              <a:t>– ילדים אלו נוטים להפעיל את מערכת ההתקשרות יתר על המידה. הם התעסקו יותר בחיפוש ההורה (גם כשהיה נוכח בחדר) ולא התפנו למשחק. וכשההורה יצא מהחדר הם הפגינו מצוקה ניכרת. לאחר חזרתה של האם התינוקות נעו בין שני מצבים: מצד אחד הם ניסו להתחבר עם האם ומהצד השני הם דחו אותה.</a:t>
            </a:r>
            <a:endParaRPr lang="en-US" dirty="0"/>
          </a:p>
          <a:p>
            <a:pPr algn="r"/>
            <a:endParaRPr lang="he-IL" dirty="0"/>
          </a:p>
          <a:p>
            <a:pPr algn="r"/>
            <a:r>
              <a:rPr lang="he-IL" dirty="0"/>
              <a:t>חלק מהילדים במחקריה של </a:t>
            </a:r>
            <a:r>
              <a:rPr lang="he-IL" dirty="0" err="1"/>
              <a:t>איינסוורת</a:t>
            </a:r>
            <a:r>
              <a:rPr lang="he-IL" dirty="0"/>
              <a:t>' (כחמישה עשר אחוזים) לא סווגו לאף אחת מהקבוצות. ילדים אלו הפגינו התנהגות מוזרה ובלתי מאורגנת</a:t>
            </a:r>
          </a:p>
        </p:txBody>
      </p:sp>
    </p:spTree>
    <p:extLst>
      <p:ext uri="{BB962C8B-B14F-4D97-AF65-F5344CB8AC3E}">
        <p14:creationId xmlns:p14="http://schemas.microsoft.com/office/powerpoint/2010/main" val="701446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4556B97-7D3F-4D50-AB99-D22286EB0DC0}"/>
              </a:ext>
            </a:extLst>
          </p:cNvPr>
          <p:cNvSpPr>
            <a:spLocks noGrp="1"/>
          </p:cNvSpPr>
          <p:nvPr>
            <p:ph type="title"/>
          </p:nvPr>
        </p:nvSpPr>
        <p:spPr/>
        <p:txBody>
          <a:bodyPr>
            <a:normAutofit fontScale="90000"/>
          </a:bodyPr>
          <a:lstStyle/>
          <a:p>
            <a:r>
              <a:rPr lang="he-IL" dirty="0"/>
              <a:t>סגנונות התקשרות על פי  </a:t>
            </a:r>
            <a:r>
              <a:rPr lang="he-IL" dirty="0" err="1"/>
              <a:t>פריילי</a:t>
            </a:r>
            <a:r>
              <a:rPr lang="he-IL" dirty="0"/>
              <a:t> </a:t>
            </a:r>
            <a:r>
              <a:rPr lang="he-IL" dirty="0" err="1"/>
              <a:t>ושייבר</a:t>
            </a:r>
            <a:r>
              <a:rPr lang="he-IL" dirty="0"/>
              <a:t> 1987 </a:t>
            </a:r>
          </a:p>
        </p:txBody>
      </p:sp>
      <p:sp>
        <p:nvSpPr>
          <p:cNvPr id="3" name="מציין מיקום תוכן 2">
            <a:extLst>
              <a:ext uri="{FF2B5EF4-FFF2-40B4-BE49-F238E27FC236}">
                <a16:creationId xmlns:a16="http://schemas.microsoft.com/office/drawing/2014/main" id="{72711093-1D65-4452-8D10-DB1B0C02A8FA}"/>
              </a:ext>
            </a:extLst>
          </p:cNvPr>
          <p:cNvSpPr>
            <a:spLocks noGrp="1"/>
          </p:cNvSpPr>
          <p:nvPr>
            <p:ph idx="1"/>
          </p:nvPr>
        </p:nvSpPr>
        <p:spPr/>
        <p:txBody>
          <a:bodyPr>
            <a:normAutofit fontScale="92500" lnSpcReduction="10000"/>
          </a:bodyPr>
          <a:lstStyle/>
          <a:p>
            <a:r>
              <a:rPr lang="he-IL" dirty="0"/>
              <a:t>התקשרות בבגרות – המחקר של </a:t>
            </a:r>
            <a:r>
              <a:rPr lang="he-IL" dirty="0" err="1"/>
              <a:t>פריילי</a:t>
            </a:r>
            <a:r>
              <a:rPr lang="he-IL" dirty="0"/>
              <a:t> </a:t>
            </a:r>
            <a:r>
              <a:rPr lang="he-IL" dirty="0" err="1"/>
              <a:t>ושייבר</a:t>
            </a:r>
            <a:endParaRPr lang="he-IL" dirty="0"/>
          </a:p>
          <a:p>
            <a:r>
              <a:rPr lang="he-IL" dirty="0"/>
              <a:t>החוקרים בדקו התקשרות ביחסים </a:t>
            </a:r>
            <a:r>
              <a:rPr lang="he-IL" dirty="0" err="1"/>
              <a:t>רומנטים</a:t>
            </a:r>
            <a:r>
              <a:rPr lang="he-IL" dirty="0"/>
              <a:t> – נערך באמצעות תצפית על זוגות בשדה התעופה.</a:t>
            </a:r>
          </a:p>
          <a:p>
            <a:r>
              <a:rPr lang="he-IL" dirty="0"/>
              <a:t>השערה – כאשר בני זוג נפרדים זה מזה בטיסה הם חווים מצוקה דאגה ועצב יהיה קשר בין סגנון ההתקשרות והתנהגותם בפרידה</a:t>
            </a:r>
          </a:p>
          <a:p>
            <a:r>
              <a:rPr lang="he-IL" dirty="0"/>
              <a:t>אוכלוסיית המחקר – 109 זוגות.</a:t>
            </a:r>
          </a:p>
          <a:p>
            <a:r>
              <a:rPr lang="he-IL" dirty="0"/>
              <a:t>הליך המחקר – מלאו שאלון שבדקו את סגנון ההתקשרות שלהם , שאלון שבודק מה הרגשתם לנוכח הפרידה. כמו כן נערכה תצפית על הזוגות.</a:t>
            </a:r>
          </a:p>
          <a:p>
            <a:r>
              <a:rPr lang="he-IL" dirty="0"/>
              <a:t>תוצאות – התקשרות תקינה - זוגות שלא טסו יחד -  התנהגויות שקשורה למצוקה – בכי, מגע קרוב, הבעות פנים מודאגות. בעיקר זוגות שהם יחד לזמן קצר.</a:t>
            </a:r>
          </a:p>
          <a:p>
            <a:r>
              <a:rPr lang="he-IL" dirty="0"/>
              <a:t>הבדלים בין הגברים – נשים הביעו חרדה, חיברו, החזיקו ידים (התקשרות בטוחה). היו נשים שלא חיפשו את קרבת בן הזוג והתעלמו / התרחקו (התקשרות לא בטוחה נמנעים). היו נשים ששמרו על קירבה רבה וחשו מצוקה (התקשרות לא בטוחה חרדים)</a:t>
            </a:r>
          </a:p>
          <a:p>
            <a:r>
              <a:rPr lang="he-IL" dirty="0"/>
              <a:t>אצל גברים לא נמצאו הבדלים. </a:t>
            </a:r>
          </a:p>
        </p:txBody>
      </p:sp>
    </p:spTree>
    <p:extLst>
      <p:ext uri="{BB962C8B-B14F-4D97-AF65-F5344CB8AC3E}">
        <p14:creationId xmlns:p14="http://schemas.microsoft.com/office/powerpoint/2010/main" val="18068925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C1B64E2-78B5-4EAF-B76E-B59C4E8E5B2E}"/>
              </a:ext>
            </a:extLst>
          </p:cNvPr>
          <p:cNvSpPr>
            <a:spLocks noGrp="1"/>
          </p:cNvSpPr>
          <p:nvPr>
            <p:ph type="title"/>
          </p:nvPr>
        </p:nvSpPr>
        <p:spPr/>
        <p:txBody>
          <a:bodyPr/>
          <a:lstStyle/>
          <a:p>
            <a:r>
              <a:rPr lang="he-IL" dirty="0"/>
              <a:t>מודל אורתוגונלי של סגנונות התקשרות</a:t>
            </a:r>
          </a:p>
        </p:txBody>
      </p:sp>
      <p:pic>
        <p:nvPicPr>
          <p:cNvPr id="5" name="מציין מיקום תוכן 4">
            <a:extLst>
              <a:ext uri="{FF2B5EF4-FFF2-40B4-BE49-F238E27FC236}">
                <a16:creationId xmlns:a16="http://schemas.microsoft.com/office/drawing/2014/main" id="{85C84666-6A11-46B9-B2F3-A10DA06BB2C0}"/>
              </a:ext>
            </a:extLst>
          </p:cNvPr>
          <p:cNvPicPr>
            <a:picLocks noGrp="1" noChangeAspect="1"/>
          </p:cNvPicPr>
          <p:nvPr>
            <p:ph idx="1"/>
          </p:nvPr>
        </p:nvPicPr>
        <p:blipFill>
          <a:blip r:embed="rId2"/>
          <a:stretch>
            <a:fillRect/>
          </a:stretch>
        </p:blipFill>
        <p:spPr>
          <a:xfrm>
            <a:off x="2400300" y="1591409"/>
            <a:ext cx="4607169" cy="3666392"/>
          </a:xfrm>
          <a:prstGeom prst="rect">
            <a:avLst/>
          </a:prstGeom>
        </p:spPr>
      </p:pic>
      <p:sp>
        <p:nvSpPr>
          <p:cNvPr id="4" name="מציין מיקום טקסט 3">
            <a:extLst>
              <a:ext uri="{FF2B5EF4-FFF2-40B4-BE49-F238E27FC236}">
                <a16:creationId xmlns:a16="http://schemas.microsoft.com/office/drawing/2014/main" id="{18A06159-B3B7-4CD2-AE40-02DD4334CE2D}"/>
              </a:ext>
            </a:extLst>
          </p:cNvPr>
          <p:cNvSpPr>
            <a:spLocks noGrp="1"/>
          </p:cNvSpPr>
          <p:nvPr>
            <p:ph type="body" sz="half" idx="2"/>
          </p:nvPr>
        </p:nvSpPr>
        <p:spPr/>
        <p:txBody>
          <a:bodyPr>
            <a:normAutofit fontScale="92500" lnSpcReduction="20000"/>
          </a:bodyPr>
          <a:lstStyle/>
          <a:p>
            <a:r>
              <a:rPr lang="he-IL" dirty="0"/>
              <a:t>סגנון בטוח – נטייה נמוכה </a:t>
            </a:r>
            <a:r>
              <a:rPr lang="he-IL" dirty="0" err="1"/>
              <a:t>להמנעות</a:t>
            </a:r>
            <a:r>
              <a:rPr lang="he-IL" dirty="0"/>
              <a:t> מקשר ובחרדה נמוכה. בוטח בעצמו ובאחרים. מוכן לעמוד באתגרים גם אם יש </a:t>
            </a:r>
            <a:r>
              <a:rPr lang="he-IL" dirty="0" err="1"/>
              <a:t>כשלונות</a:t>
            </a:r>
            <a:r>
              <a:rPr lang="he-IL" dirty="0"/>
              <a:t>. </a:t>
            </a:r>
          </a:p>
          <a:p>
            <a:r>
              <a:rPr lang="he-IL" dirty="0"/>
              <a:t>סגנון חרד – </a:t>
            </a:r>
            <a:r>
              <a:rPr lang="he-IL" dirty="0" err="1"/>
              <a:t>נטייהנמוכה</a:t>
            </a:r>
            <a:r>
              <a:rPr lang="he-IL" dirty="0"/>
              <a:t> להימנעות מקשר וברמה גבוה של חרדה – חרד כל הזמן מחפש תמיכה . צמא לקשר.</a:t>
            </a:r>
          </a:p>
          <a:p>
            <a:r>
              <a:rPr lang="he-IL" dirty="0"/>
              <a:t>סגנון נמנע מפוחד </a:t>
            </a:r>
            <a:r>
              <a:rPr lang="he-IL" dirty="0" err="1"/>
              <a:t>המנעות</a:t>
            </a:r>
            <a:r>
              <a:rPr lang="he-IL" dirty="0"/>
              <a:t> גבוהה ובחרדה גבוהה.  פחד מדחייה לכן מגונן על עצמו בפגיעה באחרים או דחייתם</a:t>
            </a:r>
          </a:p>
          <a:p>
            <a:r>
              <a:rPr lang="he-IL" dirty="0"/>
              <a:t>סגנון נמנע מבטל – </a:t>
            </a:r>
            <a:r>
              <a:rPr lang="he-IL" dirty="0" err="1"/>
              <a:t>המנעות</a:t>
            </a:r>
            <a:r>
              <a:rPr lang="he-IL" dirty="0"/>
              <a:t> </a:t>
            </a:r>
            <a:r>
              <a:rPr lang="he-IL" dirty="0" err="1"/>
              <a:t>גבווה</a:t>
            </a:r>
            <a:r>
              <a:rPr lang="he-IL" dirty="0"/>
              <a:t> ובחרדה נמוכה – סומך רק על עצמו. אין טעם להשקיע מאמץ וזמן ביחסים עם אחרים. לא יוצר קשרים עמוקים עם אחרים. </a:t>
            </a:r>
          </a:p>
        </p:txBody>
      </p:sp>
    </p:spTree>
    <p:extLst>
      <p:ext uri="{BB962C8B-B14F-4D97-AF65-F5344CB8AC3E}">
        <p14:creationId xmlns:p14="http://schemas.microsoft.com/office/powerpoint/2010/main" val="2227844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D302415-DBF6-4ACF-AC6A-D5CEB9BF0D49}"/>
              </a:ext>
            </a:extLst>
          </p:cNvPr>
          <p:cNvSpPr>
            <a:spLocks noGrp="1"/>
          </p:cNvSpPr>
          <p:nvPr>
            <p:ph type="title"/>
          </p:nvPr>
        </p:nvSpPr>
        <p:spPr/>
        <p:txBody>
          <a:bodyPr>
            <a:normAutofit/>
          </a:bodyPr>
          <a:lstStyle/>
          <a:p>
            <a:pPr algn="r"/>
            <a:r>
              <a:rPr lang="he-IL" dirty="0" err="1"/>
              <a:t>מיקולינסר</a:t>
            </a:r>
            <a:r>
              <a:rPr lang="he-IL" dirty="0"/>
              <a:t>:  </a:t>
            </a:r>
            <a:r>
              <a:rPr lang="he-IL" sz="2400" dirty="0"/>
              <a:t>התקשרות כמודל עבודה פנימי לאורך החיים</a:t>
            </a:r>
          </a:p>
        </p:txBody>
      </p:sp>
      <p:sp>
        <p:nvSpPr>
          <p:cNvPr id="3" name="מציין מיקום תוכן 2">
            <a:extLst>
              <a:ext uri="{FF2B5EF4-FFF2-40B4-BE49-F238E27FC236}">
                <a16:creationId xmlns:a16="http://schemas.microsoft.com/office/drawing/2014/main" id="{2F2B387B-2870-4C4F-996C-0F442552E867}"/>
              </a:ext>
            </a:extLst>
          </p:cNvPr>
          <p:cNvSpPr>
            <a:spLocks noGrp="1"/>
          </p:cNvSpPr>
          <p:nvPr>
            <p:ph idx="1"/>
          </p:nvPr>
        </p:nvSpPr>
        <p:spPr/>
        <p:txBody>
          <a:bodyPr>
            <a:normAutofit lnSpcReduction="10000"/>
          </a:bodyPr>
          <a:lstStyle/>
          <a:p>
            <a:r>
              <a:rPr lang="he-IL" dirty="0"/>
              <a:t>התקשרות בינקות משפיעה על התנהגות גם בהמשך החיים. </a:t>
            </a:r>
            <a:r>
              <a:rPr lang="he-IL" dirty="0" err="1"/>
              <a:t>מיקולינסר</a:t>
            </a:r>
            <a:r>
              <a:rPr lang="he-IL" dirty="0"/>
              <a:t> מצא שיש השפעות לסגנון ההתקשרות בינקות על מגוון רחב שלהתנהגות האדם הבוגר. הוא תפס את ההתקשרות שיוצר דגמי עבודה פנימיים </a:t>
            </a:r>
            <a:r>
              <a:rPr lang="en-US" dirty="0"/>
              <a:t>WORKING MODELS </a:t>
            </a:r>
            <a:r>
              <a:rPr lang="he-IL" dirty="0"/>
              <a:t> לאורך כל החיים. זה אומר סכמות או ייצוגים פנימיים שבאמצעותם האדם מעבד ומפרש מידע.</a:t>
            </a:r>
          </a:p>
          <a:p>
            <a:r>
              <a:rPr lang="he-IL" dirty="0"/>
              <a:t>הייצוגים – כלפי העצמי וכלפי הזולת. </a:t>
            </a:r>
          </a:p>
          <a:p>
            <a:r>
              <a:rPr lang="he-IL" dirty="0"/>
              <a:t>תינוק שחווה התקשרות בטוחה – ייצוגים חיובים כלפי עצמי וכלפי הזולת. הכללה !. קשר לאריקסון.</a:t>
            </a:r>
          </a:p>
          <a:p>
            <a:r>
              <a:rPr lang="he-IL" dirty="0"/>
              <a:t>תינוק שחווה </a:t>
            </a:r>
            <a:r>
              <a:rPr lang="he-IL" dirty="0" err="1"/>
              <a:t>התקשרותלא</a:t>
            </a:r>
            <a:r>
              <a:rPr lang="he-IL" dirty="0"/>
              <a:t> בטוחה – אדישות, עוינות או דחייה מגבש ייצוגים שלילים כלפי עצמו – כלומר אני לא שווה כי הסביבה לא התייחסה אליי.  כמו כן דגמי עבודה שלילים כלפי הסביבה. </a:t>
            </a:r>
          </a:p>
          <a:p>
            <a:endParaRPr lang="he-IL" dirty="0"/>
          </a:p>
          <a:p>
            <a:r>
              <a:rPr lang="he-IL" dirty="0"/>
              <a:t>השפעה על רגשות – התקשרות בטוחה – רגשות חיובים, ויסות רגשי גבוה לעומת התקשרות לא בטוחה.</a:t>
            </a:r>
          </a:p>
          <a:p>
            <a:r>
              <a:rPr lang="he-IL" dirty="0"/>
              <a:t>השפעה על </a:t>
            </a:r>
            <a:r>
              <a:rPr lang="he-IL" dirty="0" err="1"/>
              <a:t>מערכותיחסים</a:t>
            </a:r>
            <a:r>
              <a:rPr lang="he-IL" dirty="0"/>
              <a:t> – התקשרות בטוחה – סומכים על אחרים יחסית למי שאין לא </a:t>
            </a:r>
            <a:r>
              <a:rPr lang="he-IL" dirty="0" err="1"/>
              <a:t>התקשרותלא</a:t>
            </a:r>
            <a:r>
              <a:rPr lang="he-IL" dirty="0"/>
              <a:t> בטוחה. </a:t>
            </a:r>
          </a:p>
        </p:txBody>
      </p:sp>
    </p:spTree>
    <p:extLst>
      <p:ext uri="{BB962C8B-B14F-4D97-AF65-F5344CB8AC3E}">
        <p14:creationId xmlns:p14="http://schemas.microsoft.com/office/powerpoint/2010/main" val="3177988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7262F47-FA1B-47D0-BF46-5B0C95A8ADC3}"/>
              </a:ext>
            </a:extLst>
          </p:cNvPr>
          <p:cNvSpPr>
            <a:spLocks noGrp="1"/>
          </p:cNvSpPr>
          <p:nvPr>
            <p:ph type="title"/>
          </p:nvPr>
        </p:nvSpPr>
        <p:spPr/>
        <p:txBody>
          <a:bodyPr>
            <a:normAutofit fontScale="90000"/>
          </a:bodyPr>
          <a:lstStyle/>
          <a:p>
            <a:pPr algn="r"/>
            <a:r>
              <a:rPr lang="he-IL" dirty="0"/>
              <a:t>תיאוריות דור ראשון  - </a:t>
            </a:r>
            <a:br>
              <a:rPr lang="he-IL" dirty="0"/>
            </a:br>
            <a:r>
              <a:rPr lang="he-IL" dirty="0"/>
              <a:t>פרויד התיאוריה </a:t>
            </a:r>
            <a:r>
              <a:rPr lang="he-IL" dirty="0" err="1"/>
              <a:t>הפסיכוסקסואלית</a:t>
            </a:r>
            <a:r>
              <a:rPr lang="he-IL" dirty="0"/>
              <a:t> </a:t>
            </a:r>
          </a:p>
        </p:txBody>
      </p:sp>
      <p:sp>
        <p:nvSpPr>
          <p:cNvPr id="3" name="מציין מיקום תוכן 2">
            <a:extLst>
              <a:ext uri="{FF2B5EF4-FFF2-40B4-BE49-F238E27FC236}">
                <a16:creationId xmlns:a16="http://schemas.microsoft.com/office/drawing/2014/main" id="{EA84BDA4-EC8B-4152-8C1D-CC764036BD7F}"/>
              </a:ext>
            </a:extLst>
          </p:cNvPr>
          <p:cNvSpPr>
            <a:spLocks noGrp="1"/>
          </p:cNvSpPr>
          <p:nvPr>
            <p:ph idx="1"/>
          </p:nvPr>
        </p:nvSpPr>
        <p:spPr/>
        <p:txBody>
          <a:bodyPr/>
          <a:lstStyle/>
          <a:p>
            <a:r>
              <a:rPr lang="he-IL" dirty="0"/>
              <a:t>עקרונות יסוד </a:t>
            </a:r>
          </a:p>
          <a:p>
            <a:r>
              <a:rPr lang="he-IL" dirty="0"/>
              <a:t>בכל שלב ישנו קונפליקט שהפרט צריך לפתור בכל שלב אל מול דמות משמעותית. </a:t>
            </a:r>
          </a:p>
          <a:p>
            <a:r>
              <a:rPr lang="he-IL" dirty="0"/>
              <a:t>בכל שלב האדם לומד על עצמו משהו חיוני שלא יוכל ללמוד בתקופת חיים אחרת,  ושיהיה קשה להשלים בתקופת חיים אחרת. לכן, כל תקופה כזו היא  תקופה מכריעה.</a:t>
            </a:r>
          </a:p>
          <a:p>
            <a:r>
              <a:rPr lang="he-IL" dirty="0"/>
              <a:t>התפתחות הנפש תלויה בסיפוק אזור ארוגני בגוף. התפתחות ההנאה הגופנית-מינית (היצירתית) מאיבר זה בגוף היא הבסיס  להתפתחות הנפש.</a:t>
            </a:r>
          </a:p>
          <a:p>
            <a:r>
              <a:rPr lang="he-IL" dirty="0"/>
              <a:t>עד גיל 6 הפרט רוכש את תכונותיו הבסיסיות (דטרמיניזם).</a:t>
            </a:r>
          </a:p>
          <a:p>
            <a:r>
              <a:rPr lang="he-IL" dirty="0"/>
              <a:t>לאדם יש דחפים שמניעים אותו: דחף לחיים (ארוס) ודחף למוות (</a:t>
            </a:r>
            <a:r>
              <a:rPr lang="he-IL" dirty="0" err="1"/>
              <a:t>טנטוס</a:t>
            </a:r>
            <a:r>
              <a:rPr lang="he-IL" dirty="0"/>
              <a:t>). האנרגיה שמניעה דחפים אלו היא הליבידו. </a:t>
            </a:r>
          </a:p>
          <a:p>
            <a:r>
              <a:rPr lang="he-IL" dirty="0"/>
              <a:t>לאדם רצון להגיע להומאוסטזיס  - שיווי משקל פנימי  (מצב בו כל הדחפים שלו מסופקים)</a:t>
            </a:r>
          </a:p>
          <a:p>
            <a:endParaRPr lang="he-IL" dirty="0"/>
          </a:p>
        </p:txBody>
      </p:sp>
    </p:spTree>
    <p:extLst>
      <p:ext uri="{BB962C8B-B14F-4D97-AF65-F5344CB8AC3E}">
        <p14:creationId xmlns:p14="http://schemas.microsoft.com/office/powerpoint/2010/main" val="3706239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75FC645-F393-4DBC-B1F9-04F74EFB584E}"/>
              </a:ext>
            </a:extLst>
          </p:cNvPr>
          <p:cNvSpPr>
            <a:spLocks noGrp="1"/>
          </p:cNvSpPr>
          <p:nvPr>
            <p:ph type="title"/>
          </p:nvPr>
        </p:nvSpPr>
        <p:spPr/>
        <p:txBody>
          <a:bodyPr>
            <a:normAutofit/>
          </a:bodyPr>
          <a:lstStyle/>
          <a:p>
            <a:pPr algn="r"/>
            <a:r>
              <a:rPr lang="he-IL" sz="3200" dirty="0"/>
              <a:t>עקרונות יסוד המשך פרויד התיאוריה </a:t>
            </a:r>
            <a:r>
              <a:rPr lang="he-IL" sz="3200" dirty="0" err="1"/>
              <a:t>הפסיכוסקסואלית</a:t>
            </a:r>
            <a:r>
              <a:rPr lang="he-IL" sz="3200" dirty="0"/>
              <a:t> </a:t>
            </a:r>
          </a:p>
        </p:txBody>
      </p:sp>
      <p:sp>
        <p:nvSpPr>
          <p:cNvPr id="3" name="מלבן 2">
            <a:extLst>
              <a:ext uri="{FF2B5EF4-FFF2-40B4-BE49-F238E27FC236}">
                <a16:creationId xmlns:a16="http://schemas.microsoft.com/office/drawing/2014/main" id="{562AD726-A43A-4E29-B1F5-C54C2D78AB8C}"/>
              </a:ext>
            </a:extLst>
          </p:cNvPr>
          <p:cNvSpPr/>
          <p:nvPr/>
        </p:nvSpPr>
        <p:spPr>
          <a:xfrm>
            <a:off x="3048000" y="2967335"/>
            <a:ext cx="6096000" cy="2031325"/>
          </a:xfrm>
          <a:prstGeom prst="rect">
            <a:avLst/>
          </a:prstGeom>
        </p:spPr>
        <p:txBody>
          <a:bodyPr>
            <a:spAutoFit/>
          </a:bodyPr>
          <a:lstStyle/>
          <a:p>
            <a:pPr algn="r"/>
            <a:r>
              <a:rPr lang="he-IL" dirty="0"/>
              <a:t>קיבעון (פיקסציה): דרכי התנהגות ו/או תכונות אופי המאפיינים את השלב ילוו אותו בהמשך חייו וזאת בעקבות סיפוק יתר או חסך בסיפוק של </a:t>
            </a:r>
            <a:r>
              <a:rPr lang="he-IL" dirty="0" err="1"/>
              <a:t>האיזור</a:t>
            </a:r>
            <a:r>
              <a:rPr lang="he-IL" dirty="0"/>
              <a:t> הארוגני בשלב מסוים. </a:t>
            </a:r>
          </a:p>
          <a:p>
            <a:pPr algn="r"/>
            <a:endParaRPr lang="he-IL" dirty="0"/>
          </a:p>
          <a:p>
            <a:pPr algn="r"/>
            <a:r>
              <a:rPr lang="he-IL" dirty="0"/>
              <a:t>קיבעון (פיקסציה): דרכי התנהגות ו/או תכונות אופי המאפיינים את השלב ילוו אותו בהמשך חייו וזאת בעקבות סיפוק יתר או חסך בסיפוק של </a:t>
            </a:r>
            <a:r>
              <a:rPr lang="he-IL" dirty="0" err="1"/>
              <a:t>האיזור</a:t>
            </a:r>
            <a:r>
              <a:rPr lang="he-IL" dirty="0"/>
              <a:t> הארוגני בשלב מסוים.</a:t>
            </a:r>
          </a:p>
        </p:txBody>
      </p:sp>
    </p:spTree>
    <p:extLst>
      <p:ext uri="{BB962C8B-B14F-4D97-AF65-F5344CB8AC3E}">
        <p14:creationId xmlns:p14="http://schemas.microsoft.com/office/powerpoint/2010/main" val="31067243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41C811E-5EF0-4EA8-93B4-2E2B44690835}"/>
              </a:ext>
            </a:extLst>
          </p:cNvPr>
          <p:cNvSpPr>
            <a:spLocks noGrp="1"/>
          </p:cNvSpPr>
          <p:nvPr>
            <p:ph type="title"/>
          </p:nvPr>
        </p:nvSpPr>
        <p:spPr/>
        <p:txBody>
          <a:bodyPr/>
          <a:lstStyle/>
          <a:p>
            <a:pPr algn="r"/>
            <a:r>
              <a:rPr lang="he-IL" dirty="0"/>
              <a:t>שלבי התפתחות </a:t>
            </a:r>
          </a:p>
        </p:txBody>
      </p:sp>
      <p:sp>
        <p:nvSpPr>
          <p:cNvPr id="3" name="מלבן 2">
            <a:extLst>
              <a:ext uri="{FF2B5EF4-FFF2-40B4-BE49-F238E27FC236}">
                <a16:creationId xmlns:a16="http://schemas.microsoft.com/office/drawing/2014/main" id="{7FF766D2-FDBF-4EB3-A812-30395740BB94}"/>
              </a:ext>
            </a:extLst>
          </p:cNvPr>
          <p:cNvSpPr/>
          <p:nvPr/>
        </p:nvSpPr>
        <p:spPr>
          <a:xfrm>
            <a:off x="3048000" y="2136339"/>
            <a:ext cx="6096000" cy="2585323"/>
          </a:xfrm>
          <a:prstGeom prst="rect">
            <a:avLst/>
          </a:prstGeom>
        </p:spPr>
        <p:txBody>
          <a:bodyPr>
            <a:spAutoFit/>
          </a:bodyPr>
          <a:lstStyle/>
          <a:p>
            <a:pPr algn="r"/>
            <a:r>
              <a:rPr lang="he-IL" dirty="0"/>
              <a:t>שלב 1: השלב האוראלי – אזור ארוגני: פה.</a:t>
            </a:r>
          </a:p>
          <a:p>
            <a:endParaRPr lang="he-IL" dirty="0"/>
          </a:p>
          <a:p>
            <a:pPr algn="r"/>
            <a:r>
              <a:rPr lang="he-IL" dirty="0"/>
              <a:t>שלב 2: השלב האנאלי – אזור ארוגני: פי הטבעת</a:t>
            </a:r>
          </a:p>
          <a:p>
            <a:endParaRPr lang="he-IL" dirty="0"/>
          </a:p>
          <a:p>
            <a:pPr algn="r"/>
            <a:r>
              <a:rPr lang="he-IL" dirty="0"/>
              <a:t>שלב 3: השלב הפאלי – אזור ארוגני: איברי הרבייה (המין)</a:t>
            </a:r>
          </a:p>
          <a:p>
            <a:endParaRPr lang="he-IL" dirty="0"/>
          </a:p>
          <a:p>
            <a:pPr algn="r"/>
            <a:r>
              <a:rPr lang="he-IL" dirty="0"/>
              <a:t>שלב 4: שלב החביון – אין אזור ארוגני</a:t>
            </a:r>
          </a:p>
          <a:p>
            <a:endParaRPr lang="he-IL" dirty="0"/>
          </a:p>
          <a:p>
            <a:pPr algn="r"/>
            <a:r>
              <a:rPr lang="he-IL" dirty="0"/>
              <a:t>שלב 5: השלב הגניטאלי - איברי הרבייה (המין)</a:t>
            </a:r>
          </a:p>
        </p:txBody>
      </p:sp>
    </p:spTree>
    <p:extLst>
      <p:ext uri="{BB962C8B-B14F-4D97-AF65-F5344CB8AC3E}">
        <p14:creationId xmlns:p14="http://schemas.microsoft.com/office/powerpoint/2010/main" val="745408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752BA669-7FF8-4199-B428-5553A7E0A6B4}"/>
              </a:ext>
            </a:extLst>
          </p:cNvPr>
          <p:cNvPicPr>
            <a:picLocks noChangeAspect="1"/>
          </p:cNvPicPr>
          <p:nvPr/>
        </p:nvPicPr>
        <p:blipFill>
          <a:blip r:embed="rId2"/>
          <a:stretch>
            <a:fillRect/>
          </a:stretch>
        </p:blipFill>
        <p:spPr>
          <a:xfrm>
            <a:off x="2819116" y="1266092"/>
            <a:ext cx="6658992" cy="4378570"/>
          </a:xfrm>
          <a:prstGeom prst="rect">
            <a:avLst/>
          </a:prstGeom>
        </p:spPr>
      </p:pic>
    </p:spTree>
    <p:extLst>
      <p:ext uri="{BB962C8B-B14F-4D97-AF65-F5344CB8AC3E}">
        <p14:creationId xmlns:p14="http://schemas.microsoft.com/office/powerpoint/2010/main" val="4234689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F98395A-40A0-4FE8-8296-EBC8095E11B9}"/>
              </a:ext>
            </a:extLst>
          </p:cNvPr>
          <p:cNvSpPr>
            <a:spLocks noGrp="1"/>
          </p:cNvSpPr>
          <p:nvPr>
            <p:ph type="title"/>
          </p:nvPr>
        </p:nvSpPr>
        <p:spPr/>
        <p:txBody>
          <a:bodyPr/>
          <a:lstStyle/>
          <a:p>
            <a:pPr algn="r"/>
            <a:r>
              <a:rPr lang="he-IL" dirty="0"/>
              <a:t>תכני הלימוד על פי התוכנית החדשה : </a:t>
            </a:r>
          </a:p>
        </p:txBody>
      </p:sp>
      <p:sp>
        <p:nvSpPr>
          <p:cNvPr id="3" name="מציין מיקום תוכן 2">
            <a:extLst>
              <a:ext uri="{FF2B5EF4-FFF2-40B4-BE49-F238E27FC236}">
                <a16:creationId xmlns:a16="http://schemas.microsoft.com/office/drawing/2014/main" id="{482C4078-9857-4CD0-BB06-67CF84B2C3BE}"/>
              </a:ext>
            </a:extLst>
          </p:cNvPr>
          <p:cNvSpPr>
            <a:spLocks noGrp="1"/>
          </p:cNvSpPr>
          <p:nvPr>
            <p:ph idx="1"/>
          </p:nvPr>
        </p:nvSpPr>
        <p:spPr/>
        <p:txBody>
          <a:bodyPr/>
          <a:lstStyle/>
          <a:p>
            <a:r>
              <a:rPr lang="he-IL" dirty="0"/>
              <a:t>מהי פסיכולוגיה התפתחותית? </a:t>
            </a:r>
          </a:p>
          <a:p>
            <a:r>
              <a:rPr lang="he-IL" dirty="0"/>
              <a:t>התקשרות</a:t>
            </a:r>
          </a:p>
          <a:p>
            <a:r>
              <a:rPr lang="he-IL" dirty="0"/>
              <a:t>תיאוריות התפתחות דור ראשון</a:t>
            </a:r>
          </a:p>
          <a:p>
            <a:r>
              <a:rPr lang="he-IL" dirty="0"/>
              <a:t>תיאוריות התפתחות דור שני</a:t>
            </a:r>
          </a:p>
          <a:p>
            <a:r>
              <a:rPr lang="he-IL" dirty="0"/>
              <a:t>גיל ההתבגרות</a:t>
            </a:r>
          </a:p>
          <a:p>
            <a:r>
              <a:rPr lang="he-IL" dirty="0"/>
              <a:t>בגרות צומחת</a:t>
            </a:r>
          </a:p>
          <a:p>
            <a:r>
              <a:rPr lang="he-IL" dirty="0"/>
              <a:t>סך השעות המוקצות לפסיכולוגיה התפתחותית 28 שעות.   השנה לבגרות – רק מהי פסיכולוגיה התפתחותית, תיאוריות התפתחות דור ראשון (פרויד ואריקסון).</a:t>
            </a:r>
          </a:p>
          <a:p>
            <a:endParaRPr lang="he-IL" dirty="0"/>
          </a:p>
          <a:p>
            <a:endParaRPr lang="he-IL" dirty="0"/>
          </a:p>
        </p:txBody>
      </p:sp>
    </p:spTree>
    <p:extLst>
      <p:ext uri="{BB962C8B-B14F-4D97-AF65-F5344CB8AC3E}">
        <p14:creationId xmlns:p14="http://schemas.microsoft.com/office/powerpoint/2010/main" val="2194618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E8E1F0E-A546-4945-A6F1-921D17A0F8B0}"/>
              </a:ext>
            </a:extLst>
          </p:cNvPr>
          <p:cNvSpPr>
            <a:spLocks noGrp="1"/>
          </p:cNvSpPr>
          <p:nvPr>
            <p:ph type="title"/>
          </p:nvPr>
        </p:nvSpPr>
        <p:spPr/>
        <p:txBody>
          <a:bodyPr/>
          <a:lstStyle/>
          <a:p>
            <a:pPr algn="r"/>
            <a:r>
              <a:rPr lang="he-IL" dirty="0"/>
              <a:t>דוגמא לעבודה</a:t>
            </a:r>
          </a:p>
        </p:txBody>
      </p:sp>
      <p:pic>
        <p:nvPicPr>
          <p:cNvPr id="8" name="תמונה 7">
            <a:extLst>
              <a:ext uri="{FF2B5EF4-FFF2-40B4-BE49-F238E27FC236}">
                <a16:creationId xmlns:a16="http://schemas.microsoft.com/office/drawing/2014/main" id="{272AD586-9471-4DBA-9A28-9A37BDB63D0D}"/>
              </a:ext>
            </a:extLst>
          </p:cNvPr>
          <p:cNvPicPr>
            <a:picLocks noChangeAspect="1"/>
          </p:cNvPicPr>
          <p:nvPr/>
        </p:nvPicPr>
        <p:blipFill>
          <a:blip r:embed="rId2"/>
          <a:stretch>
            <a:fillRect/>
          </a:stretch>
        </p:blipFill>
        <p:spPr>
          <a:xfrm>
            <a:off x="2839915" y="1881554"/>
            <a:ext cx="6040316" cy="4976446"/>
          </a:xfrm>
          <a:prstGeom prst="rect">
            <a:avLst/>
          </a:prstGeom>
        </p:spPr>
      </p:pic>
    </p:spTree>
    <p:extLst>
      <p:ext uri="{BB962C8B-B14F-4D97-AF65-F5344CB8AC3E}">
        <p14:creationId xmlns:p14="http://schemas.microsoft.com/office/powerpoint/2010/main" val="1611040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86B9087-9334-4F0C-8921-EA4F91C366FA}"/>
              </a:ext>
            </a:extLst>
          </p:cNvPr>
          <p:cNvSpPr>
            <a:spLocks noGrp="1"/>
          </p:cNvSpPr>
          <p:nvPr>
            <p:ph type="title"/>
          </p:nvPr>
        </p:nvSpPr>
        <p:spPr/>
        <p:txBody>
          <a:bodyPr/>
          <a:lstStyle/>
          <a:p>
            <a:pPr algn="r"/>
            <a:r>
              <a:rPr lang="he-IL" dirty="0"/>
              <a:t>דוגמא שנייה לעבודה</a:t>
            </a:r>
          </a:p>
        </p:txBody>
      </p:sp>
      <p:pic>
        <p:nvPicPr>
          <p:cNvPr id="4" name="מציין מיקום תוכן 3">
            <a:extLst>
              <a:ext uri="{FF2B5EF4-FFF2-40B4-BE49-F238E27FC236}">
                <a16:creationId xmlns:a16="http://schemas.microsoft.com/office/drawing/2014/main" id="{12E62814-0937-46D4-9D19-7A48C99C5C3B}"/>
              </a:ext>
            </a:extLst>
          </p:cNvPr>
          <p:cNvPicPr>
            <a:picLocks noGrp="1" noChangeAspect="1"/>
          </p:cNvPicPr>
          <p:nvPr>
            <p:ph idx="1"/>
          </p:nvPr>
        </p:nvPicPr>
        <p:blipFill>
          <a:blip r:embed="rId2"/>
          <a:stretch>
            <a:fillRect/>
          </a:stretch>
        </p:blipFill>
        <p:spPr>
          <a:xfrm>
            <a:off x="3578469" y="2103438"/>
            <a:ext cx="4510454" cy="3932237"/>
          </a:xfrm>
          <a:prstGeom prst="rect">
            <a:avLst/>
          </a:prstGeom>
        </p:spPr>
      </p:pic>
    </p:spTree>
    <p:extLst>
      <p:ext uri="{BB962C8B-B14F-4D97-AF65-F5344CB8AC3E}">
        <p14:creationId xmlns:p14="http://schemas.microsoft.com/office/powerpoint/2010/main" val="3507893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78DEF66-9174-4848-8B36-6F03A98D4BE0}"/>
              </a:ext>
            </a:extLst>
          </p:cNvPr>
          <p:cNvSpPr>
            <a:spLocks noGrp="1"/>
          </p:cNvSpPr>
          <p:nvPr>
            <p:ph type="title"/>
          </p:nvPr>
        </p:nvSpPr>
        <p:spPr/>
        <p:txBody>
          <a:bodyPr>
            <a:normAutofit fontScale="90000"/>
          </a:bodyPr>
          <a:lstStyle/>
          <a:p>
            <a:pPr algn="r"/>
            <a:r>
              <a:rPr lang="he-IL" dirty="0"/>
              <a:t>תיאוריות דור ראשון  - </a:t>
            </a:r>
            <a:br>
              <a:rPr lang="he-IL" dirty="0"/>
            </a:br>
            <a:r>
              <a:rPr lang="he-IL" dirty="0"/>
              <a:t>אריקסון – התיאוריה הפסיכו - חברתית </a:t>
            </a:r>
          </a:p>
        </p:txBody>
      </p:sp>
      <p:sp>
        <p:nvSpPr>
          <p:cNvPr id="3" name="מציין מיקום תוכן 2">
            <a:extLst>
              <a:ext uri="{FF2B5EF4-FFF2-40B4-BE49-F238E27FC236}">
                <a16:creationId xmlns:a16="http://schemas.microsoft.com/office/drawing/2014/main" id="{957FDD46-0B80-4975-9046-71B18E5F1CC0}"/>
              </a:ext>
            </a:extLst>
          </p:cNvPr>
          <p:cNvSpPr>
            <a:spLocks noGrp="1"/>
          </p:cNvSpPr>
          <p:nvPr>
            <p:ph idx="1"/>
          </p:nvPr>
        </p:nvSpPr>
        <p:spPr/>
        <p:txBody>
          <a:bodyPr/>
          <a:lstStyle/>
          <a:p>
            <a:r>
              <a:rPr lang="he-IL" dirty="0"/>
              <a:t>עקרונות יסוד</a:t>
            </a:r>
          </a:p>
          <a:p>
            <a:r>
              <a:rPr lang="he-IL" dirty="0"/>
              <a:t>התיאוריה מדגישה את הקשר בין התפתחות האישיות לבין קשריו של הפרט עם סביבתו</a:t>
            </a:r>
          </a:p>
          <a:p>
            <a:r>
              <a:rPr lang="he-IL" dirty="0"/>
              <a:t>ישנם שמונה שלבים בהתפתחות</a:t>
            </a:r>
          </a:p>
          <a:p>
            <a:r>
              <a:rPr lang="he-IL" dirty="0"/>
              <a:t>בכל שלב דמות משמעותית</a:t>
            </a:r>
          </a:p>
          <a:p>
            <a:r>
              <a:rPr lang="he-IL" dirty="0"/>
              <a:t>בכל שלב  ישנו קונפליקט בין תכונה חיובית ותכונה שלילית</a:t>
            </a:r>
          </a:p>
          <a:p>
            <a:r>
              <a:rPr lang="he-IL" dirty="0"/>
              <a:t>פתרון נכון של הקונפליקט יביא לרכישת תכונה חיובית </a:t>
            </a:r>
          </a:p>
          <a:p>
            <a:r>
              <a:rPr lang="he-IL" dirty="0"/>
              <a:t>פתרון לא נכון של הקונפליקט יביא לרכישת תכונה שלילית ועלול ליצור קיבעון</a:t>
            </a:r>
          </a:p>
          <a:p>
            <a:endParaRPr lang="he-IL" dirty="0"/>
          </a:p>
        </p:txBody>
      </p:sp>
    </p:spTree>
    <p:extLst>
      <p:ext uri="{BB962C8B-B14F-4D97-AF65-F5344CB8AC3E}">
        <p14:creationId xmlns:p14="http://schemas.microsoft.com/office/powerpoint/2010/main" val="1091491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0129A574-E818-42DA-A540-0270E8B23F0C}"/>
              </a:ext>
            </a:extLst>
          </p:cNvPr>
          <p:cNvPicPr>
            <a:picLocks noChangeAspect="1"/>
          </p:cNvPicPr>
          <p:nvPr/>
        </p:nvPicPr>
        <p:blipFill>
          <a:blip r:embed="rId2"/>
          <a:stretch>
            <a:fillRect/>
          </a:stretch>
        </p:blipFill>
        <p:spPr>
          <a:xfrm>
            <a:off x="2819116" y="1485900"/>
            <a:ext cx="6553768" cy="3644031"/>
          </a:xfrm>
          <a:prstGeom prst="rect">
            <a:avLst/>
          </a:prstGeom>
        </p:spPr>
      </p:pic>
    </p:spTree>
    <p:extLst>
      <p:ext uri="{BB962C8B-B14F-4D97-AF65-F5344CB8AC3E}">
        <p14:creationId xmlns:p14="http://schemas.microsoft.com/office/powerpoint/2010/main" val="1197248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91B60C1-3B8A-463F-8C20-AF1555471C69}"/>
              </a:ext>
            </a:extLst>
          </p:cNvPr>
          <p:cNvSpPr>
            <a:spLocks noGrp="1"/>
          </p:cNvSpPr>
          <p:nvPr>
            <p:ph type="title"/>
          </p:nvPr>
        </p:nvSpPr>
        <p:spPr/>
        <p:txBody>
          <a:bodyPr/>
          <a:lstStyle/>
          <a:p>
            <a:r>
              <a:rPr lang="he-IL" dirty="0"/>
              <a:t>השוואה בין התיאוריה של אריקסון ופרויד</a:t>
            </a:r>
          </a:p>
        </p:txBody>
      </p:sp>
      <p:graphicFrame>
        <p:nvGraphicFramePr>
          <p:cNvPr id="4" name="טבלה 4">
            <a:extLst>
              <a:ext uri="{FF2B5EF4-FFF2-40B4-BE49-F238E27FC236}">
                <a16:creationId xmlns:a16="http://schemas.microsoft.com/office/drawing/2014/main" id="{91DBC71E-561A-40CD-9550-B4CDC9971E99}"/>
              </a:ext>
            </a:extLst>
          </p:cNvPr>
          <p:cNvGraphicFramePr>
            <a:graphicFrameLocks noGrp="1"/>
          </p:cNvGraphicFramePr>
          <p:nvPr>
            <p:ph idx="1"/>
            <p:extLst>
              <p:ext uri="{D42A27DB-BD31-4B8C-83A1-F6EECF244321}">
                <p14:modId xmlns:p14="http://schemas.microsoft.com/office/powerpoint/2010/main" val="3533151994"/>
              </p:ext>
            </p:extLst>
          </p:nvPr>
        </p:nvGraphicFramePr>
        <p:xfrm>
          <a:off x="1066803" y="2103438"/>
          <a:ext cx="10058397" cy="3677920"/>
        </p:xfrm>
        <a:graphic>
          <a:graphicData uri="http://schemas.openxmlformats.org/drawingml/2006/table">
            <a:tbl>
              <a:tblPr rtl="1" firstRow="1" bandRow="1">
                <a:tableStyleId>{5C22544A-7EE6-4342-B048-85BDC9FD1C3A}</a:tableStyleId>
              </a:tblPr>
              <a:tblGrid>
                <a:gridCol w="3352799">
                  <a:extLst>
                    <a:ext uri="{9D8B030D-6E8A-4147-A177-3AD203B41FA5}">
                      <a16:colId xmlns:a16="http://schemas.microsoft.com/office/drawing/2014/main" val="463873173"/>
                    </a:ext>
                  </a:extLst>
                </a:gridCol>
                <a:gridCol w="3352799">
                  <a:extLst>
                    <a:ext uri="{9D8B030D-6E8A-4147-A177-3AD203B41FA5}">
                      <a16:colId xmlns:a16="http://schemas.microsoft.com/office/drawing/2014/main" val="4238400530"/>
                    </a:ext>
                  </a:extLst>
                </a:gridCol>
                <a:gridCol w="3352799">
                  <a:extLst>
                    <a:ext uri="{9D8B030D-6E8A-4147-A177-3AD203B41FA5}">
                      <a16:colId xmlns:a16="http://schemas.microsoft.com/office/drawing/2014/main" val="801124518"/>
                    </a:ext>
                  </a:extLst>
                </a:gridCol>
              </a:tblGrid>
              <a:tr h="370840">
                <a:tc>
                  <a:txBody>
                    <a:bodyPr/>
                    <a:lstStyle/>
                    <a:p>
                      <a:pPr rtl="1"/>
                      <a:endParaRPr lang="he-IL"/>
                    </a:p>
                  </a:txBody>
                  <a:tcPr/>
                </a:tc>
                <a:tc>
                  <a:txBody>
                    <a:bodyPr/>
                    <a:lstStyle/>
                    <a:p>
                      <a:pPr rtl="1"/>
                      <a:r>
                        <a:rPr lang="he-IL" dirty="0"/>
                        <a:t>התיאוריה של פרויד</a:t>
                      </a:r>
                    </a:p>
                  </a:txBody>
                  <a:tcPr/>
                </a:tc>
                <a:tc>
                  <a:txBody>
                    <a:bodyPr/>
                    <a:lstStyle/>
                    <a:p>
                      <a:pPr rtl="1"/>
                      <a:r>
                        <a:rPr lang="he-IL" dirty="0"/>
                        <a:t>התיאוריה של אריקסון</a:t>
                      </a:r>
                    </a:p>
                  </a:txBody>
                  <a:tcPr/>
                </a:tc>
                <a:extLst>
                  <a:ext uri="{0D108BD9-81ED-4DB2-BD59-A6C34878D82A}">
                    <a16:rowId xmlns:a16="http://schemas.microsoft.com/office/drawing/2014/main" val="2818827791"/>
                  </a:ext>
                </a:extLst>
              </a:tr>
              <a:tr h="370840">
                <a:tc>
                  <a:txBody>
                    <a:bodyPr/>
                    <a:lstStyle/>
                    <a:p>
                      <a:pPr rtl="1"/>
                      <a:r>
                        <a:rPr lang="he-IL" dirty="0"/>
                        <a:t>מוקד ההתפתחות </a:t>
                      </a:r>
                    </a:p>
                  </a:txBody>
                  <a:tcPr/>
                </a:tc>
                <a:tc>
                  <a:txBody>
                    <a:bodyPr/>
                    <a:lstStyle/>
                    <a:p>
                      <a:pPr rtl="1"/>
                      <a:r>
                        <a:rPr lang="he-IL" dirty="0"/>
                        <a:t>מיני – </a:t>
                      </a:r>
                      <a:r>
                        <a:rPr lang="he-IL" dirty="0" err="1"/>
                        <a:t>פסיכוסקסואלי</a:t>
                      </a:r>
                      <a:endParaRPr lang="he-IL" dirty="0"/>
                    </a:p>
                  </a:txBody>
                  <a:tcPr/>
                </a:tc>
                <a:tc>
                  <a:txBody>
                    <a:bodyPr/>
                    <a:lstStyle/>
                    <a:p>
                      <a:pPr rtl="1"/>
                      <a:r>
                        <a:rPr lang="he-IL" dirty="0"/>
                        <a:t>חברתית – </a:t>
                      </a:r>
                      <a:r>
                        <a:rPr lang="he-IL" dirty="0" err="1"/>
                        <a:t>פסיכוסקסואלי</a:t>
                      </a:r>
                      <a:endParaRPr lang="he-IL" dirty="0"/>
                    </a:p>
                  </a:txBody>
                  <a:tcPr/>
                </a:tc>
                <a:extLst>
                  <a:ext uri="{0D108BD9-81ED-4DB2-BD59-A6C34878D82A}">
                    <a16:rowId xmlns:a16="http://schemas.microsoft.com/office/drawing/2014/main" val="2581478127"/>
                  </a:ext>
                </a:extLst>
              </a:tr>
              <a:tr h="370840">
                <a:tc>
                  <a:txBody>
                    <a:bodyPr/>
                    <a:lstStyle/>
                    <a:p>
                      <a:pPr rtl="1"/>
                      <a:r>
                        <a:rPr lang="he-IL" dirty="0"/>
                        <a:t>מספר שלבים</a:t>
                      </a:r>
                    </a:p>
                  </a:txBody>
                  <a:tcPr/>
                </a:tc>
                <a:tc>
                  <a:txBody>
                    <a:bodyPr/>
                    <a:lstStyle/>
                    <a:p>
                      <a:pPr rtl="1"/>
                      <a:r>
                        <a:rPr lang="he-IL" dirty="0"/>
                        <a:t>5 </a:t>
                      </a:r>
                    </a:p>
                  </a:txBody>
                  <a:tcPr/>
                </a:tc>
                <a:tc>
                  <a:txBody>
                    <a:bodyPr/>
                    <a:lstStyle/>
                    <a:p>
                      <a:pPr rtl="1"/>
                      <a:r>
                        <a:rPr lang="he-IL" dirty="0"/>
                        <a:t>8 שלבים</a:t>
                      </a:r>
                    </a:p>
                  </a:txBody>
                  <a:tcPr/>
                </a:tc>
                <a:extLst>
                  <a:ext uri="{0D108BD9-81ED-4DB2-BD59-A6C34878D82A}">
                    <a16:rowId xmlns:a16="http://schemas.microsoft.com/office/drawing/2014/main" val="2831481226"/>
                  </a:ext>
                </a:extLst>
              </a:tr>
              <a:tr h="370840">
                <a:tc>
                  <a:txBody>
                    <a:bodyPr/>
                    <a:lstStyle/>
                    <a:p>
                      <a:pPr rtl="1"/>
                      <a:r>
                        <a:rPr lang="he-IL" dirty="0"/>
                        <a:t>האם יש השפעה של שלב אחד על הבא</a:t>
                      </a:r>
                    </a:p>
                  </a:txBody>
                  <a:tcPr/>
                </a:tc>
                <a:tc>
                  <a:txBody>
                    <a:bodyPr/>
                    <a:lstStyle/>
                    <a:p>
                      <a:pPr rtl="1"/>
                      <a:r>
                        <a:rPr lang="he-IL" dirty="0"/>
                        <a:t>לא. כל שלב בנפרד</a:t>
                      </a:r>
                    </a:p>
                  </a:txBody>
                  <a:tcPr/>
                </a:tc>
                <a:tc>
                  <a:txBody>
                    <a:bodyPr/>
                    <a:lstStyle/>
                    <a:p>
                      <a:pPr rtl="1"/>
                      <a:r>
                        <a:rPr lang="he-IL" dirty="0"/>
                        <a:t>השפעה על השלב הבא. התפתחות שלילית – תביא כמעט בטוח להתפתחות שלילית</a:t>
                      </a:r>
                    </a:p>
                  </a:txBody>
                  <a:tcPr/>
                </a:tc>
                <a:extLst>
                  <a:ext uri="{0D108BD9-81ED-4DB2-BD59-A6C34878D82A}">
                    <a16:rowId xmlns:a16="http://schemas.microsoft.com/office/drawing/2014/main" val="180014855"/>
                  </a:ext>
                </a:extLst>
              </a:tr>
              <a:tr h="370840">
                <a:tc>
                  <a:txBody>
                    <a:bodyPr/>
                    <a:lstStyle/>
                    <a:p>
                      <a:pPr rtl="1"/>
                      <a:r>
                        <a:rPr lang="he-IL" dirty="0"/>
                        <a:t>האם הילדות חשובה</a:t>
                      </a:r>
                    </a:p>
                  </a:txBody>
                  <a:tcPr/>
                </a:tc>
                <a:tc>
                  <a:txBody>
                    <a:bodyPr/>
                    <a:lstStyle/>
                    <a:p>
                      <a:pPr rtl="1"/>
                      <a:r>
                        <a:rPr lang="he-IL" dirty="0"/>
                        <a:t>מאד. </a:t>
                      </a:r>
                      <a:r>
                        <a:rPr lang="he-IL" dirty="0" err="1"/>
                        <a:t>דטרמינזם</a:t>
                      </a:r>
                      <a:r>
                        <a:rPr lang="he-IL" dirty="0"/>
                        <a:t> עד גיל 6</a:t>
                      </a:r>
                    </a:p>
                  </a:txBody>
                  <a:tcPr/>
                </a:tc>
                <a:tc>
                  <a:txBody>
                    <a:bodyPr/>
                    <a:lstStyle/>
                    <a:p>
                      <a:pPr rtl="1"/>
                      <a:r>
                        <a:rPr lang="he-IL" dirty="0"/>
                        <a:t>כן אך עדיין גיל ההתבגרות החשוב ביותר</a:t>
                      </a:r>
                    </a:p>
                  </a:txBody>
                  <a:tcPr/>
                </a:tc>
                <a:extLst>
                  <a:ext uri="{0D108BD9-81ED-4DB2-BD59-A6C34878D82A}">
                    <a16:rowId xmlns:a16="http://schemas.microsoft.com/office/drawing/2014/main" val="4112951253"/>
                  </a:ext>
                </a:extLst>
              </a:tr>
              <a:tr h="370840">
                <a:tc>
                  <a:txBody>
                    <a:bodyPr/>
                    <a:lstStyle/>
                    <a:p>
                      <a:pPr rtl="1"/>
                      <a:r>
                        <a:rPr lang="he-IL" dirty="0"/>
                        <a:t>החלק באישיות החשוב</a:t>
                      </a:r>
                    </a:p>
                  </a:txBody>
                  <a:tcPr/>
                </a:tc>
                <a:tc>
                  <a:txBody>
                    <a:bodyPr/>
                    <a:lstStyle/>
                    <a:p>
                      <a:pPr rtl="1"/>
                      <a:r>
                        <a:rPr lang="he-IL" dirty="0"/>
                        <a:t>שלושת החלקים</a:t>
                      </a:r>
                    </a:p>
                  </a:txBody>
                  <a:tcPr/>
                </a:tc>
                <a:tc>
                  <a:txBody>
                    <a:bodyPr/>
                    <a:lstStyle/>
                    <a:p>
                      <a:pPr rtl="1"/>
                      <a:r>
                        <a:rPr lang="he-IL" dirty="0"/>
                        <a:t>האגו בעיקר</a:t>
                      </a:r>
                    </a:p>
                  </a:txBody>
                  <a:tcPr/>
                </a:tc>
                <a:extLst>
                  <a:ext uri="{0D108BD9-81ED-4DB2-BD59-A6C34878D82A}">
                    <a16:rowId xmlns:a16="http://schemas.microsoft.com/office/drawing/2014/main" val="3026052673"/>
                  </a:ext>
                </a:extLst>
              </a:tr>
              <a:tr h="370840">
                <a:tc>
                  <a:txBody>
                    <a:bodyPr/>
                    <a:lstStyle/>
                    <a:p>
                      <a:pPr rtl="1"/>
                      <a:r>
                        <a:rPr lang="he-IL" dirty="0"/>
                        <a:t>הדמויות החשובות</a:t>
                      </a:r>
                    </a:p>
                  </a:txBody>
                  <a:tcPr/>
                </a:tc>
                <a:tc>
                  <a:txBody>
                    <a:bodyPr/>
                    <a:lstStyle/>
                    <a:p>
                      <a:pPr rtl="1"/>
                      <a:r>
                        <a:rPr lang="he-IL" dirty="0"/>
                        <a:t>תמיד האמא או ההורים</a:t>
                      </a:r>
                    </a:p>
                  </a:txBody>
                  <a:tcPr/>
                </a:tc>
                <a:tc>
                  <a:txBody>
                    <a:bodyPr/>
                    <a:lstStyle/>
                    <a:p>
                      <a:pPr rtl="1"/>
                      <a:r>
                        <a:rPr lang="he-IL" dirty="0"/>
                        <a:t>משתנה – הורים , מערכת חינוך קבוצת השווים...</a:t>
                      </a:r>
                    </a:p>
                  </a:txBody>
                  <a:tcPr/>
                </a:tc>
                <a:extLst>
                  <a:ext uri="{0D108BD9-81ED-4DB2-BD59-A6C34878D82A}">
                    <a16:rowId xmlns:a16="http://schemas.microsoft.com/office/drawing/2014/main" val="1664358171"/>
                  </a:ext>
                </a:extLst>
              </a:tr>
            </a:tbl>
          </a:graphicData>
        </a:graphic>
      </p:graphicFrame>
    </p:spTree>
    <p:extLst>
      <p:ext uri="{BB962C8B-B14F-4D97-AF65-F5344CB8AC3E}">
        <p14:creationId xmlns:p14="http://schemas.microsoft.com/office/powerpoint/2010/main" val="28598834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8976D42-DF5B-4EF2-80D6-449A426AF273}"/>
              </a:ext>
            </a:extLst>
          </p:cNvPr>
          <p:cNvSpPr>
            <a:spLocks noGrp="1"/>
          </p:cNvSpPr>
          <p:nvPr>
            <p:ph type="title"/>
          </p:nvPr>
        </p:nvSpPr>
        <p:spPr/>
        <p:txBody>
          <a:bodyPr>
            <a:normAutofit fontScale="90000"/>
          </a:bodyPr>
          <a:lstStyle/>
          <a:p>
            <a:r>
              <a:rPr lang="he-IL" dirty="0"/>
              <a:t>תיאוריות דור השני בפסיכולוגיה התפתחותית </a:t>
            </a:r>
          </a:p>
        </p:txBody>
      </p:sp>
      <p:sp>
        <p:nvSpPr>
          <p:cNvPr id="3" name="מציין מיקום תוכן 2">
            <a:extLst>
              <a:ext uri="{FF2B5EF4-FFF2-40B4-BE49-F238E27FC236}">
                <a16:creationId xmlns:a16="http://schemas.microsoft.com/office/drawing/2014/main" id="{D5568602-A717-41C6-9910-95F0CD64C3E1}"/>
              </a:ext>
            </a:extLst>
          </p:cNvPr>
          <p:cNvSpPr>
            <a:spLocks noGrp="1"/>
          </p:cNvSpPr>
          <p:nvPr>
            <p:ph idx="1"/>
          </p:nvPr>
        </p:nvSpPr>
        <p:spPr/>
        <p:txBody>
          <a:bodyPr/>
          <a:lstStyle/>
          <a:p>
            <a:r>
              <a:rPr lang="he-IL" dirty="0"/>
              <a:t>ויניקוט – מושגים  אובייקט מעבר ומרחב מעבר;  אם טובה דיה; שיקוף: עצמי  אמיתי ועצמי מזויף.</a:t>
            </a:r>
          </a:p>
          <a:p>
            <a:r>
              <a:rPr lang="he-IL" dirty="0"/>
              <a:t>מרגרט מאהלר מושגים  </a:t>
            </a:r>
            <a:r>
              <a:rPr lang="he-IL" dirty="0" err="1"/>
              <a:t>ספרציה</a:t>
            </a:r>
            <a:r>
              <a:rPr lang="he-IL" dirty="0"/>
              <a:t> / אינדיבידואציה  בשנתיים הראשונות   שיחזור תהליך </a:t>
            </a:r>
            <a:r>
              <a:rPr lang="he-IL" dirty="0" err="1"/>
              <a:t>הספרציה</a:t>
            </a:r>
            <a:endParaRPr lang="he-IL" dirty="0"/>
          </a:p>
          <a:p>
            <a:r>
              <a:rPr lang="he-IL" dirty="0"/>
              <a:t>אינדיבידואציה בגיל ההתבגרות  ובשלב הבגרות הצומחת</a:t>
            </a:r>
          </a:p>
          <a:p>
            <a:r>
              <a:rPr lang="he-IL" dirty="0"/>
              <a:t>מלאני קליין  מסימביוזה לנפרדות – השד  הטוב והשד הרע; מנגנון הפיצול     (ב30 אחוז).</a:t>
            </a:r>
          </a:p>
          <a:p>
            <a:endParaRPr lang="he-IL" dirty="0"/>
          </a:p>
        </p:txBody>
      </p:sp>
    </p:spTree>
    <p:extLst>
      <p:ext uri="{BB962C8B-B14F-4D97-AF65-F5344CB8AC3E}">
        <p14:creationId xmlns:p14="http://schemas.microsoft.com/office/powerpoint/2010/main" val="24774750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24DA576-E5B0-4D0A-A061-BE7DBC09E96B}"/>
              </a:ext>
            </a:extLst>
          </p:cNvPr>
          <p:cNvSpPr>
            <a:spLocks noGrp="1"/>
          </p:cNvSpPr>
          <p:nvPr>
            <p:ph type="title"/>
          </p:nvPr>
        </p:nvSpPr>
        <p:spPr/>
        <p:txBody>
          <a:bodyPr/>
          <a:lstStyle/>
          <a:p>
            <a:pPr algn="r"/>
            <a:r>
              <a:rPr lang="he-IL" dirty="0"/>
              <a:t>הבסיס של התיאוריות של הדור השני </a:t>
            </a:r>
          </a:p>
        </p:txBody>
      </p:sp>
      <p:sp>
        <p:nvSpPr>
          <p:cNvPr id="3" name="מציין מיקום תוכן 2">
            <a:extLst>
              <a:ext uri="{FF2B5EF4-FFF2-40B4-BE49-F238E27FC236}">
                <a16:creationId xmlns:a16="http://schemas.microsoft.com/office/drawing/2014/main" id="{0906D3CC-936D-4692-81F9-B9E42D910E31}"/>
              </a:ext>
            </a:extLst>
          </p:cNvPr>
          <p:cNvSpPr>
            <a:spLocks noGrp="1"/>
          </p:cNvSpPr>
          <p:nvPr>
            <p:ph idx="1"/>
          </p:nvPr>
        </p:nvSpPr>
        <p:spPr/>
        <p:txBody>
          <a:bodyPr/>
          <a:lstStyle/>
          <a:p>
            <a:r>
              <a:rPr lang="he-IL" dirty="0"/>
              <a:t>הבסיס של התיאוריות הוא פסיכואנליטי – דגש על ביחסים המוקדמים בילדות והתהליכים המתרחשים בנפש המתפתח. </a:t>
            </a:r>
          </a:p>
          <a:p>
            <a:r>
              <a:rPr lang="he-IL" dirty="0"/>
              <a:t>ההתנסויות של הפרט מתווספות לחוויות הקיימות, מתפתחות בתוכו  ומשפיעות על ההווה שלו </a:t>
            </a:r>
          </a:p>
          <a:p>
            <a:r>
              <a:rPr lang="he-IL" dirty="0"/>
              <a:t>המודל מתרכז בפנומנולוגיה של הנפש</a:t>
            </a:r>
          </a:p>
          <a:p>
            <a:r>
              <a:rPr lang="he-IL" dirty="0"/>
              <a:t>התינוק מגיע לעולם כאשר הוא מוכן ומותאם לאינטראקציה בין אישית, שעלולה להיפגם עקב הורות לקויה.</a:t>
            </a:r>
          </a:p>
          <a:p>
            <a:endParaRPr lang="he-IL" dirty="0"/>
          </a:p>
        </p:txBody>
      </p:sp>
    </p:spTree>
    <p:extLst>
      <p:ext uri="{BB962C8B-B14F-4D97-AF65-F5344CB8AC3E}">
        <p14:creationId xmlns:p14="http://schemas.microsoft.com/office/powerpoint/2010/main" val="1111588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8C422EB-963C-48F2-BB31-D2B37CD0A539}"/>
              </a:ext>
            </a:extLst>
          </p:cNvPr>
          <p:cNvSpPr>
            <a:spLocks noGrp="1"/>
          </p:cNvSpPr>
          <p:nvPr>
            <p:ph type="title"/>
          </p:nvPr>
        </p:nvSpPr>
        <p:spPr/>
        <p:txBody>
          <a:bodyPr/>
          <a:lstStyle/>
          <a:p>
            <a:pPr algn="r"/>
            <a:r>
              <a:rPr lang="he-IL" dirty="0"/>
              <a:t>וינקוט </a:t>
            </a:r>
          </a:p>
        </p:txBody>
      </p:sp>
      <p:sp>
        <p:nvSpPr>
          <p:cNvPr id="3" name="מציין מיקום תוכן 2">
            <a:extLst>
              <a:ext uri="{FF2B5EF4-FFF2-40B4-BE49-F238E27FC236}">
                <a16:creationId xmlns:a16="http://schemas.microsoft.com/office/drawing/2014/main" id="{6F6592D4-33FD-4326-AF4B-282995A3A1AB}"/>
              </a:ext>
            </a:extLst>
          </p:cNvPr>
          <p:cNvSpPr>
            <a:spLocks noGrp="1"/>
          </p:cNvSpPr>
          <p:nvPr>
            <p:ph idx="1"/>
          </p:nvPr>
        </p:nvSpPr>
        <p:spPr/>
        <p:txBody>
          <a:bodyPr/>
          <a:lstStyle/>
          <a:p>
            <a:r>
              <a:rPr lang="he-IL" dirty="0"/>
              <a:t>בחודשי חייו הראשונים, עובר התינוק בהדרגתיות דרך 3 שלבים, הנבדלים זה מזה בסוג האינטראקציה המתקיימת בינו לבין האם.</a:t>
            </a:r>
          </a:p>
          <a:p>
            <a:r>
              <a:rPr lang="he-IL" dirty="0"/>
              <a:t>כל יכולות סובייקטיבית: התינוק נהנה מתחושת שליטה בעולם: כשקיים צורך, מיד הוא מסופק ע"י האם. </a:t>
            </a:r>
          </a:p>
          <a:p>
            <a:r>
              <a:rPr lang="he-IL" dirty="0"/>
              <a:t>חווית מעבר: בהדרגה, פוחתת זמינותה </a:t>
            </a:r>
            <a:r>
              <a:rPr lang="he-IL" dirty="0" err="1"/>
              <a:t>המידית</a:t>
            </a:r>
            <a:r>
              <a:rPr lang="he-IL" dirty="0"/>
              <a:t> של האם, באופן שמאפשר לתינוק להכיר בפער הקיים בין תשוקה לסיפוקה . זה חיוני להתפתחות התינוק, שמתמודד עם התסכול ע"י היקשרות לאובייקט מעבר. </a:t>
            </a:r>
          </a:p>
          <a:p>
            <a:r>
              <a:rPr lang="he-IL" dirty="0"/>
              <a:t>חווית מציאות אובייקטיבית: התינוק מבין  שאנשים אחרים נבדלים ממנו ובעלי צרכים משלהם.</a:t>
            </a:r>
          </a:p>
          <a:p>
            <a:endParaRPr lang="he-IL" dirty="0"/>
          </a:p>
        </p:txBody>
      </p:sp>
      <p:pic>
        <p:nvPicPr>
          <p:cNvPr id="4" name="תמונה 3">
            <a:extLst>
              <a:ext uri="{FF2B5EF4-FFF2-40B4-BE49-F238E27FC236}">
                <a16:creationId xmlns:a16="http://schemas.microsoft.com/office/drawing/2014/main" id="{9A800197-4313-481C-BE10-FECA77B27BE4}"/>
              </a:ext>
            </a:extLst>
          </p:cNvPr>
          <p:cNvPicPr>
            <a:picLocks noChangeAspect="1"/>
          </p:cNvPicPr>
          <p:nvPr/>
        </p:nvPicPr>
        <p:blipFill>
          <a:blip r:embed="rId2"/>
          <a:stretch>
            <a:fillRect/>
          </a:stretch>
        </p:blipFill>
        <p:spPr>
          <a:xfrm>
            <a:off x="1643676" y="4413738"/>
            <a:ext cx="3066554" cy="1987062"/>
          </a:xfrm>
          <a:prstGeom prst="rect">
            <a:avLst/>
          </a:prstGeom>
        </p:spPr>
      </p:pic>
    </p:spTree>
    <p:extLst>
      <p:ext uri="{BB962C8B-B14F-4D97-AF65-F5344CB8AC3E}">
        <p14:creationId xmlns:p14="http://schemas.microsoft.com/office/powerpoint/2010/main" val="23597585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B876114-A6F1-4AE3-9AB6-3F4CCF06B20D}"/>
              </a:ext>
            </a:extLst>
          </p:cNvPr>
          <p:cNvSpPr>
            <a:spLocks noGrp="1"/>
          </p:cNvSpPr>
          <p:nvPr>
            <p:ph type="title"/>
          </p:nvPr>
        </p:nvSpPr>
        <p:spPr/>
        <p:txBody>
          <a:bodyPr/>
          <a:lstStyle/>
          <a:p>
            <a:pPr algn="r"/>
            <a:r>
              <a:rPr lang="he-IL" dirty="0"/>
              <a:t>וינקוט </a:t>
            </a:r>
            <a:r>
              <a:rPr lang="he-IL" dirty="0" err="1"/>
              <a:t>אוביקט</a:t>
            </a:r>
            <a:r>
              <a:rPr lang="he-IL" dirty="0"/>
              <a:t> מעבר </a:t>
            </a:r>
          </a:p>
        </p:txBody>
      </p:sp>
      <p:sp>
        <p:nvSpPr>
          <p:cNvPr id="3" name="מציין מיקום תוכן 2">
            <a:extLst>
              <a:ext uri="{FF2B5EF4-FFF2-40B4-BE49-F238E27FC236}">
                <a16:creationId xmlns:a16="http://schemas.microsoft.com/office/drawing/2014/main" id="{1215532C-A8F0-4CA4-BD79-746FBC92F733}"/>
              </a:ext>
            </a:extLst>
          </p:cNvPr>
          <p:cNvSpPr>
            <a:spLocks noGrp="1"/>
          </p:cNvSpPr>
          <p:nvPr>
            <p:ph idx="1"/>
          </p:nvPr>
        </p:nvSpPr>
        <p:spPr/>
        <p:txBody>
          <a:bodyPr/>
          <a:lstStyle/>
          <a:p>
            <a:r>
              <a:rPr lang="he-IL" dirty="0"/>
              <a:t>מגיל 3 חודשים התינוק מתחיל להיפרד מאמו. תהליך הכרוך בתסכול מצד התינוק, שחש ומבין שהוא איננו חלק אינטגראלי מאמו, כפי שחשב.</a:t>
            </a:r>
          </a:p>
          <a:p>
            <a:r>
              <a:rPr lang="he-IL" dirty="0"/>
              <a:t>כדי לפצות את עצמו על התסכול ועל החרדה, בהפיכתו לישות נפרדת, התינוק מאמץ חפץ כלשהו (חיתול, שמיכה, מוצץ), שמסמל בעיניו את הנוכחות המרגיעה של </a:t>
            </a:r>
            <a:r>
              <a:rPr lang="he-IL" dirty="0" err="1"/>
              <a:t>אמו</a:t>
            </a:r>
            <a:r>
              <a:rPr lang="he-IL" dirty="0"/>
              <a:t>, ועליו הוא משליך את הרגשות שלו כלפי </a:t>
            </a:r>
            <a:r>
              <a:rPr lang="he-IL" dirty="0" err="1"/>
              <a:t>אמו</a:t>
            </a:r>
            <a:r>
              <a:rPr lang="he-IL" dirty="0"/>
              <a:t>. </a:t>
            </a:r>
          </a:p>
          <a:p>
            <a:r>
              <a:rPr lang="he-IL" dirty="0"/>
              <a:t>החפץ שבחר הילד מהווה תחליף חלקי לדמות האם, והוא מקל עליו את הפרידה ממנה (למשל בשעת השינה). </a:t>
            </a:r>
          </a:p>
          <a:p>
            <a:endParaRPr lang="he-IL" dirty="0"/>
          </a:p>
          <a:p>
            <a:r>
              <a:rPr lang="he-IL" dirty="0"/>
              <a:t>בשלב מאוחר יותר, הילד יפנים באופן מלא את דמות האם, נוכחותה המרגיעה תהיה חלק ממנו והוא לא יזדקק לחפץ. החפץ נקרא "חפץ מעבר" כי הוא מהווה שלב מעבר בין מציאות ודמיון, ובין תלות מלאה לבין העצמאות המלאה</a:t>
            </a:r>
          </a:p>
          <a:p>
            <a:r>
              <a:rPr lang="he-IL" dirty="0"/>
              <a:t>הצעה – שהתלמיד יצלם </a:t>
            </a:r>
            <a:r>
              <a:rPr lang="he-IL" dirty="0" err="1"/>
              <a:t>אוביקט</a:t>
            </a:r>
            <a:r>
              <a:rPr lang="he-IL" dirty="0"/>
              <a:t> מעבר כמו שמיכה / צעצוע שהיה  לו בילדות. </a:t>
            </a:r>
          </a:p>
          <a:p>
            <a:endParaRPr lang="he-IL" dirty="0"/>
          </a:p>
        </p:txBody>
      </p:sp>
      <p:pic>
        <p:nvPicPr>
          <p:cNvPr id="4" name="תמונה 3">
            <a:extLst>
              <a:ext uri="{FF2B5EF4-FFF2-40B4-BE49-F238E27FC236}">
                <a16:creationId xmlns:a16="http://schemas.microsoft.com/office/drawing/2014/main" id="{8A432D1C-137C-4609-90A0-3777E3C35C65}"/>
              </a:ext>
            </a:extLst>
          </p:cNvPr>
          <p:cNvPicPr>
            <a:picLocks noChangeAspect="1"/>
          </p:cNvPicPr>
          <p:nvPr/>
        </p:nvPicPr>
        <p:blipFill>
          <a:blip r:embed="rId2"/>
          <a:stretch>
            <a:fillRect/>
          </a:stretch>
        </p:blipFill>
        <p:spPr>
          <a:xfrm>
            <a:off x="1611367" y="767980"/>
            <a:ext cx="2005758" cy="1335140"/>
          </a:xfrm>
          <a:prstGeom prst="rect">
            <a:avLst/>
          </a:prstGeom>
        </p:spPr>
      </p:pic>
    </p:spTree>
    <p:extLst>
      <p:ext uri="{BB962C8B-B14F-4D97-AF65-F5344CB8AC3E}">
        <p14:creationId xmlns:p14="http://schemas.microsoft.com/office/powerpoint/2010/main" val="117525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F560950-605D-4144-B5F4-71DB8F62AD2C}"/>
              </a:ext>
            </a:extLst>
          </p:cNvPr>
          <p:cNvSpPr>
            <a:spLocks noGrp="1"/>
          </p:cNvSpPr>
          <p:nvPr>
            <p:ph type="title"/>
          </p:nvPr>
        </p:nvSpPr>
        <p:spPr/>
        <p:txBody>
          <a:bodyPr/>
          <a:lstStyle/>
          <a:p>
            <a:pPr algn="r"/>
            <a:r>
              <a:rPr lang="he-IL" dirty="0"/>
              <a:t>מרחב מעבר </a:t>
            </a:r>
          </a:p>
        </p:txBody>
      </p:sp>
      <p:sp>
        <p:nvSpPr>
          <p:cNvPr id="3" name="מציין מיקום תוכן 2">
            <a:extLst>
              <a:ext uri="{FF2B5EF4-FFF2-40B4-BE49-F238E27FC236}">
                <a16:creationId xmlns:a16="http://schemas.microsoft.com/office/drawing/2014/main" id="{366F82BF-7A21-40E9-9DE9-BCD14191E5A5}"/>
              </a:ext>
            </a:extLst>
          </p:cNvPr>
          <p:cNvSpPr>
            <a:spLocks noGrp="1"/>
          </p:cNvSpPr>
          <p:nvPr>
            <p:ph idx="1"/>
          </p:nvPr>
        </p:nvSpPr>
        <p:spPr/>
        <p:txBody>
          <a:bodyPr/>
          <a:lstStyle/>
          <a:p>
            <a:r>
              <a:rPr lang="he-IL" dirty="0"/>
              <a:t>מרחב מעבר (מרחב פוטנציאלי), מתייחס לאזור הביניים של החוויה, הנמצא בין הפנטזיה והמציאות. </a:t>
            </a:r>
          </a:p>
          <a:p>
            <a:r>
              <a:rPr lang="he-IL" dirty="0"/>
              <a:t>זהו אחד משלבי הביניים בהתפתחותו התקינה של הילד, חוויית המעבר, היצמדות לחפץ מעבר. מרחב המעבר מתפתח בין האם לתינוקה,  ובהתפתחות בריאה לומד הילד להחזיק מרחב זה בעצמו. מההבנה שהאם היא חלק ממנו, להבנה שהיא נפרדת ממנה. מרחב המעבר מפריד בין האם לתינוק, אך גם מחבר ביניהם.</a:t>
            </a:r>
          </a:p>
          <a:p>
            <a:r>
              <a:rPr lang="he-IL" dirty="0"/>
              <a:t>כל חוויה שהיא בתחום הביניים שבין המציאות האובייקטיבית לבין המציאות הסובייקטיבית.</a:t>
            </a:r>
          </a:p>
          <a:p>
            <a:r>
              <a:rPr lang="he-IL" dirty="0"/>
              <a:t> כמו חווית  המשחק, היצירתיות והחוויה התרבותית. (למשל, ילד יכול לשחק ולהעמיד פנים שהוא מישהו אחר, תוך ידיעה שהוא אינו כזה במציאות, אך לעת עתה הוא משהה את הידיעה הזו, מתחבר לחוויה שבמרחב המעבר ונהנה ממנה).</a:t>
            </a:r>
          </a:p>
          <a:p>
            <a:r>
              <a:rPr lang="he-IL" dirty="0"/>
              <a:t>הפרדוקס , בהיותו של המרחב הפוטנציאלי מקום שכולל גם מרכיבים של דמיון וגם של מציאות, מבלי שהפכים אלו יפריעו זה לזה או שתתבקש בחירה ביניהם.</a:t>
            </a:r>
          </a:p>
          <a:p>
            <a:endParaRPr lang="he-IL" dirty="0"/>
          </a:p>
        </p:txBody>
      </p:sp>
      <p:pic>
        <p:nvPicPr>
          <p:cNvPr id="4" name="תמונה 3">
            <a:extLst>
              <a:ext uri="{FF2B5EF4-FFF2-40B4-BE49-F238E27FC236}">
                <a16:creationId xmlns:a16="http://schemas.microsoft.com/office/drawing/2014/main" id="{811DAE77-75C8-4BAF-BA2D-B2392BA7CC84}"/>
              </a:ext>
            </a:extLst>
          </p:cNvPr>
          <p:cNvPicPr>
            <a:picLocks noChangeAspect="1"/>
          </p:cNvPicPr>
          <p:nvPr/>
        </p:nvPicPr>
        <p:blipFill>
          <a:blip r:embed="rId2"/>
          <a:stretch>
            <a:fillRect/>
          </a:stretch>
        </p:blipFill>
        <p:spPr>
          <a:xfrm>
            <a:off x="1910430" y="474880"/>
            <a:ext cx="1847248" cy="1707028"/>
          </a:xfrm>
          <a:prstGeom prst="rect">
            <a:avLst/>
          </a:prstGeom>
        </p:spPr>
      </p:pic>
    </p:spTree>
    <p:extLst>
      <p:ext uri="{BB962C8B-B14F-4D97-AF65-F5344CB8AC3E}">
        <p14:creationId xmlns:p14="http://schemas.microsoft.com/office/powerpoint/2010/main" val="1943437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00B4979-01EE-4B02-B8D9-95778899D342}"/>
              </a:ext>
            </a:extLst>
          </p:cNvPr>
          <p:cNvSpPr>
            <a:spLocks noGrp="1"/>
          </p:cNvSpPr>
          <p:nvPr>
            <p:ph type="title"/>
          </p:nvPr>
        </p:nvSpPr>
        <p:spPr/>
        <p:txBody>
          <a:bodyPr/>
          <a:lstStyle/>
          <a:p>
            <a:pPr algn="r"/>
            <a:r>
              <a:rPr lang="he-IL" dirty="0"/>
              <a:t>מבוא – לפסיכולוגיה התפתחותית </a:t>
            </a:r>
          </a:p>
        </p:txBody>
      </p:sp>
      <p:sp>
        <p:nvSpPr>
          <p:cNvPr id="3" name="מציין מיקום תוכן 2">
            <a:extLst>
              <a:ext uri="{FF2B5EF4-FFF2-40B4-BE49-F238E27FC236}">
                <a16:creationId xmlns:a16="http://schemas.microsoft.com/office/drawing/2014/main" id="{A6B0DEFE-CF9A-4A1C-A7B7-E62B1EF35EE8}"/>
              </a:ext>
            </a:extLst>
          </p:cNvPr>
          <p:cNvSpPr>
            <a:spLocks noGrp="1"/>
          </p:cNvSpPr>
          <p:nvPr>
            <p:ph idx="1"/>
          </p:nvPr>
        </p:nvSpPr>
        <p:spPr/>
        <p:txBody>
          <a:bodyPr>
            <a:normAutofit/>
          </a:bodyPr>
          <a:lstStyle/>
          <a:p>
            <a:r>
              <a:rPr lang="he-IL" dirty="0"/>
              <a:t>מהי פסיכולוגיה התפתחותית </a:t>
            </a:r>
          </a:p>
          <a:p>
            <a:r>
              <a:rPr lang="he-IL" dirty="0"/>
              <a:t>תורשה – מטען גנטי</a:t>
            </a:r>
          </a:p>
          <a:p>
            <a:r>
              <a:rPr lang="he-IL" dirty="0"/>
              <a:t>* שינוי כמותי (גדילה)  מול שינוי איכות  (בשילה)</a:t>
            </a:r>
          </a:p>
          <a:p>
            <a:r>
              <a:rPr lang="he-IL" dirty="0"/>
              <a:t>* שינוי רציף הדרגתי   מול שינוי ב'קפיצות'</a:t>
            </a:r>
          </a:p>
          <a:p>
            <a:r>
              <a:rPr lang="he-IL" dirty="0"/>
              <a:t>* תיאוריות שלבים </a:t>
            </a:r>
          </a:p>
          <a:p>
            <a:r>
              <a:rPr lang="he-IL" dirty="0"/>
              <a:t> החתמה / הטבעה </a:t>
            </a:r>
          </a:p>
          <a:p>
            <a:r>
              <a:rPr lang="he-IL" dirty="0"/>
              <a:t>* תקופות קריטיות</a:t>
            </a:r>
          </a:p>
          <a:p>
            <a:endParaRPr lang="he-IL" dirty="0"/>
          </a:p>
          <a:p>
            <a:r>
              <a:rPr lang="he-IL" dirty="0"/>
              <a:t>מחקרים –וניסוי של קונרד לורנס החתמה / הטבעה. </a:t>
            </a:r>
          </a:p>
        </p:txBody>
      </p:sp>
      <p:pic>
        <p:nvPicPr>
          <p:cNvPr id="4" name="תמונה 3">
            <a:extLst>
              <a:ext uri="{FF2B5EF4-FFF2-40B4-BE49-F238E27FC236}">
                <a16:creationId xmlns:a16="http://schemas.microsoft.com/office/drawing/2014/main" id="{C5360743-5E2A-4E6A-BC29-6245DC641592}"/>
              </a:ext>
            </a:extLst>
          </p:cNvPr>
          <p:cNvPicPr>
            <a:picLocks noChangeAspect="1"/>
          </p:cNvPicPr>
          <p:nvPr/>
        </p:nvPicPr>
        <p:blipFill>
          <a:blip r:embed="rId2"/>
          <a:stretch>
            <a:fillRect/>
          </a:stretch>
        </p:blipFill>
        <p:spPr>
          <a:xfrm>
            <a:off x="870438" y="2321169"/>
            <a:ext cx="3865319" cy="2620108"/>
          </a:xfrm>
          <a:prstGeom prst="rect">
            <a:avLst/>
          </a:prstGeom>
        </p:spPr>
      </p:pic>
    </p:spTree>
    <p:extLst>
      <p:ext uri="{BB962C8B-B14F-4D97-AF65-F5344CB8AC3E}">
        <p14:creationId xmlns:p14="http://schemas.microsoft.com/office/powerpoint/2010/main" val="652390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999AAE5-44F0-4F49-92DF-C81C76FF8A5A}"/>
              </a:ext>
            </a:extLst>
          </p:cNvPr>
          <p:cNvSpPr>
            <a:spLocks noGrp="1"/>
          </p:cNvSpPr>
          <p:nvPr>
            <p:ph type="title"/>
          </p:nvPr>
        </p:nvSpPr>
        <p:spPr/>
        <p:txBody>
          <a:bodyPr/>
          <a:lstStyle/>
          <a:p>
            <a:pPr algn="r"/>
            <a:r>
              <a:rPr lang="he-IL" dirty="0"/>
              <a:t>האם הטובה דיה - וינקוט</a:t>
            </a:r>
          </a:p>
        </p:txBody>
      </p:sp>
      <p:sp>
        <p:nvSpPr>
          <p:cNvPr id="3" name="מציין מיקום תוכן 2">
            <a:extLst>
              <a:ext uri="{FF2B5EF4-FFF2-40B4-BE49-F238E27FC236}">
                <a16:creationId xmlns:a16="http://schemas.microsoft.com/office/drawing/2014/main" id="{E6031235-5B2E-4CF9-943C-79D4F3D4FAC3}"/>
              </a:ext>
            </a:extLst>
          </p:cNvPr>
          <p:cNvSpPr>
            <a:spLocks noGrp="1"/>
          </p:cNvSpPr>
          <p:nvPr>
            <p:ph idx="1"/>
          </p:nvPr>
        </p:nvSpPr>
        <p:spPr/>
        <p:txBody>
          <a:bodyPr/>
          <a:lstStyle/>
          <a:p>
            <a:r>
              <a:rPr lang="he-IL" dirty="0"/>
              <a:t>האם </a:t>
            </a:r>
            <a:r>
              <a:rPr lang="he-IL" dirty="0" err="1"/>
              <a:t>האם</a:t>
            </a:r>
            <a:r>
              <a:rPr lang="he-IL" dirty="0"/>
              <a:t> יוצרת את התינוק, או שמא התינוק יוצר את האם? במטה-פסיכולוגיה של הפסיכואנליזה אני טוען שהתינוק יוצר את השד, האם והעולם" (וויניקוט 1962, עמ' 457).</a:t>
            </a:r>
          </a:p>
          <a:p>
            <a:r>
              <a:rPr lang="he-IL" dirty="0"/>
              <a:t>והוא מוסיף: </a:t>
            </a:r>
          </a:p>
          <a:p>
            <a:r>
              <a:rPr lang="he-IL" dirty="0"/>
              <a:t>"כדי שכל זה יקרה נדרש שתהיה שם אם טובה-דיה".</a:t>
            </a:r>
          </a:p>
          <a:p>
            <a:r>
              <a:rPr lang="he-IL" dirty="0"/>
              <a:t>לדברי ויניקוט אין אמא מושלמת, אלא מספיק שתהיה אם טובה-דיה.  אם שמבצעת התאמה פעילה לצרכי התינוק, הפוחתת בהדרגה, בהתאם ליכולת התינוק להתמודד עם תסכולים. </a:t>
            </a:r>
          </a:p>
          <a:p>
            <a:r>
              <a:rPr lang="he-IL" dirty="0"/>
              <a:t>כדי להיות טובה באמת, האם יכולה להסתפק בלהיות טובה-דיה. ויניקוט מאפשר כאן לאם להיות אנושית ולא אידיאלית.</a:t>
            </a:r>
          </a:p>
          <a:p>
            <a:r>
              <a:rPr lang="he-IL" dirty="0"/>
              <a:t>האם הטובה-דיה היא זו המאפשרת לתינוק לממש בהדרגה את  התהליך ההתפתחותי האישי שלו.</a:t>
            </a:r>
          </a:p>
          <a:p>
            <a:endParaRPr lang="he-IL" dirty="0"/>
          </a:p>
        </p:txBody>
      </p:sp>
    </p:spTree>
    <p:extLst>
      <p:ext uri="{BB962C8B-B14F-4D97-AF65-F5344CB8AC3E}">
        <p14:creationId xmlns:p14="http://schemas.microsoft.com/office/powerpoint/2010/main" val="40892250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6115C3F-D88E-443C-A848-1FCFA7F3A013}"/>
              </a:ext>
            </a:extLst>
          </p:cNvPr>
          <p:cNvSpPr>
            <a:spLocks noGrp="1"/>
          </p:cNvSpPr>
          <p:nvPr>
            <p:ph type="title"/>
          </p:nvPr>
        </p:nvSpPr>
        <p:spPr/>
        <p:txBody>
          <a:bodyPr/>
          <a:lstStyle/>
          <a:p>
            <a:pPr algn="r"/>
            <a:r>
              <a:rPr lang="he-IL" dirty="0" err="1"/>
              <a:t>ספרציה</a:t>
            </a:r>
            <a:r>
              <a:rPr lang="he-IL" dirty="0"/>
              <a:t> </a:t>
            </a:r>
            <a:r>
              <a:rPr lang="he-IL" dirty="0" err="1"/>
              <a:t>ואינדבודאציה</a:t>
            </a:r>
            <a:r>
              <a:rPr lang="he-IL" dirty="0"/>
              <a:t> בלוס </a:t>
            </a:r>
          </a:p>
        </p:txBody>
      </p:sp>
      <p:sp>
        <p:nvSpPr>
          <p:cNvPr id="3" name="מציין מיקום תוכן 2">
            <a:extLst>
              <a:ext uri="{FF2B5EF4-FFF2-40B4-BE49-F238E27FC236}">
                <a16:creationId xmlns:a16="http://schemas.microsoft.com/office/drawing/2014/main" id="{4B4B570E-FEB5-49EE-807B-096DC8C18ED4}"/>
              </a:ext>
            </a:extLst>
          </p:cNvPr>
          <p:cNvSpPr>
            <a:spLocks noGrp="1"/>
          </p:cNvSpPr>
          <p:nvPr>
            <p:ph idx="1"/>
          </p:nvPr>
        </p:nvSpPr>
        <p:spPr/>
        <p:txBody>
          <a:bodyPr/>
          <a:lstStyle/>
          <a:p>
            <a:r>
              <a:rPr lang="he-IL" dirty="0"/>
              <a:t>תהליכי אינדיבידואציה שנייה (בלוס)</a:t>
            </a:r>
          </a:p>
          <a:p>
            <a:r>
              <a:rPr lang="he-IL" dirty="0"/>
              <a:t>בגיל ההתבגרות,, מתרחש תהליך המזכיר את האינדיווידואציה הראשונית: המתבגר מתנתק מהיחסים הראשוניים התלותיים ונוטש את ההזדהות מוחלטת עם ההורים. תהליך זה מאפשר לו לגבש את זהותו האישית ולבסס קשרים בין אישיים משמעותיים עם הסביבה החיצונית ולא רק עם הוריו. </a:t>
            </a:r>
          </a:p>
          <a:p>
            <a:endParaRPr lang="he-IL" dirty="0"/>
          </a:p>
          <a:p>
            <a:r>
              <a:rPr lang="he-IL" dirty="0"/>
              <a:t>תהליכי אינדיבידואציה שלישית (בגרות צעירה)</a:t>
            </a:r>
          </a:p>
          <a:p>
            <a:r>
              <a:rPr lang="he-IL" dirty="0"/>
              <a:t>מתרחשת תקופה נוספת של צמיחה אשר גם היא עוסקת במידה רבה בנפרדות והגדרה עצמית..  בבגרותנו, עלינו להסתמך על ההפנמה של הפונקציה ההורית. על מנת שאדם בגילאי העשרים יעז  לבדוק דברים חדשים בחייו כמו בחירת מקצוע  ולהתנסות במערכות יחסים שונות על מנת להבין מה מתאים לו, עליו לחוש, שיש לו גב, עמוד שדרה. הכוונה היא לביטחון פנימי ביכולות נפשיות של הסתגלות, וויסות, עמידה בתסכולים, ערך עצמי יציב מספיק ועוד.</a:t>
            </a:r>
          </a:p>
          <a:p>
            <a:endParaRPr lang="he-IL" dirty="0"/>
          </a:p>
        </p:txBody>
      </p:sp>
    </p:spTree>
    <p:extLst>
      <p:ext uri="{BB962C8B-B14F-4D97-AF65-F5344CB8AC3E}">
        <p14:creationId xmlns:p14="http://schemas.microsoft.com/office/powerpoint/2010/main" val="12006411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701B5FF-0C03-4BE8-9D15-12FAF2B8C1B3}"/>
              </a:ext>
            </a:extLst>
          </p:cNvPr>
          <p:cNvSpPr>
            <a:spLocks noGrp="1"/>
          </p:cNvSpPr>
          <p:nvPr>
            <p:ph type="title"/>
          </p:nvPr>
        </p:nvSpPr>
        <p:spPr/>
        <p:txBody>
          <a:bodyPr/>
          <a:lstStyle/>
          <a:p>
            <a:pPr algn="r"/>
            <a:r>
              <a:rPr lang="he-IL" dirty="0"/>
              <a:t>שיטת טיפול -שיקוף</a:t>
            </a:r>
          </a:p>
        </p:txBody>
      </p:sp>
      <p:sp>
        <p:nvSpPr>
          <p:cNvPr id="3" name="מציין מיקום תוכן 2">
            <a:extLst>
              <a:ext uri="{FF2B5EF4-FFF2-40B4-BE49-F238E27FC236}">
                <a16:creationId xmlns:a16="http://schemas.microsoft.com/office/drawing/2014/main" id="{2AB14F27-B8B2-4A4C-BC2D-DE40D46D16B2}"/>
              </a:ext>
            </a:extLst>
          </p:cNvPr>
          <p:cNvSpPr>
            <a:spLocks noGrp="1"/>
          </p:cNvSpPr>
          <p:nvPr>
            <p:ph idx="1"/>
          </p:nvPr>
        </p:nvSpPr>
        <p:spPr/>
        <p:txBody>
          <a:bodyPr/>
          <a:lstStyle/>
          <a:p>
            <a:r>
              <a:rPr lang="he-IL" dirty="0"/>
              <a:t>זוהי טכניקת התערבות טיפולית שבאמצעותה מנסח המטפל את דבריו של המטופל ומציג בפניו את המשמעות הרגשית שהמטופל מביע. המטפל חוזר על תכניו שהעלה המטופל בנוסח אחר. כך מסייע למטופל לחדד את הרגשותיו ובנוסף מעביר למטופל את קבלתו והבנתו.</a:t>
            </a:r>
          </a:p>
          <a:p>
            <a:r>
              <a:rPr lang="he-IL" dirty="0"/>
              <a:t>ויניקוט קישר את השיקוף ליחסיהם של אם ותינוקה כאשר האם משקפת לתינוקה את עצמו, (כלומר, האם רואה בעצמה ובתגובותיה את חוויותיו  בהכלה ובצורה זו האם מאפשרת לתינוק להכיל בעצמו את חוויותיו ו"מאשרת" לו את קיומו). </a:t>
            </a:r>
          </a:p>
          <a:p>
            <a:endParaRPr lang="he-IL" dirty="0"/>
          </a:p>
        </p:txBody>
      </p:sp>
    </p:spTree>
    <p:extLst>
      <p:ext uri="{BB962C8B-B14F-4D97-AF65-F5344CB8AC3E}">
        <p14:creationId xmlns:p14="http://schemas.microsoft.com/office/powerpoint/2010/main" val="15985909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AC1DFC9-43FF-45C6-A33C-4CFBA8F533B8}"/>
              </a:ext>
            </a:extLst>
          </p:cNvPr>
          <p:cNvSpPr>
            <a:spLocks noGrp="1"/>
          </p:cNvSpPr>
          <p:nvPr>
            <p:ph type="title"/>
          </p:nvPr>
        </p:nvSpPr>
        <p:spPr/>
        <p:txBody>
          <a:bodyPr/>
          <a:lstStyle/>
          <a:p>
            <a:pPr algn="r"/>
            <a:r>
              <a:rPr lang="he-IL" dirty="0"/>
              <a:t>אני אמיתי  ואני מזויף </a:t>
            </a:r>
          </a:p>
        </p:txBody>
      </p:sp>
      <p:sp>
        <p:nvSpPr>
          <p:cNvPr id="3" name="מציין מיקום תוכן 2">
            <a:extLst>
              <a:ext uri="{FF2B5EF4-FFF2-40B4-BE49-F238E27FC236}">
                <a16:creationId xmlns:a16="http://schemas.microsoft.com/office/drawing/2014/main" id="{80763826-ED5F-460B-8657-68F1F386F36C}"/>
              </a:ext>
            </a:extLst>
          </p:cNvPr>
          <p:cNvSpPr>
            <a:spLocks noGrp="1"/>
          </p:cNvSpPr>
          <p:nvPr>
            <p:ph sz="half" idx="1"/>
          </p:nvPr>
        </p:nvSpPr>
        <p:spPr/>
        <p:txBody>
          <a:bodyPr>
            <a:normAutofit fontScale="92500" lnSpcReduction="10000"/>
          </a:bodyPr>
          <a:lstStyle/>
          <a:p>
            <a:r>
              <a:rPr lang="he-IL" dirty="0"/>
              <a:t>עצמי / אני מזויף </a:t>
            </a:r>
          </a:p>
          <a:p>
            <a:r>
              <a:rPr lang="he-IL" dirty="0"/>
              <a:t>כאשר האם אינה מספקת לילד סביבה מחזיקה הנענית לצרכיו באופן אמפתי, קורה תהליך הפוך מהתפתחות עצמי אמיתי,  ונפשו של הילד מתאימה את עצמה לצרכי הסביבה (במקום שהסביבה תתאים את עצמה לצרכי הילד). במצבים אלו הילד אינו לומד להכיר את מצביו הרגשיים האותנטיים ועל כן גם את עצמו. נפשו מוסטת ממסלול ההתפתחות הטבעי אל התפתחות של עצמי כוזב. (הילד עושה מה שמצפים ממנו מבלי לממש את נטיותיו הטבעיות שלו).</a:t>
            </a:r>
          </a:p>
          <a:p>
            <a:r>
              <a:rPr lang="he-IL" dirty="0"/>
              <a:t>על אף מחירו, תפקידו של העצמי הכוזב הוא חשוב ואף הישרדותי: עצמי כוזב מאפשר להותיר את העצמי האמיתי חבוי ונסתר וכך גם מוגן מפגיעה</a:t>
            </a:r>
          </a:p>
        </p:txBody>
      </p:sp>
      <p:sp>
        <p:nvSpPr>
          <p:cNvPr id="4" name="מציין מיקום תוכן 3">
            <a:extLst>
              <a:ext uri="{FF2B5EF4-FFF2-40B4-BE49-F238E27FC236}">
                <a16:creationId xmlns:a16="http://schemas.microsoft.com/office/drawing/2014/main" id="{9ED18098-672F-4DAC-A004-1BAF63B4EEEB}"/>
              </a:ext>
            </a:extLst>
          </p:cNvPr>
          <p:cNvSpPr>
            <a:spLocks noGrp="1"/>
          </p:cNvSpPr>
          <p:nvPr>
            <p:ph sz="half" idx="2"/>
          </p:nvPr>
        </p:nvSpPr>
        <p:spPr/>
        <p:txBody>
          <a:bodyPr>
            <a:normAutofit fontScale="92500" lnSpcReduction="10000"/>
          </a:bodyPr>
          <a:lstStyle/>
          <a:p>
            <a:r>
              <a:rPr lang="he-IL" dirty="0"/>
              <a:t>פיתוח "עצמי אמיתי" הוא התנאי הבסיסי להנאה וליצירתיות בחיים. </a:t>
            </a:r>
          </a:p>
          <a:p>
            <a:r>
              <a:rPr lang="he-IL" dirty="0"/>
              <a:t>המונח העצמי האמיתי מתייחס לאדם המפתח זהות סובייקטיבית ואותנטית. </a:t>
            </a:r>
          </a:p>
          <a:p>
            <a:r>
              <a:rPr lang="he-IL" dirty="0"/>
              <a:t>העצמי האמיתי מייצג את האישיות הבריאה, אשר מתעצבת בשנות החיים הראשונות כאשר התינוק זוכה לסביבה מחזיקה מספקת: סביבה בה האם מותאמת לצורכי התינוק במרבית המקרים (למשל, מיניקה אותו כאשר הוא רעב ומפסיקה </a:t>
            </a:r>
            <a:r>
              <a:rPr lang="he-IL" dirty="0" err="1"/>
              <a:t>להיניקו</a:t>
            </a:r>
            <a:r>
              <a:rPr lang="he-IL" dirty="0"/>
              <a:t> כאשר הוא שבע). </a:t>
            </a:r>
          </a:p>
          <a:p>
            <a:endParaRPr lang="he-IL" dirty="0"/>
          </a:p>
        </p:txBody>
      </p:sp>
    </p:spTree>
    <p:extLst>
      <p:ext uri="{BB962C8B-B14F-4D97-AF65-F5344CB8AC3E}">
        <p14:creationId xmlns:p14="http://schemas.microsoft.com/office/powerpoint/2010/main" val="4922607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F3B6B09-B849-4B2C-9EEC-966835FC7893}"/>
              </a:ext>
            </a:extLst>
          </p:cNvPr>
          <p:cNvSpPr>
            <a:spLocks noGrp="1"/>
          </p:cNvSpPr>
          <p:nvPr>
            <p:ph type="title"/>
          </p:nvPr>
        </p:nvSpPr>
        <p:spPr/>
        <p:txBody>
          <a:bodyPr/>
          <a:lstStyle/>
          <a:p>
            <a:pPr algn="r"/>
            <a:r>
              <a:rPr lang="he-IL" dirty="0"/>
              <a:t>מרגרט מאהלר </a:t>
            </a:r>
          </a:p>
        </p:txBody>
      </p:sp>
      <p:sp>
        <p:nvSpPr>
          <p:cNvPr id="3" name="מציין מיקום תוכן 2">
            <a:extLst>
              <a:ext uri="{FF2B5EF4-FFF2-40B4-BE49-F238E27FC236}">
                <a16:creationId xmlns:a16="http://schemas.microsoft.com/office/drawing/2014/main" id="{13ECD9E8-84A7-432A-9861-46D6F3F72678}"/>
              </a:ext>
            </a:extLst>
          </p:cNvPr>
          <p:cNvSpPr>
            <a:spLocks noGrp="1"/>
          </p:cNvSpPr>
          <p:nvPr>
            <p:ph idx="1"/>
          </p:nvPr>
        </p:nvSpPr>
        <p:spPr/>
        <p:txBody>
          <a:bodyPr>
            <a:normAutofit fontScale="92500" lnSpcReduction="20000"/>
          </a:bodyPr>
          <a:lstStyle/>
          <a:p>
            <a:endParaRPr lang="he-IL" dirty="0"/>
          </a:p>
          <a:p>
            <a:r>
              <a:rPr lang="he-IL" dirty="0"/>
              <a:t>תהליך </a:t>
            </a:r>
            <a:r>
              <a:rPr lang="he-IL" dirty="0" err="1"/>
              <a:t>הספרציה</a:t>
            </a:r>
            <a:r>
              <a:rPr lang="he-IL" dirty="0"/>
              <a:t> אינדיבידואציה (עד גיל שנתיים): היפרדות מהאם / ההורים וגיבוש עצמאות נפרדת. התהליך נמשך כל החיים. </a:t>
            </a:r>
            <a:r>
              <a:rPr lang="he-IL" dirty="0" err="1"/>
              <a:t>מאלהר</a:t>
            </a:r>
            <a:r>
              <a:rPr lang="he-IL" dirty="0"/>
              <a:t> דיברה בעיקר על הילדות המוקדמת.</a:t>
            </a:r>
          </a:p>
          <a:p>
            <a:endParaRPr lang="he-IL" dirty="0"/>
          </a:p>
          <a:p>
            <a:r>
              <a:rPr lang="he-IL" dirty="0"/>
              <a:t>שלב אוטיסטי נורמלי </a:t>
            </a:r>
          </a:p>
          <a:p>
            <a:r>
              <a:rPr lang="he-IL" dirty="0"/>
              <a:t>מתרחש ב-4 השבועות הראשונים לחייו של התינוק. בשלב זה התינוק מנותק מהעולם החיצון. הוא מעביר את רוב זמנו בשינה ומתעורר רק כאשר הוא נדרש לספק את אחד מצרכיו הפיזיולוגיים הראשוניים, כגון הזנה. ההפרדה בין "עצמי" ל"אחר" אינה קיימת, התינוק אינו מכיר בקיומה של האם או בכך שהצרכים מסופקים לו בידי גורם חיצוני.</a:t>
            </a:r>
          </a:p>
          <a:p>
            <a:r>
              <a:rPr lang="he-IL" dirty="0"/>
              <a:t>שלב סימביוטי נורמלי</a:t>
            </a:r>
          </a:p>
          <a:p>
            <a:r>
              <a:rPr lang="he-IL" dirty="0"/>
              <a:t>בשלב זה התינוק כבר מתחיל להיות ער </a:t>
            </a:r>
            <a:r>
              <a:rPr lang="he-IL" dirty="0" err="1"/>
              <a:t>לאמו</a:t>
            </a:r>
            <a:r>
              <a:rPr lang="he-IL" dirty="0"/>
              <a:t>, אך עדיין לא מבין שהיא גורם נפרד ממנו, ורואה אותו ואת </a:t>
            </a:r>
            <a:r>
              <a:rPr lang="he-IL" dirty="0" err="1"/>
              <a:t>אמו</a:t>
            </a:r>
            <a:r>
              <a:rPr lang="he-IL" dirty="0"/>
              <a:t> כמערכת אחת כל-יכולה. שני הגורמים של המערכת מתאימים עצמם זה לזה: התינוק לומד את צרכי האם ומסגל את עצמו אליה, ואילו האם מצידה מפתחת אמפטיה, המאפשרת לה להבין את צרכיו של התינוק על פי הסימנים שהוא מספק לה.</a:t>
            </a:r>
          </a:p>
          <a:p>
            <a:r>
              <a:rPr lang="he-IL" dirty="0"/>
              <a:t>-----------------------</a:t>
            </a:r>
          </a:p>
          <a:p>
            <a:endParaRPr lang="he-IL" dirty="0"/>
          </a:p>
        </p:txBody>
      </p:sp>
      <p:pic>
        <p:nvPicPr>
          <p:cNvPr id="4" name="תמונה 3">
            <a:extLst>
              <a:ext uri="{FF2B5EF4-FFF2-40B4-BE49-F238E27FC236}">
                <a16:creationId xmlns:a16="http://schemas.microsoft.com/office/drawing/2014/main" id="{637C07C3-448E-41C7-ACE4-8DA7E1491E29}"/>
              </a:ext>
            </a:extLst>
          </p:cNvPr>
          <p:cNvPicPr>
            <a:picLocks noChangeAspect="1"/>
          </p:cNvPicPr>
          <p:nvPr/>
        </p:nvPicPr>
        <p:blipFill>
          <a:blip r:embed="rId2"/>
          <a:stretch>
            <a:fillRect/>
          </a:stretch>
        </p:blipFill>
        <p:spPr>
          <a:xfrm>
            <a:off x="3050238" y="363399"/>
            <a:ext cx="2469094" cy="1929989"/>
          </a:xfrm>
          <a:prstGeom prst="rect">
            <a:avLst/>
          </a:prstGeom>
        </p:spPr>
      </p:pic>
    </p:spTree>
    <p:extLst>
      <p:ext uri="{BB962C8B-B14F-4D97-AF65-F5344CB8AC3E}">
        <p14:creationId xmlns:p14="http://schemas.microsoft.com/office/powerpoint/2010/main" val="3212412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049A68C-2035-4061-9AED-5B9A4B1E72A0}"/>
              </a:ext>
            </a:extLst>
          </p:cNvPr>
          <p:cNvSpPr>
            <a:spLocks noGrp="1"/>
          </p:cNvSpPr>
          <p:nvPr>
            <p:ph type="title"/>
          </p:nvPr>
        </p:nvSpPr>
        <p:spPr/>
        <p:txBody>
          <a:bodyPr/>
          <a:lstStyle/>
          <a:p>
            <a:pPr algn="r"/>
            <a:r>
              <a:rPr lang="he-IL" dirty="0"/>
              <a:t>מאהלר – </a:t>
            </a:r>
            <a:r>
              <a:rPr lang="he-IL" dirty="0" err="1"/>
              <a:t>ספרציה</a:t>
            </a:r>
            <a:r>
              <a:rPr lang="he-IL" dirty="0"/>
              <a:t> </a:t>
            </a:r>
            <a:r>
              <a:rPr lang="he-IL" dirty="0" err="1"/>
              <a:t>אינדבדואציה</a:t>
            </a:r>
            <a:r>
              <a:rPr lang="he-IL" dirty="0"/>
              <a:t> </a:t>
            </a:r>
          </a:p>
        </p:txBody>
      </p:sp>
      <p:sp>
        <p:nvSpPr>
          <p:cNvPr id="3" name="מציין מיקום תוכן 2">
            <a:extLst>
              <a:ext uri="{FF2B5EF4-FFF2-40B4-BE49-F238E27FC236}">
                <a16:creationId xmlns:a16="http://schemas.microsoft.com/office/drawing/2014/main" id="{419BAABE-E5F9-4810-8C63-8C45B71A2ECB}"/>
              </a:ext>
            </a:extLst>
          </p:cNvPr>
          <p:cNvSpPr>
            <a:spLocks noGrp="1"/>
          </p:cNvSpPr>
          <p:nvPr>
            <p:ph idx="1"/>
          </p:nvPr>
        </p:nvSpPr>
        <p:spPr/>
        <p:txBody>
          <a:bodyPr>
            <a:normAutofit fontScale="92500" lnSpcReduction="10000"/>
          </a:bodyPr>
          <a:lstStyle/>
          <a:p>
            <a:r>
              <a:rPr lang="he-IL" dirty="0"/>
              <a:t>. הבחנה</a:t>
            </a:r>
          </a:p>
          <a:p>
            <a:r>
              <a:rPr lang="he-IL" dirty="0"/>
              <a:t>הילד, לומד הילד לזחול, מרשה לעצמו להתרחק מעט מהאם ובכך מתחיל להבין את עצמו כמובחן מהעולם ומאמו. </a:t>
            </a:r>
          </a:p>
          <a:p>
            <a:r>
              <a:rPr lang="he-IL" dirty="0"/>
              <a:t>ב. אימון</a:t>
            </a:r>
          </a:p>
          <a:p>
            <a:r>
              <a:rPr lang="he-IL" dirty="0"/>
              <a:t>מתחיל הילד להתרחק יותר מאמו, במקביל להתפתחות הפיזיולוגית של יכולות העמידה וההליכה. מבחינה נפשית הוא חווה עצמו עדיין כאחד עמה </a:t>
            </a:r>
          </a:p>
          <a:p>
            <a:r>
              <a:rPr lang="he-IL" dirty="0"/>
              <a:t>ג. התקרבות מחדש</a:t>
            </a:r>
          </a:p>
          <a:p>
            <a:r>
              <a:rPr lang="he-IL" dirty="0"/>
              <a:t>הילד מתחיל להתרחק מהאם יותר ויותר ובמקביל מגביר את העניין שלו באינטראקציות חברתיות עם הסביבה., הוא מגלה להפתעתו שהאם אינה זמינה בכל מצב ומחפש את קרבתה .</a:t>
            </a:r>
          </a:p>
          <a:p>
            <a:r>
              <a:rPr lang="he-IL" dirty="0"/>
              <a:t>ד. עצמאות</a:t>
            </a:r>
          </a:p>
          <a:p>
            <a:r>
              <a:rPr lang="he-IL" dirty="0"/>
              <a:t>הילד ממשיך להתרחק מהאם, אך הפעם מתוך תחושה מופנמת של קביעות אובייקט: הבנה אמיתית שהאובייקטים האהובים והמגוננים (האם, האב והקרובים האחרים) אינם משתנים ואינם נעלמים גם כאשר הם נמצאים מחוץ לטווח הראייה שלו</a:t>
            </a:r>
          </a:p>
          <a:p>
            <a:endParaRPr lang="he-IL" dirty="0"/>
          </a:p>
        </p:txBody>
      </p:sp>
    </p:spTree>
    <p:extLst>
      <p:ext uri="{BB962C8B-B14F-4D97-AF65-F5344CB8AC3E}">
        <p14:creationId xmlns:p14="http://schemas.microsoft.com/office/powerpoint/2010/main" val="2823760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8BA79F0-05A6-45ED-842A-C4519455363A}"/>
              </a:ext>
            </a:extLst>
          </p:cNvPr>
          <p:cNvSpPr>
            <a:spLocks noGrp="1"/>
          </p:cNvSpPr>
          <p:nvPr>
            <p:ph type="title"/>
          </p:nvPr>
        </p:nvSpPr>
        <p:spPr/>
        <p:txBody>
          <a:bodyPr/>
          <a:lstStyle/>
          <a:p>
            <a:pPr algn="r"/>
            <a:r>
              <a:rPr lang="he-IL" dirty="0"/>
              <a:t>גיל ההתבגרות </a:t>
            </a:r>
          </a:p>
        </p:txBody>
      </p:sp>
      <p:sp>
        <p:nvSpPr>
          <p:cNvPr id="3" name="מציין מיקום תוכן 2">
            <a:extLst>
              <a:ext uri="{FF2B5EF4-FFF2-40B4-BE49-F238E27FC236}">
                <a16:creationId xmlns:a16="http://schemas.microsoft.com/office/drawing/2014/main" id="{FF22F2B4-E84C-4BD4-8EAE-9288FDA59B96}"/>
              </a:ext>
            </a:extLst>
          </p:cNvPr>
          <p:cNvSpPr>
            <a:spLocks noGrp="1"/>
          </p:cNvSpPr>
          <p:nvPr>
            <p:ph idx="1"/>
          </p:nvPr>
        </p:nvSpPr>
        <p:spPr/>
        <p:txBody>
          <a:bodyPr>
            <a:normAutofit/>
          </a:bodyPr>
          <a:lstStyle/>
          <a:p>
            <a:r>
              <a:rPr lang="he-IL" dirty="0"/>
              <a:t>סביבה ותורשה – גישת  הסער ולחץ' של סטנלי הול לעומת  הגישה החברתית של מרגרט מיד</a:t>
            </a:r>
          </a:p>
          <a:p>
            <a:r>
              <a:rPr lang="he-IL" dirty="0"/>
              <a:t>אריקסון – גיבוש זהות  מרכיבי הזהות זהות אישית,  מקצועית, מינית; אבחנה בין זהות מינית ונטייה מינית.</a:t>
            </a:r>
          </a:p>
          <a:p>
            <a:r>
              <a:rPr lang="he-IL" dirty="0"/>
              <a:t>שחזור </a:t>
            </a:r>
            <a:r>
              <a:rPr lang="he-IL" dirty="0" err="1"/>
              <a:t>ספרציה</a:t>
            </a:r>
            <a:r>
              <a:rPr lang="he-IL" dirty="0"/>
              <a:t> / אינדיבידואציה בלוס </a:t>
            </a:r>
          </a:p>
          <a:p>
            <a:r>
              <a:rPr lang="he-IL" dirty="0"/>
              <a:t>קבוצת השווים</a:t>
            </a:r>
          </a:p>
          <a:p>
            <a:r>
              <a:rPr lang="he-IL" dirty="0"/>
              <a:t>מורטוריום</a:t>
            </a:r>
          </a:p>
          <a:p>
            <a:r>
              <a:rPr lang="he-IL" dirty="0" err="1"/>
              <a:t>מרסייה</a:t>
            </a:r>
            <a:r>
              <a:rPr lang="he-IL" dirty="0"/>
              <a:t> – מודל אורתוגונלי של ציר המשבר וציר המחויבות  מגובשי זהות, 'משועבדים', מעוכבי זהות ופזורי זהות</a:t>
            </a:r>
          </a:p>
          <a:p>
            <a:endParaRPr lang="he-IL" dirty="0"/>
          </a:p>
        </p:txBody>
      </p:sp>
    </p:spTree>
    <p:extLst>
      <p:ext uri="{BB962C8B-B14F-4D97-AF65-F5344CB8AC3E}">
        <p14:creationId xmlns:p14="http://schemas.microsoft.com/office/powerpoint/2010/main" val="5526754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3BDDD67-C068-46CA-A110-18D390F6EB58}"/>
              </a:ext>
            </a:extLst>
          </p:cNvPr>
          <p:cNvSpPr>
            <a:spLocks noGrp="1"/>
          </p:cNvSpPr>
          <p:nvPr>
            <p:ph type="title"/>
          </p:nvPr>
        </p:nvSpPr>
        <p:spPr/>
        <p:txBody>
          <a:bodyPr>
            <a:normAutofit fontScale="90000"/>
          </a:bodyPr>
          <a:lstStyle/>
          <a:p>
            <a:pPr algn="r"/>
            <a:r>
              <a:rPr lang="he-IL" dirty="0"/>
              <a:t>מחקרים בגיל ההתבגרות </a:t>
            </a:r>
            <a:br>
              <a:rPr lang="he-IL" dirty="0"/>
            </a:br>
            <a:endParaRPr lang="he-IL" dirty="0"/>
          </a:p>
        </p:txBody>
      </p:sp>
      <p:sp>
        <p:nvSpPr>
          <p:cNvPr id="3" name="מציין מיקום תוכן 2">
            <a:extLst>
              <a:ext uri="{FF2B5EF4-FFF2-40B4-BE49-F238E27FC236}">
                <a16:creationId xmlns:a16="http://schemas.microsoft.com/office/drawing/2014/main" id="{1B92D226-0210-4B43-8127-96354ADF88C9}"/>
              </a:ext>
            </a:extLst>
          </p:cNvPr>
          <p:cNvSpPr>
            <a:spLocks noGrp="1"/>
          </p:cNvSpPr>
          <p:nvPr>
            <p:ph idx="1"/>
          </p:nvPr>
        </p:nvSpPr>
        <p:spPr/>
        <p:txBody>
          <a:bodyPr/>
          <a:lstStyle/>
          <a:p>
            <a:r>
              <a:rPr lang="he-IL" dirty="0"/>
              <a:t>גבריאל – פריד – התנהגות הימורים בקרב בני נוער – נטילת סיכון</a:t>
            </a:r>
          </a:p>
          <a:p>
            <a:r>
              <a:rPr lang="he-IL" dirty="0"/>
              <a:t>יעקב הכט – הפרדוקס של הנעורים </a:t>
            </a:r>
            <a:r>
              <a:rPr lang="he-IL" dirty="0" err="1"/>
              <a:t>הדיגיטלים</a:t>
            </a:r>
            <a:r>
              <a:rPr lang="he-IL" dirty="0"/>
              <a:t>. </a:t>
            </a:r>
          </a:p>
        </p:txBody>
      </p:sp>
    </p:spTree>
    <p:extLst>
      <p:ext uri="{BB962C8B-B14F-4D97-AF65-F5344CB8AC3E}">
        <p14:creationId xmlns:p14="http://schemas.microsoft.com/office/powerpoint/2010/main" val="796341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F9DFD70-4A46-4F38-805C-77D765D32222}"/>
              </a:ext>
            </a:extLst>
          </p:cNvPr>
          <p:cNvSpPr>
            <a:spLocks noGrp="1"/>
          </p:cNvSpPr>
          <p:nvPr>
            <p:ph type="title"/>
          </p:nvPr>
        </p:nvSpPr>
        <p:spPr/>
        <p:txBody>
          <a:bodyPr/>
          <a:lstStyle/>
          <a:p>
            <a:pPr algn="r"/>
            <a:r>
              <a:rPr lang="he-IL" dirty="0"/>
              <a:t>סביבה ותורשה</a:t>
            </a:r>
          </a:p>
        </p:txBody>
      </p:sp>
      <p:sp>
        <p:nvSpPr>
          <p:cNvPr id="3" name="מציין מיקום תוכן 2">
            <a:extLst>
              <a:ext uri="{FF2B5EF4-FFF2-40B4-BE49-F238E27FC236}">
                <a16:creationId xmlns:a16="http://schemas.microsoft.com/office/drawing/2014/main" id="{C7D4AD91-2AA9-4D39-ACAE-5D20A8024D31}"/>
              </a:ext>
            </a:extLst>
          </p:cNvPr>
          <p:cNvSpPr>
            <a:spLocks noGrp="1"/>
          </p:cNvSpPr>
          <p:nvPr>
            <p:ph idx="1"/>
          </p:nvPr>
        </p:nvSpPr>
        <p:spPr/>
        <p:txBody>
          <a:bodyPr/>
          <a:lstStyle/>
          <a:p>
            <a:r>
              <a:rPr lang="he-IL" dirty="0"/>
              <a:t>סביבה ותורשה – </a:t>
            </a:r>
          </a:p>
          <a:p>
            <a:endParaRPr lang="he-IL" dirty="0"/>
          </a:p>
          <a:p>
            <a:r>
              <a:rPr lang="he-IL" dirty="0"/>
              <a:t>הול מייצג את הגישה הזאת שטוענת שגיל ההתבגרות הוא עניין ביולוגי קרי – תורשה – לחץ וסערה. כל המתבגרים חווים שינויים בכל התחומים . בעיקר בתחום הרגשי . שינויים במצבי הרוח.</a:t>
            </a:r>
          </a:p>
          <a:p>
            <a:endParaRPr lang="he-IL" dirty="0"/>
          </a:p>
          <a:p>
            <a:r>
              <a:rPr lang="he-IL" dirty="0"/>
              <a:t>מיד – מייצגת את הגישה שטוענת שגיל ההתבגרות הוא עניין חברתי – קרי סביבה. מיד ביצעה את מחקרה בקרב קבוצה של קטנה של תושבי סמואה – 600 איש – שאיתם חיה ושאותם הכירה,</a:t>
            </a:r>
          </a:p>
          <a:p>
            <a:r>
              <a:rPr lang="he-IL" dirty="0"/>
              <a:t>  היא טענה כי בחברות </a:t>
            </a:r>
            <a:r>
              <a:rPr lang="he-IL" dirty="0" err="1"/>
              <a:t>מסימות</a:t>
            </a:r>
            <a:r>
              <a:rPr lang="he-IL" dirty="0"/>
              <a:t> תהליך ההתבגרות אינו </a:t>
            </a:r>
            <a:r>
              <a:rPr lang="he-IL" dirty="0" err="1"/>
              <a:t>מלוה</a:t>
            </a:r>
            <a:r>
              <a:rPr lang="he-IL" dirty="0"/>
              <a:t> במשברים נפשיים כמו בחברה המערבית שלנו . מגלוי זה היא הסיקה , שהתופעות </a:t>
            </a:r>
            <a:r>
              <a:rPr lang="he-IL" dirty="0" err="1"/>
              <a:t>המאפינות</a:t>
            </a:r>
            <a:r>
              <a:rPr lang="he-IL" dirty="0"/>
              <a:t> את תקופת ההתבגרות אינן " טבעיות " אלא נקבעות במידה מרובה על ידי הסביבה התרבותית של הנער המתבגר (המתבגר עובר טקס התבגרות קצר ואז אין לו בעצם מאפייני מתבגר יותר). </a:t>
            </a:r>
          </a:p>
        </p:txBody>
      </p:sp>
      <p:pic>
        <p:nvPicPr>
          <p:cNvPr id="4" name="תמונה 3">
            <a:extLst>
              <a:ext uri="{FF2B5EF4-FFF2-40B4-BE49-F238E27FC236}">
                <a16:creationId xmlns:a16="http://schemas.microsoft.com/office/drawing/2014/main" id="{0F913092-F69B-4C6E-B9E3-A5DC51FF44A0}"/>
              </a:ext>
            </a:extLst>
          </p:cNvPr>
          <p:cNvPicPr>
            <a:picLocks noChangeAspect="1"/>
          </p:cNvPicPr>
          <p:nvPr/>
        </p:nvPicPr>
        <p:blipFill>
          <a:blip r:embed="rId2"/>
          <a:stretch>
            <a:fillRect/>
          </a:stretch>
        </p:blipFill>
        <p:spPr>
          <a:xfrm>
            <a:off x="300538" y="457200"/>
            <a:ext cx="1804643" cy="2233246"/>
          </a:xfrm>
          <a:prstGeom prst="rect">
            <a:avLst/>
          </a:prstGeom>
        </p:spPr>
      </p:pic>
      <p:pic>
        <p:nvPicPr>
          <p:cNvPr id="5" name="תמונה 4">
            <a:extLst>
              <a:ext uri="{FF2B5EF4-FFF2-40B4-BE49-F238E27FC236}">
                <a16:creationId xmlns:a16="http://schemas.microsoft.com/office/drawing/2014/main" id="{9C2CE8EF-CBEE-44C3-AE8B-75FA9550983D}"/>
              </a:ext>
            </a:extLst>
          </p:cNvPr>
          <p:cNvPicPr>
            <a:picLocks noChangeAspect="1"/>
          </p:cNvPicPr>
          <p:nvPr/>
        </p:nvPicPr>
        <p:blipFill>
          <a:blip r:embed="rId3"/>
          <a:stretch>
            <a:fillRect/>
          </a:stretch>
        </p:blipFill>
        <p:spPr>
          <a:xfrm>
            <a:off x="2543908" y="545856"/>
            <a:ext cx="1828800" cy="2144590"/>
          </a:xfrm>
          <a:prstGeom prst="rect">
            <a:avLst/>
          </a:prstGeom>
        </p:spPr>
      </p:pic>
    </p:spTree>
    <p:extLst>
      <p:ext uri="{BB962C8B-B14F-4D97-AF65-F5344CB8AC3E}">
        <p14:creationId xmlns:p14="http://schemas.microsoft.com/office/powerpoint/2010/main" val="18961224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7F1006C-8B8A-415D-9D34-AAEA401DE6F6}"/>
              </a:ext>
            </a:extLst>
          </p:cNvPr>
          <p:cNvSpPr>
            <a:spLocks noGrp="1"/>
          </p:cNvSpPr>
          <p:nvPr>
            <p:ph type="title"/>
          </p:nvPr>
        </p:nvSpPr>
        <p:spPr/>
        <p:txBody>
          <a:bodyPr/>
          <a:lstStyle/>
          <a:p>
            <a:pPr algn="r"/>
            <a:r>
              <a:rPr lang="he-IL" dirty="0"/>
              <a:t>אריקסון זהות מול טשטוש</a:t>
            </a:r>
          </a:p>
        </p:txBody>
      </p:sp>
      <p:pic>
        <p:nvPicPr>
          <p:cNvPr id="4" name="מציין מיקום תוכן 3">
            <a:extLst>
              <a:ext uri="{FF2B5EF4-FFF2-40B4-BE49-F238E27FC236}">
                <a16:creationId xmlns:a16="http://schemas.microsoft.com/office/drawing/2014/main" id="{B2D752A8-BCFB-4E7B-BCAD-61D197F1EF05}"/>
              </a:ext>
            </a:extLst>
          </p:cNvPr>
          <p:cNvPicPr>
            <a:picLocks noGrp="1" noChangeAspect="1"/>
          </p:cNvPicPr>
          <p:nvPr>
            <p:ph idx="1"/>
          </p:nvPr>
        </p:nvPicPr>
        <p:blipFill>
          <a:blip r:embed="rId2"/>
          <a:stretch>
            <a:fillRect/>
          </a:stretch>
        </p:blipFill>
        <p:spPr>
          <a:xfrm>
            <a:off x="2876904" y="2103438"/>
            <a:ext cx="6438191" cy="3932237"/>
          </a:xfrm>
          <a:prstGeom prst="rect">
            <a:avLst/>
          </a:prstGeom>
        </p:spPr>
      </p:pic>
    </p:spTree>
    <p:extLst>
      <p:ext uri="{BB962C8B-B14F-4D97-AF65-F5344CB8AC3E}">
        <p14:creationId xmlns:p14="http://schemas.microsoft.com/office/powerpoint/2010/main" val="1131732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476EF77-6E9E-4B86-AC15-88BCF8DB1E92}"/>
              </a:ext>
            </a:extLst>
          </p:cNvPr>
          <p:cNvSpPr>
            <a:spLocks noGrp="1"/>
          </p:cNvSpPr>
          <p:nvPr>
            <p:ph type="title"/>
          </p:nvPr>
        </p:nvSpPr>
        <p:spPr/>
        <p:txBody>
          <a:bodyPr/>
          <a:lstStyle/>
          <a:p>
            <a:pPr algn="r"/>
            <a:r>
              <a:rPr lang="he-IL" dirty="0"/>
              <a:t>תכנים והגדרות :</a:t>
            </a:r>
          </a:p>
        </p:txBody>
      </p:sp>
      <p:sp>
        <p:nvSpPr>
          <p:cNvPr id="3" name="מציין מיקום תוכן 2">
            <a:extLst>
              <a:ext uri="{FF2B5EF4-FFF2-40B4-BE49-F238E27FC236}">
                <a16:creationId xmlns:a16="http://schemas.microsoft.com/office/drawing/2014/main" id="{D5E6C68B-8F83-4E3B-A63E-1A2623DAB890}"/>
              </a:ext>
            </a:extLst>
          </p:cNvPr>
          <p:cNvSpPr>
            <a:spLocks noGrp="1"/>
          </p:cNvSpPr>
          <p:nvPr>
            <p:ph idx="1"/>
          </p:nvPr>
        </p:nvSpPr>
        <p:spPr/>
        <p:txBody>
          <a:bodyPr/>
          <a:lstStyle/>
          <a:p>
            <a:r>
              <a:rPr lang="he-IL" dirty="0"/>
              <a:t>התפתחות = שינויים (קבועים/יציבים יחסית) המתרחשים לאורך זמן בהתנהגות.</a:t>
            </a:r>
          </a:p>
          <a:p>
            <a:r>
              <a:rPr lang="he-IL" dirty="0"/>
              <a:t>לפיכך: פסיכו’ התפתחותית = חקר ההתנהגות האופיינית לכל גיל, והשינויים החלים בהתנהגות, מרגע </a:t>
            </a:r>
            <a:r>
              <a:rPr lang="he-IL" dirty="0" err="1"/>
              <a:t>ההפרייה</a:t>
            </a:r>
            <a:r>
              <a:rPr lang="he-IL" dirty="0"/>
              <a:t> ועד לפטירה.  </a:t>
            </a:r>
          </a:p>
          <a:p>
            <a:r>
              <a:rPr lang="he-IL" dirty="0"/>
              <a:t>התפתחות האדם מבחינה </a:t>
            </a:r>
          </a:p>
          <a:p>
            <a:r>
              <a:rPr lang="he-IL" dirty="0"/>
              <a:t>1.גופנית, 2.קוגנטיבית. 3.חברתית. 4.רגשית, 5. מוסרית</a:t>
            </a:r>
          </a:p>
          <a:p>
            <a:r>
              <a:rPr lang="he-IL" dirty="0"/>
              <a:t>ניתן לקשר למטרות הפסיכולוגיה -   תיאור , הסבר, חיזוי והשפעה. </a:t>
            </a:r>
          </a:p>
          <a:p>
            <a:endParaRPr lang="he-IL" dirty="0"/>
          </a:p>
          <a:p>
            <a:endParaRPr lang="he-IL" dirty="0"/>
          </a:p>
        </p:txBody>
      </p:sp>
    </p:spTree>
    <p:extLst>
      <p:ext uri="{BB962C8B-B14F-4D97-AF65-F5344CB8AC3E}">
        <p14:creationId xmlns:p14="http://schemas.microsoft.com/office/powerpoint/2010/main" val="11874601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05AFBAF-07F0-4183-8354-A45D95AC4689}"/>
              </a:ext>
            </a:extLst>
          </p:cNvPr>
          <p:cNvSpPr>
            <a:spLocks noGrp="1"/>
          </p:cNvSpPr>
          <p:nvPr>
            <p:ph type="title"/>
          </p:nvPr>
        </p:nvSpPr>
        <p:spPr/>
        <p:txBody>
          <a:bodyPr/>
          <a:lstStyle/>
          <a:p>
            <a:pPr algn="r"/>
            <a:r>
              <a:rPr lang="he-IL" dirty="0"/>
              <a:t>אריקסון – פיתוח זהות</a:t>
            </a:r>
          </a:p>
        </p:txBody>
      </p:sp>
      <p:sp>
        <p:nvSpPr>
          <p:cNvPr id="3" name="מציין מיקום תוכן 2">
            <a:extLst>
              <a:ext uri="{FF2B5EF4-FFF2-40B4-BE49-F238E27FC236}">
                <a16:creationId xmlns:a16="http://schemas.microsoft.com/office/drawing/2014/main" id="{626DF980-7C8B-4F9D-BE40-7C4669588AFF}"/>
              </a:ext>
            </a:extLst>
          </p:cNvPr>
          <p:cNvSpPr>
            <a:spLocks noGrp="1"/>
          </p:cNvSpPr>
          <p:nvPr>
            <p:ph idx="1"/>
          </p:nvPr>
        </p:nvSpPr>
        <p:spPr/>
        <p:txBody>
          <a:bodyPr/>
          <a:lstStyle/>
          <a:p>
            <a:r>
              <a:rPr lang="he-IL" dirty="0"/>
              <a:t>זהות אישית – תכונות מאפיינים. תפיסת האדם את הייחודי שבו המבדיל בינו ובין אחרים. </a:t>
            </a:r>
          </a:p>
          <a:p>
            <a:r>
              <a:rPr lang="he-IL" dirty="0"/>
              <a:t>זהות מקצועית – מה אני רוצה לעשות בעתיד</a:t>
            </a:r>
          </a:p>
          <a:p>
            <a:r>
              <a:rPr lang="he-IL" dirty="0"/>
              <a:t>זהות מינית – אמנם נקבעת כבר בילדות -  הילד יודע האם הוא בן  או בת. בגיל ההתבגרות מתגבשת או צצה הנטייה המינית – הטרוסקסואליות לעומת הומוסקסואלית – ובי סקסואליות. </a:t>
            </a:r>
          </a:p>
        </p:txBody>
      </p:sp>
    </p:spTree>
    <p:extLst>
      <p:ext uri="{BB962C8B-B14F-4D97-AF65-F5344CB8AC3E}">
        <p14:creationId xmlns:p14="http://schemas.microsoft.com/office/powerpoint/2010/main" val="32702577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7C1AD5D-DA17-4CAC-AD7B-7F9371ECD0D3}"/>
              </a:ext>
            </a:extLst>
          </p:cNvPr>
          <p:cNvSpPr>
            <a:spLocks noGrp="1"/>
          </p:cNvSpPr>
          <p:nvPr>
            <p:ph type="title"/>
          </p:nvPr>
        </p:nvSpPr>
        <p:spPr/>
        <p:txBody>
          <a:bodyPr/>
          <a:lstStyle/>
          <a:p>
            <a:pPr algn="r"/>
            <a:r>
              <a:rPr lang="he-IL" dirty="0"/>
              <a:t>קבוצת השווים</a:t>
            </a:r>
          </a:p>
        </p:txBody>
      </p:sp>
      <p:sp>
        <p:nvSpPr>
          <p:cNvPr id="3" name="מציין מיקום תוכן 2">
            <a:extLst>
              <a:ext uri="{FF2B5EF4-FFF2-40B4-BE49-F238E27FC236}">
                <a16:creationId xmlns:a16="http://schemas.microsoft.com/office/drawing/2014/main" id="{C58E998F-8B2F-41E2-BC06-2C3EAC131765}"/>
              </a:ext>
            </a:extLst>
          </p:cNvPr>
          <p:cNvSpPr>
            <a:spLocks noGrp="1"/>
          </p:cNvSpPr>
          <p:nvPr>
            <p:ph idx="1"/>
          </p:nvPr>
        </p:nvSpPr>
        <p:spPr/>
        <p:txBody>
          <a:bodyPr/>
          <a:lstStyle/>
          <a:p>
            <a:r>
              <a:rPr lang="he-IL" dirty="0"/>
              <a:t>חשיבות </a:t>
            </a:r>
          </a:p>
          <a:p>
            <a:r>
              <a:rPr lang="he-IL" dirty="0"/>
              <a:t>הענקת סטטוס חברתי ותחושת שייכות</a:t>
            </a:r>
          </a:p>
          <a:p>
            <a:r>
              <a:rPr lang="he-IL" dirty="0"/>
              <a:t>הענקת תמיכה חברתית</a:t>
            </a:r>
          </a:p>
          <a:p>
            <a:r>
              <a:rPr lang="he-IL" dirty="0"/>
              <a:t>הענקת משוב</a:t>
            </a:r>
          </a:p>
          <a:p>
            <a:r>
              <a:rPr lang="he-IL" dirty="0"/>
              <a:t>פיצוי על פרידה מההורים</a:t>
            </a:r>
          </a:p>
          <a:p>
            <a:r>
              <a:rPr lang="he-IL" dirty="0"/>
              <a:t>פריקת מרץ ותוקפנות</a:t>
            </a:r>
          </a:p>
          <a:p>
            <a:r>
              <a:rPr lang="he-IL" dirty="0"/>
              <a:t>היכרות עם המין השני</a:t>
            </a:r>
          </a:p>
          <a:p>
            <a:r>
              <a:rPr lang="he-IL" dirty="0"/>
              <a:t>התנסות בתפקידים בוגרים. </a:t>
            </a:r>
          </a:p>
        </p:txBody>
      </p:sp>
    </p:spTree>
    <p:extLst>
      <p:ext uri="{BB962C8B-B14F-4D97-AF65-F5344CB8AC3E}">
        <p14:creationId xmlns:p14="http://schemas.microsoft.com/office/powerpoint/2010/main" val="41992245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6A0F4FA-89F5-4CEB-8764-F92AC0260587}"/>
              </a:ext>
            </a:extLst>
          </p:cNvPr>
          <p:cNvSpPr>
            <a:spLocks noGrp="1"/>
          </p:cNvSpPr>
          <p:nvPr>
            <p:ph type="title"/>
          </p:nvPr>
        </p:nvSpPr>
        <p:spPr/>
        <p:txBody>
          <a:bodyPr/>
          <a:lstStyle/>
          <a:p>
            <a:pPr algn="r"/>
            <a:r>
              <a:rPr lang="he-IL" dirty="0" err="1"/>
              <a:t>מורטורים</a:t>
            </a:r>
            <a:endParaRPr lang="he-IL" dirty="0"/>
          </a:p>
        </p:txBody>
      </p:sp>
      <p:sp>
        <p:nvSpPr>
          <p:cNvPr id="3" name="מציין מיקום תוכן 2">
            <a:extLst>
              <a:ext uri="{FF2B5EF4-FFF2-40B4-BE49-F238E27FC236}">
                <a16:creationId xmlns:a16="http://schemas.microsoft.com/office/drawing/2014/main" id="{0735C6E1-6CBB-4F7A-B20E-63984082CEE0}"/>
              </a:ext>
            </a:extLst>
          </p:cNvPr>
          <p:cNvSpPr>
            <a:spLocks noGrp="1"/>
          </p:cNvSpPr>
          <p:nvPr>
            <p:ph idx="1"/>
          </p:nvPr>
        </p:nvSpPr>
        <p:spPr/>
        <p:txBody>
          <a:bodyPr/>
          <a:lstStyle/>
          <a:p>
            <a:r>
              <a:rPr lang="he-IL" dirty="0"/>
              <a:t>שמיטת חובות – זמן למתבגר לטעות ולעשות שטויות. החברה מקבלת את זה ונותנת כיון שמבינה שהמתבגר הוא בתקופה של גיבוש זהות.</a:t>
            </a:r>
          </a:p>
          <a:p>
            <a:endParaRPr lang="he-IL" dirty="0"/>
          </a:p>
          <a:p>
            <a:r>
              <a:rPr lang="he-IL" dirty="0"/>
              <a:t>יש מורטוריום חוקי – חוקים מיוחדים לבני  נוער כמו שאסור לפרסם את שמו של קטין אם עשה עבירה / טשטוש הפנים. הוא יישפט בבית דין לנוער. יש חוקים מיוחדים כמו למשל אם רצח – אין מאסר עולם.</a:t>
            </a:r>
          </a:p>
          <a:p>
            <a:endParaRPr lang="he-IL" dirty="0"/>
          </a:p>
          <a:p>
            <a:r>
              <a:rPr lang="he-IL" dirty="0"/>
              <a:t>שאלה בכיתה – מה זה מאסר עולם?.  על רצח תמיד נותנים מאסר עולם – לא למתבגרים.</a:t>
            </a:r>
          </a:p>
          <a:p>
            <a:endParaRPr lang="he-IL" dirty="0"/>
          </a:p>
          <a:p>
            <a:r>
              <a:rPr lang="he-IL" dirty="0"/>
              <a:t>סרט באז מומלץ.</a:t>
            </a:r>
          </a:p>
          <a:p>
            <a:endParaRPr lang="he-IL" dirty="0"/>
          </a:p>
        </p:txBody>
      </p:sp>
    </p:spTree>
    <p:extLst>
      <p:ext uri="{BB962C8B-B14F-4D97-AF65-F5344CB8AC3E}">
        <p14:creationId xmlns:p14="http://schemas.microsoft.com/office/powerpoint/2010/main" val="33714201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E211384-4050-4758-B44B-67810CADAAFA}"/>
              </a:ext>
            </a:extLst>
          </p:cNvPr>
          <p:cNvSpPr>
            <a:spLocks noGrp="1"/>
          </p:cNvSpPr>
          <p:nvPr>
            <p:ph type="title"/>
          </p:nvPr>
        </p:nvSpPr>
        <p:spPr/>
        <p:txBody>
          <a:bodyPr>
            <a:normAutofit fontScale="90000"/>
          </a:bodyPr>
          <a:lstStyle/>
          <a:p>
            <a:pPr algn="r"/>
            <a:r>
              <a:rPr lang="he-IL" dirty="0"/>
              <a:t>המודל האורתוגונלי של ג'יימס </a:t>
            </a:r>
            <a:r>
              <a:rPr lang="he-IL" dirty="0" err="1"/>
              <a:t>מרסיה</a:t>
            </a:r>
            <a:br>
              <a:rPr lang="he-IL" dirty="0"/>
            </a:br>
            <a:endParaRPr lang="he-IL" dirty="0"/>
          </a:p>
        </p:txBody>
      </p:sp>
      <p:pic>
        <p:nvPicPr>
          <p:cNvPr id="5" name="מציין מיקום תוכן 4">
            <a:extLst>
              <a:ext uri="{FF2B5EF4-FFF2-40B4-BE49-F238E27FC236}">
                <a16:creationId xmlns:a16="http://schemas.microsoft.com/office/drawing/2014/main" id="{B370E124-D914-4B38-9BAD-3BBD5C85ECDC}"/>
              </a:ext>
            </a:extLst>
          </p:cNvPr>
          <p:cNvPicPr>
            <a:picLocks noGrp="1" noChangeAspect="1"/>
          </p:cNvPicPr>
          <p:nvPr>
            <p:ph idx="1"/>
          </p:nvPr>
        </p:nvPicPr>
        <p:blipFill>
          <a:blip r:embed="rId2"/>
          <a:stretch>
            <a:fillRect/>
          </a:stretch>
        </p:blipFill>
        <p:spPr>
          <a:xfrm>
            <a:off x="3047736" y="2354908"/>
            <a:ext cx="6096528" cy="3429297"/>
          </a:xfrm>
          <a:prstGeom prst="rect">
            <a:avLst/>
          </a:prstGeom>
        </p:spPr>
      </p:pic>
    </p:spTree>
    <p:extLst>
      <p:ext uri="{BB962C8B-B14F-4D97-AF65-F5344CB8AC3E}">
        <p14:creationId xmlns:p14="http://schemas.microsoft.com/office/powerpoint/2010/main" val="26419678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1AE0217-3C26-4751-B243-A8EE00E69CEC}"/>
              </a:ext>
            </a:extLst>
          </p:cNvPr>
          <p:cNvSpPr>
            <a:spLocks noGrp="1"/>
          </p:cNvSpPr>
          <p:nvPr>
            <p:ph type="title"/>
          </p:nvPr>
        </p:nvSpPr>
        <p:spPr/>
        <p:txBody>
          <a:bodyPr/>
          <a:lstStyle/>
          <a:p>
            <a:endParaRPr lang="he-IL"/>
          </a:p>
        </p:txBody>
      </p:sp>
      <p:pic>
        <p:nvPicPr>
          <p:cNvPr id="4" name="מציין מיקום תוכן 3">
            <a:extLst>
              <a:ext uri="{FF2B5EF4-FFF2-40B4-BE49-F238E27FC236}">
                <a16:creationId xmlns:a16="http://schemas.microsoft.com/office/drawing/2014/main" id="{69A0CE26-A6D0-4299-A085-64955985A0D2}"/>
              </a:ext>
            </a:extLst>
          </p:cNvPr>
          <p:cNvPicPr>
            <a:picLocks noGrp="1" noChangeAspect="1"/>
          </p:cNvPicPr>
          <p:nvPr>
            <p:ph idx="1"/>
          </p:nvPr>
        </p:nvPicPr>
        <p:blipFill>
          <a:blip r:embed="rId2"/>
          <a:stretch>
            <a:fillRect/>
          </a:stretch>
        </p:blipFill>
        <p:spPr>
          <a:xfrm>
            <a:off x="3047736" y="2354908"/>
            <a:ext cx="6096528" cy="3429297"/>
          </a:xfrm>
          <a:prstGeom prst="rect">
            <a:avLst/>
          </a:prstGeom>
        </p:spPr>
      </p:pic>
    </p:spTree>
    <p:extLst>
      <p:ext uri="{BB962C8B-B14F-4D97-AF65-F5344CB8AC3E}">
        <p14:creationId xmlns:p14="http://schemas.microsoft.com/office/powerpoint/2010/main" val="11368288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2D8371E-C00C-48D3-AFF4-A55DB5F6A1E5}"/>
              </a:ext>
            </a:extLst>
          </p:cNvPr>
          <p:cNvSpPr>
            <a:spLocks noGrp="1"/>
          </p:cNvSpPr>
          <p:nvPr>
            <p:ph type="title"/>
          </p:nvPr>
        </p:nvSpPr>
        <p:spPr/>
        <p:txBody>
          <a:bodyPr/>
          <a:lstStyle/>
          <a:p>
            <a:endParaRPr lang="he-IL"/>
          </a:p>
        </p:txBody>
      </p:sp>
      <p:pic>
        <p:nvPicPr>
          <p:cNvPr id="4" name="מציין מיקום תוכן 3">
            <a:extLst>
              <a:ext uri="{FF2B5EF4-FFF2-40B4-BE49-F238E27FC236}">
                <a16:creationId xmlns:a16="http://schemas.microsoft.com/office/drawing/2014/main" id="{7325B959-A6FD-447B-AA20-74AF22E51E0A}"/>
              </a:ext>
            </a:extLst>
          </p:cNvPr>
          <p:cNvPicPr>
            <a:picLocks noGrp="1" noChangeAspect="1"/>
          </p:cNvPicPr>
          <p:nvPr>
            <p:ph idx="1"/>
          </p:nvPr>
        </p:nvPicPr>
        <p:blipFill>
          <a:blip r:embed="rId2"/>
          <a:stretch>
            <a:fillRect/>
          </a:stretch>
        </p:blipFill>
        <p:spPr>
          <a:xfrm>
            <a:off x="3047736" y="2354908"/>
            <a:ext cx="6096528" cy="3429297"/>
          </a:xfrm>
          <a:prstGeom prst="rect">
            <a:avLst/>
          </a:prstGeom>
        </p:spPr>
      </p:pic>
    </p:spTree>
    <p:extLst>
      <p:ext uri="{BB962C8B-B14F-4D97-AF65-F5344CB8AC3E}">
        <p14:creationId xmlns:p14="http://schemas.microsoft.com/office/powerpoint/2010/main" val="40420732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3984E86-460C-4B20-8471-6948628C724E}"/>
              </a:ext>
            </a:extLst>
          </p:cNvPr>
          <p:cNvSpPr>
            <a:spLocks noGrp="1"/>
          </p:cNvSpPr>
          <p:nvPr>
            <p:ph type="title"/>
          </p:nvPr>
        </p:nvSpPr>
        <p:spPr/>
        <p:txBody>
          <a:bodyPr/>
          <a:lstStyle/>
          <a:p>
            <a:pPr algn="r"/>
            <a:r>
              <a:rPr lang="he-IL" dirty="0"/>
              <a:t>מחקרים בגיל ההתבגרות </a:t>
            </a:r>
          </a:p>
        </p:txBody>
      </p:sp>
      <p:sp>
        <p:nvSpPr>
          <p:cNvPr id="3" name="מציין מיקום תוכן 2">
            <a:extLst>
              <a:ext uri="{FF2B5EF4-FFF2-40B4-BE49-F238E27FC236}">
                <a16:creationId xmlns:a16="http://schemas.microsoft.com/office/drawing/2014/main" id="{867BC922-61E7-46C1-9356-95E1CA3E1B6E}"/>
              </a:ext>
            </a:extLst>
          </p:cNvPr>
          <p:cNvSpPr>
            <a:spLocks noGrp="1"/>
          </p:cNvSpPr>
          <p:nvPr>
            <p:ph idx="1"/>
          </p:nvPr>
        </p:nvSpPr>
        <p:spPr/>
        <p:txBody>
          <a:bodyPr>
            <a:normAutofit lnSpcReduction="10000"/>
          </a:bodyPr>
          <a:lstStyle/>
          <a:p>
            <a:r>
              <a:rPr lang="he-IL" dirty="0"/>
              <a:t>גבריאל – פריד – התנהגות הימורים בקרב בני נוער – נטילת סיכון</a:t>
            </a:r>
          </a:p>
          <a:p>
            <a:r>
              <a:rPr lang="he-IL" dirty="0"/>
              <a:t>בני נוער נחשפים לסביבה שבה הימורים נגישים ומקובלים חברתית. המפגש  בין חקירה והתנסויות כחלק מגיבוש הזהות האישית לבין סביבה עשירה בהימורים עשוי להיות בעייתי ובעל השלכות מזיקות כיון שהימורים מובילים להתמכרות להימורים קשים יותר.</a:t>
            </a:r>
          </a:p>
          <a:p>
            <a:r>
              <a:rPr lang="he-IL" dirty="0"/>
              <a:t>במחקר הראו שבנים מהמרים יותר מבנות.</a:t>
            </a:r>
          </a:p>
          <a:p>
            <a:r>
              <a:rPr lang="he-IL" dirty="0"/>
              <a:t>על פי טענת החוקרת התנהגות הימורים היא התמכרות </a:t>
            </a:r>
            <a:r>
              <a:rPr lang="he-IL" dirty="0" err="1"/>
              <a:t>סמ</a:t>
            </a:r>
            <a:r>
              <a:rPr lang="he-IL" dirty="0"/>
              <a:t> ויה שכן אין לה </a:t>
            </a:r>
            <a:r>
              <a:rPr lang="he-IL" dirty="0" err="1"/>
              <a:t>סמננים</a:t>
            </a:r>
            <a:r>
              <a:rPr lang="he-IL" dirty="0"/>
              <a:t> </a:t>
            </a:r>
            <a:r>
              <a:rPr lang="he-IL" dirty="0" err="1"/>
              <a:t>פיזים</a:t>
            </a:r>
            <a:r>
              <a:rPr lang="he-IL" dirty="0"/>
              <a:t> </a:t>
            </a:r>
            <a:r>
              <a:rPr lang="he-IL" dirty="0" err="1"/>
              <a:t>גלוייה</a:t>
            </a:r>
            <a:r>
              <a:rPr lang="he-IL" dirty="0"/>
              <a:t> לכן קל להסתיר אותה. הבעיה שגם רוב המתבגרים והורהים לא מייחסים זאת לדבר מסוכן. אך מחקרים הראו שמתבגרים עוברים מהר מאד מהימורים חברתיים להתמכרות </a:t>
            </a:r>
            <a:r>
              <a:rPr lang="he-IL" dirty="0" err="1"/>
              <a:t>להימוריים</a:t>
            </a:r>
            <a:r>
              <a:rPr lang="he-IL" dirty="0"/>
              <a:t>.   שיעור ההתמכרות להימורים בקרב בני נוער גבוה פי יותר משניים מאשר בקרב מבוגרים.  הסבר אפשרי הוא  שלקיחת סיכונים בגיל ההתבגרות היא נורמטיבית.</a:t>
            </a:r>
          </a:p>
          <a:p>
            <a:r>
              <a:rPr lang="he-IL" dirty="0"/>
              <a:t>המהמרים מאופיינים בדימוי עצמי נמוך, מתח נפשי גבוה, דכאון ובנטייה לאובדנות. משתמשים גם בחומרים פסיכו </a:t>
            </a:r>
            <a:r>
              <a:rPr lang="he-IL" dirty="0" err="1"/>
              <a:t>אקטיבים</a:t>
            </a:r>
            <a:r>
              <a:rPr lang="he-IL" dirty="0"/>
              <a:t>.</a:t>
            </a:r>
          </a:p>
          <a:p>
            <a:r>
              <a:rPr lang="he-IL" dirty="0"/>
              <a:t>למה מתמכרים – תחושת ריגוש והנאה והסיכוי לזכות בכסף.</a:t>
            </a:r>
          </a:p>
        </p:txBody>
      </p:sp>
    </p:spTree>
    <p:extLst>
      <p:ext uri="{BB962C8B-B14F-4D97-AF65-F5344CB8AC3E}">
        <p14:creationId xmlns:p14="http://schemas.microsoft.com/office/powerpoint/2010/main" val="36171939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CA72F19-18DB-456A-88B2-79AE83C869F4}"/>
              </a:ext>
            </a:extLst>
          </p:cNvPr>
          <p:cNvSpPr>
            <a:spLocks noGrp="1"/>
          </p:cNvSpPr>
          <p:nvPr>
            <p:ph type="title"/>
          </p:nvPr>
        </p:nvSpPr>
        <p:spPr/>
        <p:txBody>
          <a:bodyPr>
            <a:normAutofit fontScale="90000"/>
          </a:bodyPr>
          <a:lstStyle/>
          <a:p>
            <a:r>
              <a:rPr lang="he-IL" dirty="0"/>
              <a:t> הפרדוקס של נעורים </a:t>
            </a:r>
            <a:r>
              <a:rPr lang="he-IL" dirty="0" err="1"/>
              <a:t>דיגיטלים</a:t>
            </a:r>
            <a:r>
              <a:rPr lang="he-IL" dirty="0"/>
              <a:t> -  מחקר של הכט </a:t>
            </a:r>
          </a:p>
        </p:txBody>
      </p:sp>
      <p:pic>
        <p:nvPicPr>
          <p:cNvPr id="4" name="מציין מיקום תוכן 3">
            <a:extLst>
              <a:ext uri="{FF2B5EF4-FFF2-40B4-BE49-F238E27FC236}">
                <a16:creationId xmlns:a16="http://schemas.microsoft.com/office/drawing/2014/main" id="{548D2698-9E84-4221-9C69-C2FE4862E82E}"/>
              </a:ext>
            </a:extLst>
          </p:cNvPr>
          <p:cNvPicPr>
            <a:picLocks noGrp="1" noChangeAspect="1"/>
          </p:cNvPicPr>
          <p:nvPr>
            <p:ph idx="1"/>
          </p:nvPr>
        </p:nvPicPr>
        <p:blipFill>
          <a:blip r:embed="rId2"/>
          <a:stretch>
            <a:fillRect/>
          </a:stretch>
        </p:blipFill>
        <p:spPr>
          <a:xfrm>
            <a:off x="4779820" y="2126308"/>
            <a:ext cx="6096528" cy="3429297"/>
          </a:xfrm>
          <a:prstGeom prst="rect">
            <a:avLst/>
          </a:prstGeom>
        </p:spPr>
      </p:pic>
      <p:pic>
        <p:nvPicPr>
          <p:cNvPr id="5" name="תמונה 4">
            <a:extLst>
              <a:ext uri="{FF2B5EF4-FFF2-40B4-BE49-F238E27FC236}">
                <a16:creationId xmlns:a16="http://schemas.microsoft.com/office/drawing/2014/main" id="{C604F156-4420-47FE-8647-E130D96374AC}"/>
              </a:ext>
            </a:extLst>
          </p:cNvPr>
          <p:cNvPicPr>
            <a:picLocks noChangeAspect="1"/>
          </p:cNvPicPr>
          <p:nvPr/>
        </p:nvPicPr>
        <p:blipFill>
          <a:blip r:embed="rId3"/>
          <a:stretch>
            <a:fillRect/>
          </a:stretch>
        </p:blipFill>
        <p:spPr>
          <a:xfrm>
            <a:off x="1419659" y="2126308"/>
            <a:ext cx="2828789" cy="3590855"/>
          </a:xfrm>
          <a:prstGeom prst="rect">
            <a:avLst/>
          </a:prstGeom>
        </p:spPr>
      </p:pic>
    </p:spTree>
    <p:extLst>
      <p:ext uri="{BB962C8B-B14F-4D97-AF65-F5344CB8AC3E}">
        <p14:creationId xmlns:p14="http://schemas.microsoft.com/office/powerpoint/2010/main" val="24292168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FD34EAA-8DCB-4017-86EB-2AF849B35E26}"/>
              </a:ext>
            </a:extLst>
          </p:cNvPr>
          <p:cNvSpPr>
            <a:spLocks noGrp="1"/>
          </p:cNvSpPr>
          <p:nvPr>
            <p:ph type="title"/>
          </p:nvPr>
        </p:nvSpPr>
        <p:spPr/>
        <p:txBody>
          <a:bodyPr/>
          <a:lstStyle/>
          <a:p>
            <a:endParaRPr lang="he-IL"/>
          </a:p>
        </p:txBody>
      </p:sp>
      <p:pic>
        <p:nvPicPr>
          <p:cNvPr id="4" name="מציין מיקום תוכן 3">
            <a:extLst>
              <a:ext uri="{FF2B5EF4-FFF2-40B4-BE49-F238E27FC236}">
                <a16:creationId xmlns:a16="http://schemas.microsoft.com/office/drawing/2014/main" id="{C8FD52F3-9D98-4939-BC9A-7E3C618F76FE}"/>
              </a:ext>
            </a:extLst>
          </p:cNvPr>
          <p:cNvPicPr>
            <a:picLocks noGrp="1" noChangeAspect="1"/>
          </p:cNvPicPr>
          <p:nvPr>
            <p:ph idx="1"/>
          </p:nvPr>
        </p:nvPicPr>
        <p:blipFill>
          <a:blip r:embed="rId2"/>
          <a:stretch>
            <a:fillRect/>
          </a:stretch>
        </p:blipFill>
        <p:spPr>
          <a:xfrm>
            <a:off x="2322177" y="1696915"/>
            <a:ext cx="7547646" cy="4245551"/>
          </a:xfrm>
          <a:prstGeom prst="rect">
            <a:avLst/>
          </a:prstGeom>
        </p:spPr>
      </p:pic>
    </p:spTree>
    <p:extLst>
      <p:ext uri="{BB962C8B-B14F-4D97-AF65-F5344CB8AC3E}">
        <p14:creationId xmlns:p14="http://schemas.microsoft.com/office/powerpoint/2010/main" val="1482718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05675AF-5F18-46D0-BF14-2E2A878777C7}"/>
              </a:ext>
            </a:extLst>
          </p:cNvPr>
          <p:cNvSpPr>
            <a:spLocks noGrp="1"/>
          </p:cNvSpPr>
          <p:nvPr>
            <p:ph type="title"/>
          </p:nvPr>
        </p:nvSpPr>
        <p:spPr/>
        <p:txBody>
          <a:bodyPr/>
          <a:lstStyle/>
          <a:p>
            <a:pPr algn="r"/>
            <a:r>
              <a:rPr lang="he-IL" dirty="0"/>
              <a:t>מושגי יסוד</a:t>
            </a:r>
          </a:p>
        </p:txBody>
      </p:sp>
      <p:sp>
        <p:nvSpPr>
          <p:cNvPr id="3" name="מציין מיקום תוכן 2">
            <a:extLst>
              <a:ext uri="{FF2B5EF4-FFF2-40B4-BE49-F238E27FC236}">
                <a16:creationId xmlns:a16="http://schemas.microsoft.com/office/drawing/2014/main" id="{BDE3B4E6-1F46-471B-B2A5-ED4D67BDCFED}"/>
              </a:ext>
            </a:extLst>
          </p:cNvPr>
          <p:cNvSpPr>
            <a:spLocks noGrp="1"/>
          </p:cNvSpPr>
          <p:nvPr>
            <p:ph idx="1"/>
          </p:nvPr>
        </p:nvSpPr>
        <p:spPr/>
        <p:txBody>
          <a:bodyPr/>
          <a:lstStyle/>
          <a:p>
            <a:r>
              <a:rPr lang="he-IL" dirty="0"/>
              <a:t>א. גורמים ביולוגים-תורשתיים-גנטיים </a:t>
            </a:r>
          </a:p>
          <a:p>
            <a:r>
              <a:rPr lang="he-IL" dirty="0"/>
              <a:t>ב. גורמים סביבתיים  	</a:t>
            </a:r>
          </a:p>
          <a:p>
            <a:r>
              <a:rPr lang="he-IL" dirty="0"/>
              <a:t>ג. בשילה (שינוי פיזיולוגי, ברצף קבוע,  במערכת העצבים/השרירים של האדם, ע”י שעון ביולוגי/פנימי, היוצר מסוגלות שלא </a:t>
            </a:r>
            <a:r>
              <a:rPr lang="he-IL" dirty="0" err="1"/>
              <a:t>היתה</a:t>
            </a:r>
            <a:r>
              <a:rPr lang="he-IL" dirty="0"/>
              <a:t> קיימת )</a:t>
            </a:r>
          </a:p>
          <a:p>
            <a:r>
              <a:rPr lang="he-IL" dirty="0"/>
              <a:t>ד. גדילה (עליה כמותית במספר התאים)  </a:t>
            </a:r>
          </a:p>
          <a:p>
            <a:r>
              <a:rPr lang="he-IL" dirty="0" err="1"/>
              <a:t>ה.למידה</a:t>
            </a:r>
            <a:r>
              <a:rPr lang="he-IL" dirty="0"/>
              <a:t> (שינוי במוח כתוצאה מניסיון ובתנאי </a:t>
            </a:r>
            <a:r>
              <a:rPr lang="he-IL" dirty="0" err="1"/>
              <a:t>שהיתה</a:t>
            </a:r>
            <a:r>
              <a:rPr lang="he-IL" dirty="0"/>
              <a:t> בשילה שתאפשר את הלמידה! ).</a:t>
            </a:r>
          </a:p>
          <a:p>
            <a:endParaRPr lang="he-IL" dirty="0"/>
          </a:p>
          <a:p>
            <a:r>
              <a:rPr lang="he-IL" dirty="0"/>
              <a:t>מה לדעתך קשור לבשילה למידה או גדילה ?   דיבור?  הליכה? עלייה במשקל? רכיבה על אופניים? כתיבת בעיפרון?  חשיבה מתמטית? חשיבה מוסרית?  התפתחות מינית?.   שיער בגוף?. </a:t>
            </a:r>
          </a:p>
        </p:txBody>
      </p:sp>
    </p:spTree>
    <p:extLst>
      <p:ext uri="{BB962C8B-B14F-4D97-AF65-F5344CB8AC3E}">
        <p14:creationId xmlns:p14="http://schemas.microsoft.com/office/powerpoint/2010/main" val="3651587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3943929-DB2C-40F2-9149-5071BF7F57CE}"/>
              </a:ext>
            </a:extLst>
          </p:cNvPr>
          <p:cNvSpPr>
            <a:spLocks noGrp="1"/>
          </p:cNvSpPr>
          <p:nvPr>
            <p:ph type="title"/>
          </p:nvPr>
        </p:nvSpPr>
        <p:spPr/>
        <p:txBody>
          <a:bodyPr/>
          <a:lstStyle/>
          <a:p>
            <a:pPr algn="r"/>
            <a:r>
              <a:rPr lang="he-IL" dirty="0"/>
              <a:t>מחקרים במבוא</a:t>
            </a:r>
          </a:p>
        </p:txBody>
      </p:sp>
      <p:sp>
        <p:nvSpPr>
          <p:cNvPr id="3" name="מציין מיקום תוכן 2">
            <a:extLst>
              <a:ext uri="{FF2B5EF4-FFF2-40B4-BE49-F238E27FC236}">
                <a16:creationId xmlns:a16="http://schemas.microsoft.com/office/drawing/2014/main" id="{FAA9BDF4-8D2B-4026-8DA2-7A1BB6337447}"/>
              </a:ext>
            </a:extLst>
          </p:cNvPr>
          <p:cNvSpPr>
            <a:spLocks noGrp="1"/>
          </p:cNvSpPr>
          <p:nvPr>
            <p:ph sz="half" idx="1"/>
          </p:nvPr>
        </p:nvSpPr>
        <p:spPr/>
        <p:txBody>
          <a:bodyPr>
            <a:normAutofit fontScale="92500" lnSpcReduction="20000"/>
          </a:bodyPr>
          <a:lstStyle/>
          <a:p>
            <a:r>
              <a:rPr lang="he-IL" b="1" dirty="0"/>
              <a:t>מחקרו של קונרד – הטבעה</a:t>
            </a:r>
          </a:p>
          <a:p>
            <a:r>
              <a:rPr lang="en-US" dirty="0"/>
              <a:t>https://www.youtube.com/watch?v=JGyfcBfSj4M</a:t>
            </a:r>
            <a:endParaRPr lang="he-IL" dirty="0"/>
          </a:p>
        </p:txBody>
      </p:sp>
      <p:sp>
        <p:nvSpPr>
          <p:cNvPr id="4" name="מציין מיקום תוכן 3">
            <a:extLst>
              <a:ext uri="{FF2B5EF4-FFF2-40B4-BE49-F238E27FC236}">
                <a16:creationId xmlns:a16="http://schemas.microsoft.com/office/drawing/2014/main" id="{48C7FCF6-B620-4BE9-8D28-DBB6A2CEE44F}"/>
              </a:ext>
            </a:extLst>
          </p:cNvPr>
          <p:cNvSpPr>
            <a:spLocks noGrp="1"/>
          </p:cNvSpPr>
          <p:nvPr>
            <p:ph sz="half" idx="2"/>
          </p:nvPr>
        </p:nvSpPr>
        <p:spPr/>
        <p:txBody>
          <a:bodyPr>
            <a:normAutofit fontScale="92500" lnSpcReduction="20000"/>
          </a:bodyPr>
          <a:lstStyle/>
          <a:p>
            <a:r>
              <a:rPr lang="he-IL" b="1" dirty="0"/>
              <a:t>גזל ותומפסון – ניסוי התאומות </a:t>
            </a:r>
          </a:p>
          <a:p>
            <a:r>
              <a:rPr lang="he-IL" dirty="0"/>
              <a:t>שלב א:	 לקחו 2 תאומות בנות 46 שבועות – ובדקו  ומצאו – שאינן יודעות לטפס במדרגות!!</a:t>
            </a:r>
          </a:p>
          <a:p>
            <a:r>
              <a:rPr lang="he-IL" dirty="0"/>
              <a:t>שלב ב: 	לקחו תינוקת א', במשך 6 שבועות = עד שבוע 52, אימנו אותה לטפס במדרגות</a:t>
            </a:r>
          </a:p>
          <a:p>
            <a:r>
              <a:rPr lang="he-IL" dirty="0"/>
              <a:t>שלב ג:    בשבוע 52 הפסיקו ללמד את תינוקת א', 	(שכבר למדה לטפס במדרגות)              	ואימנו את תינוקת ב' תוך שבועיים בלבד = עד גיל 54 שבועות לטפס במדרגות</a:t>
            </a:r>
          </a:p>
          <a:p>
            <a:r>
              <a:rPr lang="he-IL" dirty="0"/>
              <a:t>בגיל 54 שבועות תינוקת ב טיפסה יותר מהר! כי למדה </a:t>
            </a:r>
            <a:r>
              <a:rPr lang="he-IL" dirty="0" err="1"/>
              <a:t>שהיתה</a:t>
            </a:r>
            <a:r>
              <a:rPr lang="he-IL" dirty="0"/>
              <a:t>  בשלה בגיל 56שבועות שתיהן-אותה מהירות!!   כי פערים נעלמים לאחר זמן</a:t>
            </a:r>
          </a:p>
          <a:p>
            <a:r>
              <a:rPr lang="he-IL" dirty="0"/>
              <a:t>שאלות חשיבה – מדוע תאומות?. מה קורה בגיל 46 ו54 שבועות? מה קורה בגיל 56 שבועות?. </a:t>
            </a:r>
          </a:p>
        </p:txBody>
      </p:sp>
      <p:pic>
        <p:nvPicPr>
          <p:cNvPr id="5" name="תמונה 4">
            <a:extLst>
              <a:ext uri="{FF2B5EF4-FFF2-40B4-BE49-F238E27FC236}">
                <a16:creationId xmlns:a16="http://schemas.microsoft.com/office/drawing/2014/main" id="{47A168DE-B12A-4FDF-A70B-F649D8A53AA3}"/>
              </a:ext>
            </a:extLst>
          </p:cNvPr>
          <p:cNvPicPr>
            <a:picLocks noChangeAspect="1"/>
          </p:cNvPicPr>
          <p:nvPr/>
        </p:nvPicPr>
        <p:blipFill>
          <a:blip r:embed="rId2"/>
          <a:stretch>
            <a:fillRect/>
          </a:stretch>
        </p:blipFill>
        <p:spPr>
          <a:xfrm>
            <a:off x="1066800" y="3050931"/>
            <a:ext cx="4709015" cy="2436604"/>
          </a:xfrm>
          <a:prstGeom prst="rect">
            <a:avLst/>
          </a:prstGeom>
        </p:spPr>
      </p:pic>
    </p:spTree>
    <p:extLst>
      <p:ext uri="{BB962C8B-B14F-4D97-AF65-F5344CB8AC3E}">
        <p14:creationId xmlns:p14="http://schemas.microsoft.com/office/powerpoint/2010/main" val="1140450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D39D6CE-0889-4D69-ACBF-429BDBEFB057}"/>
              </a:ext>
            </a:extLst>
          </p:cNvPr>
          <p:cNvSpPr>
            <a:spLocks noGrp="1"/>
          </p:cNvSpPr>
          <p:nvPr>
            <p:ph type="title"/>
          </p:nvPr>
        </p:nvSpPr>
        <p:spPr/>
        <p:txBody>
          <a:bodyPr/>
          <a:lstStyle/>
          <a:p>
            <a:pPr algn="r"/>
            <a:r>
              <a:rPr lang="he-IL" dirty="0"/>
              <a:t>התקשרות </a:t>
            </a:r>
            <a:r>
              <a:rPr lang="en-US" dirty="0"/>
              <a:t>ATTACHMENT</a:t>
            </a:r>
            <a:endParaRPr lang="he-IL" dirty="0"/>
          </a:p>
        </p:txBody>
      </p:sp>
      <p:sp>
        <p:nvSpPr>
          <p:cNvPr id="3" name="מציין מיקום תוכן 2">
            <a:extLst>
              <a:ext uri="{FF2B5EF4-FFF2-40B4-BE49-F238E27FC236}">
                <a16:creationId xmlns:a16="http://schemas.microsoft.com/office/drawing/2014/main" id="{A4BB6CAB-790E-474F-A7BC-AC51AB1CA6A0}"/>
              </a:ext>
            </a:extLst>
          </p:cNvPr>
          <p:cNvSpPr>
            <a:spLocks noGrp="1"/>
          </p:cNvSpPr>
          <p:nvPr>
            <p:ph idx="1"/>
          </p:nvPr>
        </p:nvSpPr>
        <p:spPr/>
        <p:txBody>
          <a:bodyPr>
            <a:normAutofit/>
          </a:bodyPr>
          <a:lstStyle/>
          <a:p>
            <a:r>
              <a:rPr lang="he-IL" dirty="0"/>
              <a:t>התקשרות.</a:t>
            </a:r>
            <a:r>
              <a:rPr lang="en-US" dirty="0"/>
              <a:t>   </a:t>
            </a:r>
            <a:r>
              <a:rPr lang="he-IL" dirty="0"/>
              <a:t> הגדרת המושג   </a:t>
            </a:r>
          </a:p>
          <a:p>
            <a:r>
              <a:rPr lang="he-IL" dirty="0"/>
              <a:t>* דמות התקשרות     * בסיס בטוח, חוף מבטחים</a:t>
            </a:r>
          </a:p>
          <a:p>
            <a:r>
              <a:rPr lang="he-IL" dirty="0"/>
              <a:t>תיאוריית </a:t>
            </a:r>
            <a:r>
              <a:rPr lang="he-IL" dirty="0" err="1"/>
              <a:t>בולבי</a:t>
            </a:r>
            <a:r>
              <a:rPr lang="he-IL" dirty="0"/>
              <a:t> –   * הבסיס הגנטי להתקשרות   ותפקידה ההישרדותי</a:t>
            </a:r>
          </a:p>
          <a:p>
            <a:r>
              <a:rPr lang="he-IL" dirty="0"/>
              <a:t>* ההתקשרות כתהליך הדדי   אם-ילד</a:t>
            </a:r>
          </a:p>
          <a:p>
            <a:r>
              <a:rPr lang="he-IL" dirty="0"/>
              <a:t>* הליך המצב הזר   </a:t>
            </a:r>
          </a:p>
          <a:p>
            <a:r>
              <a:rPr lang="he-IL" dirty="0"/>
              <a:t>* סגנונות התקשרות על פי   </a:t>
            </a:r>
            <a:r>
              <a:rPr lang="he-IL" dirty="0" err="1"/>
              <a:t>איינסוורת</a:t>
            </a:r>
            <a:r>
              <a:rPr lang="he-IL" dirty="0"/>
              <a:t>: בטוח, נמנע, מתנגד</a:t>
            </a:r>
          </a:p>
          <a:p>
            <a:r>
              <a:rPr lang="he-IL" dirty="0"/>
              <a:t>* סגנונות התקשרות על פי  </a:t>
            </a:r>
            <a:r>
              <a:rPr lang="he-IL" dirty="0" err="1"/>
              <a:t>פריילי</a:t>
            </a:r>
            <a:r>
              <a:rPr lang="he-IL" dirty="0"/>
              <a:t> </a:t>
            </a:r>
            <a:r>
              <a:rPr lang="he-IL" dirty="0" err="1"/>
              <a:t>ושייבר</a:t>
            </a:r>
            <a:r>
              <a:rPr lang="he-IL" dirty="0"/>
              <a:t> 1987 מודל אורתוגונלי על פי ציר </a:t>
            </a:r>
          </a:p>
          <a:p>
            <a:r>
              <a:rPr lang="he-IL" dirty="0"/>
              <a:t>החרדה וציר ההימנעות: סגנון מוטרד, בטוח, נמנע מפוחד, ונמנע מבטל</a:t>
            </a:r>
          </a:p>
          <a:p>
            <a:r>
              <a:rPr lang="he-IL" dirty="0" err="1"/>
              <a:t>מיקולינסר</a:t>
            </a:r>
            <a:r>
              <a:rPr lang="he-IL" dirty="0"/>
              <a:t>: * התקשרות כמודל עבודה פנימי לאורך החיים; ביטויים של דפוסי  התקשרות במערכות יחסים</a:t>
            </a:r>
          </a:p>
          <a:p>
            <a:r>
              <a:rPr lang="he-IL" dirty="0"/>
              <a:t>בבגרות עבודה, יחסים </a:t>
            </a:r>
            <a:r>
              <a:rPr lang="he-IL" dirty="0" err="1"/>
              <a:t>רומנטים</a:t>
            </a:r>
            <a:r>
              <a:rPr lang="he-IL" dirty="0"/>
              <a:t>. </a:t>
            </a:r>
          </a:p>
        </p:txBody>
      </p:sp>
    </p:spTree>
    <p:extLst>
      <p:ext uri="{BB962C8B-B14F-4D97-AF65-F5344CB8AC3E}">
        <p14:creationId xmlns:p14="http://schemas.microsoft.com/office/powerpoint/2010/main" val="2511763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6F93F55-C3A2-48E1-B5A0-C3F93F4B7EF5}"/>
              </a:ext>
            </a:extLst>
          </p:cNvPr>
          <p:cNvSpPr>
            <a:spLocks noGrp="1"/>
          </p:cNvSpPr>
          <p:nvPr>
            <p:ph type="title"/>
          </p:nvPr>
        </p:nvSpPr>
        <p:spPr/>
        <p:txBody>
          <a:bodyPr>
            <a:normAutofit fontScale="90000"/>
          </a:bodyPr>
          <a:lstStyle/>
          <a:p>
            <a:pPr algn="r"/>
            <a:r>
              <a:rPr lang="he-IL" sz="1800" b="1" dirty="0"/>
              <a:t>הגדרת התקשרות </a:t>
            </a:r>
            <a:br>
              <a:rPr lang="he-IL" sz="1800" dirty="0"/>
            </a:br>
            <a:r>
              <a:rPr lang="he-IL" sz="1800" dirty="0"/>
              <a:t>קשר רגשי הדוק ומתמשך בין שני אנשים, על בסיס של אמון ואהבה. עם זאת, בתחום הפסיכולוגיה משויכת התקשרות לצורכו של התינוק להיקשר מבחינה רגשית לדמויות המטפלות בו, להעדיף את קירבתם ולחוש בטוח יותר </a:t>
            </a:r>
            <a:r>
              <a:rPr lang="he-IL" sz="1800" dirty="0" err="1"/>
              <a:t>לצדם</a:t>
            </a:r>
            <a:r>
              <a:rPr lang="he-IL" sz="1800" dirty="0"/>
              <a:t> הקשר הוא הדדי</a:t>
            </a:r>
            <a:r>
              <a:rPr lang="he-IL" dirty="0"/>
              <a:t>. </a:t>
            </a:r>
          </a:p>
        </p:txBody>
      </p:sp>
      <p:sp>
        <p:nvSpPr>
          <p:cNvPr id="3" name="מציין מיקום תוכן 2">
            <a:extLst>
              <a:ext uri="{FF2B5EF4-FFF2-40B4-BE49-F238E27FC236}">
                <a16:creationId xmlns:a16="http://schemas.microsoft.com/office/drawing/2014/main" id="{B780E779-0A3E-4109-B3D7-C7433DD943B4}"/>
              </a:ext>
            </a:extLst>
          </p:cNvPr>
          <p:cNvSpPr>
            <a:spLocks noGrp="1"/>
          </p:cNvSpPr>
          <p:nvPr>
            <p:ph sz="half" idx="1"/>
          </p:nvPr>
        </p:nvSpPr>
        <p:spPr/>
        <p:txBody>
          <a:bodyPr/>
          <a:lstStyle/>
          <a:p>
            <a:r>
              <a:rPr lang="he-IL" sz="2400" b="1" dirty="0"/>
              <a:t>חוף מבטחים</a:t>
            </a:r>
          </a:p>
          <a:p>
            <a:r>
              <a:rPr lang="he-IL" sz="2400" dirty="0"/>
              <a:t>תפקידה של דמות ההתקשרות הוא להיות המקום שאליו פונים בעת מצוקה כדי להפחית מצוקה  לחוש נחמה ומוגנות ולווסת חרדה</a:t>
            </a:r>
            <a:r>
              <a:rPr lang="he-IL" dirty="0"/>
              <a:t>. </a:t>
            </a:r>
          </a:p>
        </p:txBody>
      </p:sp>
      <p:sp>
        <p:nvSpPr>
          <p:cNvPr id="4" name="מציין מיקום תוכן 3">
            <a:extLst>
              <a:ext uri="{FF2B5EF4-FFF2-40B4-BE49-F238E27FC236}">
                <a16:creationId xmlns:a16="http://schemas.microsoft.com/office/drawing/2014/main" id="{ACD3CDF9-CB13-4FBE-BDCC-5808CDAA48DA}"/>
              </a:ext>
            </a:extLst>
          </p:cNvPr>
          <p:cNvSpPr>
            <a:spLocks noGrp="1"/>
          </p:cNvSpPr>
          <p:nvPr>
            <p:ph sz="half" idx="2"/>
          </p:nvPr>
        </p:nvSpPr>
        <p:spPr/>
        <p:txBody>
          <a:bodyPr>
            <a:normAutofit/>
          </a:bodyPr>
          <a:lstStyle/>
          <a:p>
            <a:r>
              <a:rPr lang="he-IL" sz="2400" b="1" dirty="0"/>
              <a:t>בסיס בטוח </a:t>
            </a:r>
          </a:p>
          <a:p>
            <a:r>
              <a:rPr lang="he-IL" sz="2400" dirty="0"/>
              <a:t>תפקידה של דמות ההתקשרות לשמש בסיס שממנו אפשר לצאת לחקירה ולפתח אישיות ייחודית ואוטונומית</a:t>
            </a:r>
          </a:p>
        </p:txBody>
      </p:sp>
    </p:spTree>
    <p:extLst>
      <p:ext uri="{BB962C8B-B14F-4D97-AF65-F5344CB8AC3E}">
        <p14:creationId xmlns:p14="http://schemas.microsoft.com/office/powerpoint/2010/main" val="2404885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EC6421C-693F-4B2D-B989-F2719F65009C}"/>
              </a:ext>
            </a:extLst>
          </p:cNvPr>
          <p:cNvSpPr>
            <a:spLocks noGrp="1"/>
          </p:cNvSpPr>
          <p:nvPr>
            <p:ph type="title"/>
          </p:nvPr>
        </p:nvSpPr>
        <p:spPr/>
        <p:txBody>
          <a:bodyPr/>
          <a:lstStyle/>
          <a:p>
            <a:pPr algn="r"/>
            <a:r>
              <a:rPr lang="he-IL" dirty="0"/>
              <a:t>התיאוריה של </a:t>
            </a:r>
            <a:r>
              <a:rPr lang="he-IL" dirty="0" err="1"/>
              <a:t>בולבי</a:t>
            </a:r>
            <a:endParaRPr lang="he-IL" dirty="0"/>
          </a:p>
        </p:txBody>
      </p:sp>
      <p:sp>
        <p:nvSpPr>
          <p:cNvPr id="3" name="מציין מיקום תוכן 2">
            <a:extLst>
              <a:ext uri="{FF2B5EF4-FFF2-40B4-BE49-F238E27FC236}">
                <a16:creationId xmlns:a16="http://schemas.microsoft.com/office/drawing/2014/main" id="{88C7A128-F740-444C-82BE-13305D3D083A}"/>
              </a:ext>
            </a:extLst>
          </p:cNvPr>
          <p:cNvSpPr>
            <a:spLocks noGrp="1"/>
          </p:cNvSpPr>
          <p:nvPr>
            <p:ph idx="1"/>
          </p:nvPr>
        </p:nvSpPr>
        <p:spPr/>
        <p:txBody>
          <a:bodyPr/>
          <a:lstStyle/>
          <a:p>
            <a:r>
              <a:rPr lang="he-IL" dirty="0"/>
              <a:t>טען כי התקשרות היא בעלת בסיס תורשתי גנטי</a:t>
            </a:r>
          </a:p>
          <a:p>
            <a:r>
              <a:rPr lang="he-IL" dirty="0"/>
              <a:t>יש לה תפקיד הישרדותי – התינוק חסר ישע. </a:t>
            </a:r>
          </a:p>
          <a:p>
            <a:r>
              <a:rPr lang="he-IL" dirty="0"/>
              <a:t>חיונית להתפתחות גופנית ונפשית תקינה של הילד.</a:t>
            </a:r>
          </a:p>
          <a:p>
            <a:r>
              <a:rPr lang="he-IL" dirty="0"/>
              <a:t>נוצרת מן הרגע הראשון לאחר הלידה ואולי אף ברחם. </a:t>
            </a:r>
          </a:p>
          <a:p>
            <a:r>
              <a:rPr lang="he-IL" dirty="0" err="1"/>
              <a:t>אינטרקציה</a:t>
            </a:r>
            <a:r>
              <a:rPr lang="he-IL" dirty="0"/>
              <a:t> תמידית.   נמשכת כל החיים.  </a:t>
            </a:r>
            <a:r>
              <a:rPr lang="en-US" dirty="0"/>
              <a:t>FROM THE CRADLE TO THE GRAVE</a:t>
            </a:r>
            <a:endParaRPr lang="he-IL" dirty="0"/>
          </a:p>
          <a:p>
            <a:pPr marL="0" indent="0">
              <a:buNone/>
            </a:pPr>
            <a:r>
              <a:rPr lang="he-IL" dirty="0"/>
              <a:t>בשנה הראשונה בעלת השפעה מכרעת המשך ההתפתחות    </a:t>
            </a:r>
          </a:p>
        </p:txBody>
      </p:sp>
      <p:pic>
        <p:nvPicPr>
          <p:cNvPr id="4" name="תמונה 3">
            <a:extLst>
              <a:ext uri="{FF2B5EF4-FFF2-40B4-BE49-F238E27FC236}">
                <a16:creationId xmlns:a16="http://schemas.microsoft.com/office/drawing/2014/main" id="{900DB763-A223-462D-ADB5-8560EED485D6}"/>
              </a:ext>
            </a:extLst>
          </p:cNvPr>
          <p:cNvPicPr>
            <a:picLocks noChangeAspect="1"/>
          </p:cNvPicPr>
          <p:nvPr/>
        </p:nvPicPr>
        <p:blipFill>
          <a:blip r:embed="rId2"/>
          <a:stretch>
            <a:fillRect/>
          </a:stretch>
        </p:blipFill>
        <p:spPr>
          <a:xfrm>
            <a:off x="1828800" y="814044"/>
            <a:ext cx="1905000" cy="2400300"/>
          </a:xfrm>
          <a:prstGeom prst="rect">
            <a:avLst/>
          </a:prstGeom>
        </p:spPr>
      </p:pic>
    </p:spTree>
    <p:extLst>
      <p:ext uri="{BB962C8B-B14F-4D97-AF65-F5344CB8AC3E}">
        <p14:creationId xmlns:p14="http://schemas.microsoft.com/office/powerpoint/2010/main" val="9431148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סבון">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TM03457510[[fn=סבון]]</Template>
  <TotalTime>230</TotalTime>
  <Words>3723</Words>
  <Application>Microsoft Office PowerPoint</Application>
  <PresentationFormat>מסך רחב</PresentationFormat>
  <Paragraphs>309</Paragraphs>
  <Slides>48</Slides>
  <Notes>0</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48</vt:i4>
      </vt:variant>
    </vt:vector>
  </HeadingPairs>
  <TitlesOfParts>
    <vt:vector size="53" baseType="lpstr">
      <vt:lpstr>Arial</vt:lpstr>
      <vt:lpstr>arial,sans-serif</vt:lpstr>
      <vt:lpstr>Century Gothic</vt:lpstr>
      <vt:lpstr>Garamond</vt:lpstr>
      <vt:lpstr>סבון</vt:lpstr>
      <vt:lpstr>סדנת דידקטיקה פסיכולוגיה התפתחותית</vt:lpstr>
      <vt:lpstr>תכני הלימוד על פי התוכנית החדשה : </vt:lpstr>
      <vt:lpstr>מבוא – לפסיכולוגיה התפתחותית </vt:lpstr>
      <vt:lpstr>תכנים והגדרות :</vt:lpstr>
      <vt:lpstr>מושגי יסוד</vt:lpstr>
      <vt:lpstr>מחקרים במבוא</vt:lpstr>
      <vt:lpstr>התקשרות ATTACHMENT</vt:lpstr>
      <vt:lpstr>הגדרת התקשרות  קשר רגשי הדוק ומתמשך בין שני אנשים, על בסיס של אמון ואהבה. עם זאת, בתחום הפסיכולוגיה משויכת התקשרות לצורכו של התינוק להיקשר מבחינה רגשית לדמויות המטפלות בו, להעדיף את קירבתם ולחוש בטוח יותר לצדם הקשר הוא הדדי. </vt:lpstr>
      <vt:lpstr>התיאוריה של בולבי</vt:lpstr>
      <vt:lpstr>המחקר של אינסוורת </vt:lpstr>
      <vt:lpstr>צפייה במחקר - </vt:lpstr>
      <vt:lpstr>מצגת של PowerPoint‏</vt:lpstr>
      <vt:lpstr>סגנונות התקשרות על פי  פריילי ושייבר 1987 </vt:lpstr>
      <vt:lpstr>מודל אורתוגונלי של סגנונות התקשרות</vt:lpstr>
      <vt:lpstr>מיקולינסר:  התקשרות כמודל עבודה פנימי לאורך החיים</vt:lpstr>
      <vt:lpstr>תיאוריות דור ראשון  -  פרויד התיאוריה הפסיכוסקסואלית </vt:lpstr>
      <vt:lpstr>עקרונות יסוד המשך פרויד התיאוריה הפסיכוסקסואלית </vt:lpstr>
      <vt:lpstr>שלבי התפתחות </vt:lpstr>
      <vt:lpstr>מצגת של PowerPoint‏</vt:lpstr>
      <vt:lpstr>דוגמא לעבודה</vt:lpstr>
      <vt:lpstr>דוגמא שנייה לעבודה</vt:lpstr>
      <vt:lpstr>תיאוריות דור ראשון  -  אריקסון – התיאוריה הפסיכו - חברתית </vt:lpstr>
      <vt:lpstr>מצגת של PowerPoint‏</vt:lpstr>
      <vt:lpstr>השוואה בין התיאוריה של אריקסון ופרויד</vt:lpstr>
      <vt:lpstr>תיאוריות דור השני בפסיכולוגיה התפתחותית </vt:lpstr>
      <vt:lpstr>הבסיס של התיאוריות של הדור השני </vt:lpstr>
      <vt:lpstr>וינקוט </vt:lpstr>
      <vt:lpstr>וינקוט אוביקט מעבר </vt:lpstr>
      <vt:lpstr>מרחב מעבר </vt:lpstr>
      <vt:lpstr>האם הטובה דיה - וינקוט</vt:lpstr>
      <vt:lpstr>ספרציה ואינדבודאציה בלוס </vt:lpstr>
      <vt:lpstr>שיטת טיפול -שיקוף</vt:lpstr>
      <vt:lpstr>אני אמיתי  ואני מזויף </vt:lpstr>
      <vt:lpstr>מרגרט מאהלר </vt:lpstr>
      <vt:lpstr>מאהלר – ספרציה אינדבדואציה </vt:lpstr>
      <vt:lpstr>גיל ההתבגרות </vt:lpstr>
      <vt:lpstr>מחקרים בגיל ההתבגרות  </vt:lpstr>
      <vt:lpstr>סביבה ותורשה</vt:lpstr>
      <vt:lpstr>אריקסון זהות מול טשטוש</vt:lpstr>
      <vt:lpstr>אריקסון – פיתוח זהות</vt:lpstr>
      <vt:lpstr>קבוצת השווים</vt:lpstr>
      <vt:lpstr>מורטורים</vt:lpstr>
      <vt:lpstr>המודל האורתוגונלי של ג'יימס מרסיה </vt:lpstr>
      <vt:lpstr>מצגת של PowerPoint‏</vt:lpstr>
      <vt:lpstr>מצגת של PowerPoint‏</vt:lpstr>
      <vt:lpstr>מחקרים בגיל ההתבגרות </vt:lpstr>
      <vt:lpstr> הפרדוקס של נעורים דיגיטלים -  מחקר של הכט </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סדנת דידקטיקה פסיכולוגיה התפתחותית</dc:title>
  <dc:creator>udi rojanski</dc:creator>
  <cp:lastModifiedBy>udi rojanski</cp:lastModifiedBy>
  <cp:revision>25</cp:revision>
  <dcterms:created xsi:type="dcterms:W3CDTF">2020-12-30T07:20:15Z</dcterms:created>
  <dcterms:modified xsi:type="dcterms:W3CDTF">2020-12-30T11:17:37Z</dcterms:modified>
</cp:coreProperties>
</file>