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8"/>
  </p:notesMasterIdLst>
  <p:sldIdLst>
    <p:sldId id="257" r:id="rId2"/>
    <p:sldId id="325" r:id="rId3"/>
    <p:sldId id="326" r:id="rId4"/>
    <p:sldId id="327" r:id="rId5"/>
    <p:sldId id="379" r:id="rId6"/>
    <p:sldId id="394" r:id="rId7"/>
    <p:sldId id="395" r:id="rId8"/>
    <p:sldId id="396" r:id="rId9"/>
    <p:sldId id="397" r:id="rId10"/>
    <p:sldId id="393" r:id="rId11"/>
    <p:sldId id="303" r:id="rId12"/>
    <p:sldId id="330" r:id="rId13"/>
    <p:sldId id="336" r:id="rId14"/>
    <p:sldId id="290" r:id="rId15"/>
    <p:sldId id="291" r:id="rId16"/>
    <p:sldId id="292" r:id="rId17"/>
    <p:sldId id="293" r:id="rId18"/>
    <p:sldId id="294" r:id="rId19"/>
    <p:sldId id="295" r:id="rId20"/>
    <p:sldId id="398" r:id="rId21"/>
    <p:sldId id="338" r:id="rId22"/>
    <p:sldId id="400" r:id="rId23"/>
    <p:sldId id="401" r:id="rId24"/>
    <p:sldId id="402" r:id="rId25"/>
    <p:sldId id="403" r:id="rId26"/>
    <p:sldId id="404" r:id="rId27"/>
    <p:sldId id="357" r:id="rId28"/>
    <p:sldId id="358" r:id="rId29"/>
    <p:sldId id="359" r:id="rId30"/>
    <p:sldId id="360" r:id="rId31"/>
    <p:sldId id="407" r:id="rId32"/>
    <p:sldId id="410" r:id="rId33"/>
    <p:sldId id="362" r:id="rId34"/>
    <p:sldId id="363" r:id="rId35"/>
    <p:sldId id="364" r:id="rId36"/>
    <p:sldId id="411" r:id="rId37"/>
    <p:sldId id="412" r:id="rId38"/>
    <p:sldId id="380" r:id="rId39"/>
    <p:sldId id="413" r:id="rId40"/>
    <p:sldId id="414" r:id="rId41"/>
    <p:sldId id="416" r:id="rId42"/>
    <p:sldId id="417" r:id="rId43"/>
    <p:sldId id="343" r:id="rId44"/>
    <p:sldId id="422" r:id="rId45"/>
    <p:sldId id="420" r:id="rId46"/>
    <p:sldId id="287" r:id="rId47"/>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ki bekerman" initials="mb" lastIdx="2" clrIdx="0">
    <p:extLst>
      <p:ext uri="{19B8F6BF-5375-455C-9EA6-DF929625EA0E}">
        <p15:presenceInfo xmlns:p15="http://schemas.microsoft.com/office/powerpoint/2012/main" userId="92ce17a6cb4fef9b" providerId="Windows Live"/>
      </p:ext>
    </p:extLst>
  </p:cmAuthor>
  <p:cmAuthor id="2" name="gregory bekerman" initials="gb" lastIdx="1" clrIdx="1">
    <p:extLst>
      <p:ext uri="{19B8F6BF-5375-455C-9EA6-DF929625EA0E}">
        <p15:presenceInfo xmlns:p15="http://schemas.microsoft.com/office/powerpoint/2012/main" userId="629defd665a8def4" providerId="Windows Live"/>
      </p:ext>
    </p:extLst>
  </p:cmAuthor>
  <p:cmAuthor id="3" name="בינה גלדי" initials="בג" lastIdx="1" clrIdx="2">
    <p:extLst>
      <p:ext uri="{19B8F6BF-5375-455C-9EA6-DF929625EA0E}">
        <p15:presenceInfo xmlns:p15="http://schemas.microsoft.com/office/powerpoint/2012/main" userId="בינה גלדי"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3" autoAdjust="0"/>
    <p:restoredTop sz="94045" autoAdjust="0"/>
  </p:normalViewPr>
  <p:slideViewPr>
    <p:cSldViewPr snapToGrid="0">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46FB9E1-9A56-4CF4-92DF-CCF7606F628C}" type="datetimeFigureOut">
              <a:rPr lang="he-IL" smtClean="0"/>
              <a:t>כ'/כסלו/תשפ"ב</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1B3692C-2188-428A-B2F8-A4FB39309553}" type="slidenum">
              <a:rPr lang="he-IL" smtClean="0"/>
              <a:t>‹#›</a:t>
            </a:fld>
            <a:endParaRPr lang="he-IL"/>
          </a:p>
        </p:txBody>
      </p:sp>
    </p:spTree>
    <p:extLst>
      <p:ext uri="{BB962C8B-B14F-4D97-AF65-F5344CB8AC3E}">
        <p14:creationId xmlns:p14="http://schemas.microsoft.com/office/powerpoint/2010/main" val="16942841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grpSp>
        <p:nvGrpSpPr>
          <p:cNvPr id="3" name="קבוצה 2">
            <a:extLst>
              <a:ext uri="{FF2B5EF4-FFF2-40B4-BE49-F238E27FC236}">
                <a16:creationId xmlns:a16="http://schemas.microsoft.com/office/drawing/2014/main" id="{A42133B9-E96B-41F3-99D2-C5FD37282CF7}"/>
              </a:ext>
            </a:extLst>
          </p:cNvPr>
          <p:cNvGrpSpPr/>
          <p:nvPr userDrawn="1"/>
        </p:nvGrpSpPr>
        <p:grpSpPr>
          <a:xfrm>
            <a:off x="4771994" y="114036"/>
            <a:ext cx="7265015" cy="3380880"/>
            <a:chOff x="4771994" y="114036"/>
            <a:chExt cx="7265015" cy="3380880"/>
          </a:xfrm>
        </p:grpSpPr>
        <p:pic>
          <p:nvPicPr>
            <p:cNvPr id="1028" name="Picture 4" descr="רכס פרויקטים חינוכיים בע&quot;מ - מפגש שלישי פסיכולוגיה חברתית">
              <a:extLst>
                <a:ext uri="{FF2B5EF4-FFF2-40B4-BE49-F238E27FC236}">
                  <a16:creationId xmlns:a16="http://schemas.microsoft.com/office/drawing/2014/main" id="{65292985-1811-4B82-8717-F532F9FA63B9}"/>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4771994" y="135511"/>
              <a:ext cx="2834916" cy="33594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6" descr="מגמת מדעי החברה – פסיכולוגיה וסוציולוגיה | ישיבת אורט שלהבת שוהם">
              <a:extLst>
                <a:ext uri="{FF2B5EF4-FFF2-40B4-BE49-F238E27FC236}">
                  <a16:creationId xmlns:a16="http://schemas.microsoft.com/office/drawing/2014/main" id="{B3A8D61A-A96F-4CB3-A49D-A39143F70D73}"/>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7606910" y="114036"/>
              <a:ext cx="4430099" cy="2606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4" name="Picture 2" descr="אלטרואיזם | מהות החיים">
            <a:extLst>
              <a:ext uri="{FF2B5EF4-FFF2-40B4-BE49-F238E27FC236}">
                <a16:creationId xmlns:a16="http://schemas.microsoft.com/office/drawing/2014/main" id="{437BDD15-CBB2-4F76-A539-C7DB350A7229}"/>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154991" y="135512"/>
            <a:ext cx="4617003" cy="33787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descr="עוד מילה על אלטרואיזם - הידען">
            <a:extLst>
              <a:ext uri="{FF2B5EF4-FFF2-40B4-BE49-F238E27FC236}">
                <a16:creationId xmlns:a16="http://schemas.microsoft.com/office/drawing/2014/main" id="{03787EEF-002F-4397-BC0B-6BD7DAD983B9}"/>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7606910" y="2720760"/>
            <a:ext cx="4430099" cy="39380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מה זה אלטרואיזם: המשמעות של המילה, שם נרדף, antonym, דוגמאות ...">
            <a:extLst>
              <a:ext uri="{FF2B5EF4-FFF2-40B4-BE49-F238E27FC236}">
                <a16:creationId xmlns:a16="http://schemas.microsoft.com/office/drawing/2014/main" id="{CF09AE6E-0F74-473A-91E1-929DC81AEB0B}"/>
              </a:ext>
            </a:extLst>
          </p:cNvPr>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154991" y="3514240"/>
            <a:ext cx="4617002" cy="31446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אלטרואיסט בעורו של זאב - קבלה, מדע ומשמעות החיים - הרב מיכאל לייטמן">
            <a:extLst>
              <a:ext uri="{FF2B5EF4-FFF2-40B4-BE49-F238E27FC236}">
                <a16:creationId xmlns:a16="http://schemas.microsoft.com/office/drawing/2014/main" id="{D13A21D6-31FA-4248-B6A9-3C973C54E04B}"/>
              </a:ext>
            </a:extLst>
          </p:cNvPr>
          <p:cNvPicPr>
            <a:picLocks noChangeAspect="1" noChangeArrowheads="1"/>
          </p:cNvPicPr>
          <p:nvPr userDrawn="1"/>
        </p:nvPicPr>
        <p:blipFill>
          <a:blip r:embed="rId7">
            <a:extLst>
              <a:ext uri="{28A0092B-C50C-407E-A947-70E740481C1C}">
                <a14:useLocalDpi xmlns:a14="http://schemas.microsoft.com/office/drawing/2010/main"/>
              </a:ext>
            </a:extLst>
          </a:blip>
          <a:srcRect/>
          <a:stretch>
            <a:fillRect/>
          </a:stretch>
        </p:blipFill>
        <p:spPr bwMode="auto">
          <a:xfrm>
            <a:off x="4771993" y="4044677"/>
            <a:ext cx="2834916" cy="26141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8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E5C8008-8673-4525-8897-7C071A3B5B87}"/>
              </a:ext>
            </a:extLst>
          </p:cNvPr>
          <p:cNvSpPr>
            <a:spLocks noGrp="1"/>
          </p:cNvSpPr>
          <p:nvPr>
            <p:ph type="title"/>
          </p:nvPr>
        </p:nvSpPr>
        <p:spPr/>
        <p:txBody>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spTree>
    <p:extLst>
      <p:ext uri="{BB962C8B-B14F-4D97-AF65-F5344CB8AC3E}">
        <p14:creationId xmlns:p14="http://schemas.microsoft.com/office/powerpoint/2010/main" val="105863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כותרת ותוכן">
    <p:spTree>
      <p:nvGrpSpPr>
        <p:cNvPr id="1" name=""/>
        <p:cNvGrpSpPr/>
        <p:nvPr/>
      </p:nvGrpSpPr>
      <p:grpSpPr>
        <a:xfrm>
          <a:off x="0" y="0"/>
          <a:ext cx="0" cy="0"/>
          <a:chOff x="0" y="0"/>
          <a:chExt cx="0" cy="0"/>
        </a:xfrm>
      </p:grpSpPr>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pic>
        <p:nvPicPr>
          <p:cNvPr id="4" name="Picture 4" descr="Image result for â«×¡××£â¬â">
            <a:extLst>
              <a:ext uri="{FF2B5EF4-FFF2-40B4-BE49-F238E27FC236}">
                <a16:creationId xmlns:a16="http://schemas.microsoft.com/office/drawing/2014/main" id="{0E6046B7-A45C-435F-9305-65072D3BE3AD}"/>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0800" y="0"/>
            <a:ext cx="121412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116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205EBF-99F5-4DC3-8309-D1EFF64D2DAE}" type="datetime8">
              <a:rPr lang="he-IL" smtClean="0"/>
              <a:t>24 נובמבר 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extLst>
      <p:ext uri="{BB962C8B-B14F-4D97-AF65-F5344CB8AC3E}">
        <p14:creationId xmlns:p14="http://schemas.microsoft.com/office/powerpoint/2010/main" val="3577704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שקופית כותרת">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uFillTx/>
                <a:latin typeface="+mj-lt"/>
                <a:ea typeface="+mj-ea"/>
                <a:cs typeface="+mj-cs"/>
              </a:defRPr>
            </a:lvl1pPr>
          </a:lstStyle>
          <a:p>
            <a:r>
              <a:rPr kumimoji="0" lang="he-IL">
                <a:uFillTx/>
              </a:rPr>
              <a:t>לחץ כדי לערוך סגנון כותרת של תבנית בסיס</a:t>
            </a:r>
            <a:endParaRPr kumimoji="0" lang="en-US">
              <a:uFillTx/>
            </a:endParaRP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uFillTx/>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e-IL">
                <a:uFillTx/>
              </a:rPr>
              <a:t>לחץ כדי לערוך סגנון כותרת משנה של תבנית בסיס</a:t>
            </a:r>
            <a:endParaRPr kumimoji="0" lang="en-US">
              <a:uFillTx/>
            </a:endParaRPr>
          </a:p>
        </p:txBody>
      </p:sp>
      <p:sp>
        <p:nvSpPr>
          <p:cNvPr id="30" name="Date Placeholder 29"/>
          <p:cNvSpPr>
            <a:spLocks noGrp="1"/>
          </p:cNvSpPr>
          <p:nvPr>
            <p:ph type="dt" sz="half" idx="10"/>
          </p:nvPr>
        </p:nvSpPr>
        <p:spPr/>
        <p:txBody>
          <a:bodyPr/>
          <a:lstStyle/>
          <a:p>
            <a:fld id="{E8351143-3A85-4DCA-930B-03E1B5029382}" type="datetimeFigureOut">
              <a:rPr lang="he-IL" smtClean="0">
                <a:solidFill>
                  <a:srgbClr val="000000">
                    <a:tint val="75000"/>
                  </a:srgbClr>
                </a:solidFill>
                <a:uFillTx/>
              </a:rPr>
              <a:pPr/>
              <a:t>כ'/כסלו/תשפ"ב</a:t>
            </a:fld>
            <a:endParaRPr lang="he-IL">
              <a:solidFill>
                <a:srgbClr val="000000">
                  <a:tint val="75000"/>
                </a:srgbClr>
              </a:solidFill>
              <a:uFillTx/>
            </a:endParaRPr>
          </a:p>
        </p:txBody>
      </p:sp>
      <p:sp>
        <p:nvSpPr>
          <p:cNvPr id="19" name="Footer Placeholder 18"/>
          <p:cNvSpPr>
            <a:spLocks noGrp="1"/>
          </p:cNvSpPr>
          <p:nvPr>
            <p:ph type="ftr" sz="quarter" idx="11"/>
          </p:nvPr>
        </p:nvSpPr>
        <p:spPr/>
        <p:txBody>
          <a:bodyPr/>
          <a:lstStyle/>
          <a:p>
            <a:endParaRPr lang="he-IL">
              <a:solidFill>
                <a:srgbClr val="000000">
                  <a:tint val="75000"/>
                </a:srgbClr>
              </a:solidFill>
              <a:uFillTx/>
            </a:endParaRPr>
          </a:p>
        </p:txBody>
      </p:sp>
      <p:sp>
        <p:nvSpPr>
          <p:cNvPr id="27" name="Slide Number Placeholder 26"/>
          <p:cNvSpPr>
            <a:spLocks noGrp="1"/>
          </p:cNvSpPr>
          <p:nvPr>
            <p:ph type="sldNum" sz="quarter" idx="12"/>
          </p:nvPr>
        </p:nvSpPr>
        <p:spPr/>
        <p:txBody>
          <a:bodyPr/>
          <a:lstStyle/>
          <a:p>
            <a:fld id="{BE0A96D2-9948-4A72-8216-399A3240BD06}" type="slidenum">
              <a:rPr lang="he-IL" smtClean="0">
                <a:solidFill>
                  <a:srgbClr val="000000">
                    <a:tint val="75000"/>
                  </a:srgbClr>
                </a:solidFill>
                <a:uFillTx/>
              </a:rPr>
              <a:pPr/>
              <a:t>‹#›</a:t>
            </a:fld>
            <a:endParaRPr lang="he-IL">
              <a:solidFill>
                <a:srgbClr val="000000">
                  <a:tint val="75000"/>
                </a:srgbClr>
              </a:solidFill>
              <a:uFillTx/>
            </a:endParaRPr>
          </a:p>
        </p:txBody>
      </p:sp>
    </p:spTree>
    <p:extLst>
      <p:ext uri="{BB962C8B-B14F-4D97-AF65-F5344CB8AC3E}">
        <p14:creationId xmlns:p14="http://schemas.microsoft.com/office/powerpoint/2010/main" val="222851109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FD16F662-0462-495A-A7D6-492BE0F0FF64}" type="datetimeFigureOut">
              <a:rPr lang="he-IL" smtClean="0">
                <a:solidFill>
                  <a:srgbClr val="04617B">
                    <a:shade val="90000"/>
                  </a:srgbClr>
                </a:solidFill>
              </a:rPr>
              <a:pPr/>
              <a:t>כ'/כסלו/תשפ"ב</a:t>
            </a:fld>
            <a:endParaRPr lang="he-IL">
              <a:solidFill>
                <a:srgbClr val="04617B">
                  <a:shade val="90000"/>
                </a:srgbClr>
              </a:solidFill>
            </a:endParaRPr>
          </a:p>
        </p:txBody>
      </p:sp>
      <p:sp>
        <p:nvSpPr>
          <p:cNvPr id="4" name="Footer Placeholder 3"/>
          <p:cNvSpPr>
            <a:spLocks noGrp="1"/>
          </p:cNvSpPr>
          <p:nvPr>
            <p:ph type="ftr" sz="quarter" idx="11"/>
          </p:nvPr>
        </p:nvSpPr>
        <p:spPr/>
        <p:txBody>
          <a:bodyPr/>
          <a:lstStyle/>
          <a:p>
            <a:endParaRPr lang="he-IL">
              <a:solidFill>
                <a:srgbClr val="04617B">
                  <a:shade val="90000"/>
                </a:srgbClr>
              </a:solidFill>
            </a:endParaRPr>
          </a:p>
        </p:txBody>
      </p:sp>
      <p:sp>
        <p:nvSpPr>
          <p:cNvPr id="5" name="Slide Number Placeholder 4"/>
          <p:cNvSpPr>
            <a:spLocks noGrp="1"/>
          </p:cNvSpPr>
          <p:nvPr>
            <p:ph type="sldNum" sz="quarter" idx="12"/>
          </p:nvPr>
        </p:nvSpPr>
        <p:spPr/>
        <p:txBody>
          <a:bodyPr/>
          <a:lstStyle/>
          <a:p>
            <a:fld id="{04EA08D2-8BB7-4BC7-AAE9-07D0594528D9}" type="slidenum">
              <a:rPr lang="he-IL" smtClean="0">
                <a:solidFill>
                  <a:srgbClr val="04617B">
                    <a:shade val="90000"/>
                  </a:srgbClr>
                </a:solidFill>
              </a:rPr>
              <a:pPr/>
              <a:t>‹#›</a:t>
            </a:fld>
            <a:endParaRPr lang="he-IL">
              <a:solidFill>
                <a:srgbClr val="04617B">
                  <a:shade val="90000"/>
                </a:srgbClr>
              </a:solidFill>
            </a:endParaRPr>
          </a:p>
        </p:txBody>
      </p:sp>
    </p:spTree>
    <p:extLst>
      <p:ext uri="{BB962C8B-B14F-4D97-AF65-F5344CB8AC3E}">
        <p14:creationId xmlns:p14="http://schemas.microsoft.com/office/powerpoint/2010/main" val="39202568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מלבן 6">
            <a:extLst>
              <a:ext uri="{FF2B5EF4-FFF2-40B4-BE49-F238E27FC236}">
                <a16:creationId xmlns:a16="http://schemas.microsoft.com/office/drawing/2014/main" id="{E75FF2A6-B0E6-4C8B-8FE7-46A7810A2A90}"/>
              </a:ext>
            </a:extLst>
          </p:cNvPr>
          <p:cNvSpPr/>
          <p:nvPr userDrawn="1"/>
        </p:nvSpPr>
        <p:spPr>
          <a:xfrm>
            <a:off x="88900" y="104775"/>
            <a:ext cx="11995150" cy="6600825"/>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2" name="מציין מיקום של כותרת 1">
            <a:extLst>
              <a:ext uri="{FF2B5EF4-FFF2-40B4-BE49-F238E27FC236}">
                <a16:creationId xmlns:a16="http://schemas.microsoft.com/office/drawing/2014/main" id="{447C9AC4-25E6-4245-9F23-E998BBAA99B7}"/>
              </a:ext>
            </a:extLst>
          </p:cNvPr>
          <p:cNvSpPr>
            <a:spLocks noGrp="1"/>
          </p:cNvSpPr>
          <p:nvPr>
            <p:ph type="title"/>
          </p:nvPr>
        </p:nvSpPr>
        <p:spPr>
          <a:xfrm>
            <a:off x="374650" y="365125"/>
            <a:ext cx="11423650" cy="1325563"/>
          </a:xfrm>
          <a:prstGeom prst="rect">
            <a:avLst/>
          </a:prstGeom>
          <a:solidFill>
            <a:schemeClr val="accent1">
              <a:lumMod val="40000"/>
              <a:lumOff val="60000"/>
            </a:schemeClr>
          </a:solidFill>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p:style>
        <p:txBody>
          <a:bodyPr vert="horz" lIns="91440" tIns="45720" rIns="91440" bIns="45720" rtlCol="1" anchor="ctr">
            <a:normAutofit/>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8C334C1B-7ABC-43B9-B649-AE854B265E9B}"/>
              </a:ext>
            </a:extLst>
          </p:cNvPr>
          <p:cNvSpPr>
            <a:spLocks noGrp="1"/>
          </p:cNvSpPr>
          <p:nvPr>
            <p:ph type="sldNum" sz="quarter" idx="4"/>
          </p:nvPr>
        </p:nvSpPr>
        <p:spPr>
          <a:xfrm>
            <a:off x="187325" y="6235700"/>
            <a:ext cx="37465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7C72F45-DDEB-46C6-AE3C-DC39817C1730}" type="slidenum">
              <a:rPr lang="he-IL" smtClean="0"/>
              <a:t>‹#›</a:t>
            </a:fld>
            <a:endParaRPr lang="he-IL"/>
          </a:p>
        </p:txBody>
      </p:sp>
      <p:cxnSp>
        <p:nvCxnSpPr>
          <p:cNvPr id="9" name="מחבר ישר 8">
            <a:extLst>
              <a:ext uri="{FF2B5EF4-FFF2-40B4-BE49-F238E27FC236}">
                <a16:creationId xmlns:a16="http://schemas.microsoft.com/office/drawing/2014/main" id="{5378A2C8-39E5-4302-92EE-F730B8611A20}"/>
              </a:ext>
            </a:extLst>
          </p:cNvPr>
          <p:cNvCxnSpPr>
            <a:cxnSpLocks/>
          </p:cNvCxnSpPr>
          <p:nvPr userDrawn="1"/>
        </p:nvCxnSpPr>
        <p:spPr>
          <a:xfrm>
            <a:off x="374650" y="1854200"/>
            <a:ext cx="1142365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154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ea typeface="+mj-ea"/>
          <a:cs typeface="+mn-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rive.google.com/file/d/1fOnIZ_rs-SadPe6SazIb3H_NqPzIyZ6V/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rive.google.com/file/d/1eGhWVgshz8ud4YMf7y48nU8sR7GFICxE/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rive.google.com/file/d/1eheG_dnYZBcMBe_G6IKivbypu6OhyysU/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rive.google.com/file/d/1v3ZrR36oG3pMJTn1L24GV7gSarpjzISz/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aKwdEArsfSVZl2uWKovDjPeIxEVpUzrB/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rive.google.com/file/d/1lp3mUENO55pBhj6qOo9EXGXLHUMfKO_w/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rive.google.com/file/d/1wahUzy38x9_y__5yfa-GeUdOlC6hY6ph/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drive.google.com/file/d/19dkJvUBX_ZkK-woFS5ZSNGZLHwYiKUrG/view?usp=sharin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B5328911-64D5-4ED9-BFD2-89F8CA56CE20}"/>
              </a:ext>
            </a:extLst>
          </p:cNvPr>
          <p:cNvSpPr/>
          <p:nvPr/>
        </p:nvSpPr>
        <p:spPr>
          <a:xfrm>
            <a:off x="1879289" y="2333646"/>
            <a:ext cx="8789911" cy="2404086"/>
          </a:xfrm>
          <a:prstGeom prst="rect">
            <a:avLst/>
          </a:prstGeom>
          <a:solidFill>
            <a:schemeClr val="bg1"/>
          </a:solidFill>
          <a:effectLst>
            <a:softEdge rad="12700"/>
          </a:effectLst>
          <a:scene3d>
            <a:camera prst="orthographicFront"/>
            <a:lightRig rig="threePt" dir="t"/>
          </a:scene3d>
          <a:sp3d>
            <a:bevelT w="165100" prst="coolSlant"/>
          </a:sp3d>
        </p:spPr>
        <p:txBody>
          <a:bodyPr wrap="square" lIns="91440" tIns="45720" rIns="91440" bIns="45720" anchor="ctr">
            <a:noAutofit/>
          </a:bodyPr>
          <a:lstStyle/>
          <a:p>
            <a:pPr algn="ctr"/>
            <a:r>
              <a:rPr lang="he-IL" sz="6600" b="1" dirty="0">
                <a:ln w="9525">
                  <a:solidFill>
                    <a:schemeClr val="bg1"/>
                  </a:solidFill>
                  <a:prstDash val="solid"/>
                </a:ln>
                <a:effectLst>
                  <a:outerShdw blurRad="12700" dist="38100" dir="2700000" algn="tl" rotWithShape="0">
                    <a:schemeClr val="bg1">
                      <a:lumMod val="50000"/>
                    </a:schemeClr>
                  </a:outerShdw>
                </a:effectLst>
              </a:rPr>
              <a:t>אלטרואיזם</a:t>
            </a:r>
            <a:endParaRPr lang="he-IL" sz="16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01880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normAutofit/>
          </a:bodyPr>
          <a:lstStyle/>
          <a:p>
            <a:r>
              <a:rPr lang="he-IL" dirty="0"/>
              <a:t>תרגיל מס' 1: התנהגות פרו חברתית</a:t>
            </a:r>
            <a:br>
              <a:rPr lang="he-IL" dirty="0"/>
            </a:br>
            <a:r>
              <a:rPr lang="he-IL" dirty="0"/>
              <a:t>   ע"מ 65-66</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5530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001 – </a:t>
            </a:r>
            <a:r>
              <a:rPr lang="he-IL" dirty="0">
                <a:hlinkClick r:id="rId3"/>
              </a:rPr>
              <a:t>בית ספר יד מרדכי יוצרים שנוי</a:t>
            </a:r>
            <a:endParaRPr lang="he-IL" dirty="0"/>
          </a:p>
        </p:txBody>
      </p:sp>
    </p:spTree>
    <p:extLst>
      <p:ext uri="{BB962C8B-B14F-4D97-AF65-F5344CB8AC3E}">
        <p14:creationId xmlns:p14="http://schemas.microsoft.com/office/powerpoint/2010/main" val="63402518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2570D78-7EFF-4E88-891D-CB5CE095A03D}"/>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מהו אלטרואיזם</a:t>
            </a:r>
          </a:p>
        </p:txBody>
      </p:sp>
      <p:sp>
        <p:nvSpPr>
          <p:cNvPr id="3" name="מציין מיקום תוכן 2">
            <a:extLst>
              <a:ext uri="{FF2B5EF4-FFF2-40B4-BE49-F238E27FC236}">
                <a16:creationId xmlns:a16="http://schemas.microsoft.com/office/drawing/2014/main" id="{38CEF172-3E7A-4FC0-BB7C-AF84C211620C}"/>
              </a:ext>
            </a:extLst>
          </p:cNvPr>
          <p:cNvSpPr txBox="1">
            <a:spLocks/>
          </p:cNvSpPr>
          <p:nvPr/>
        </p:nvSpPr>
        <p:spPr>
          <a:xfrm>
            <a:off x="1580321" y="1756814"/>
            <a:ext cx="9144001" cy="5040560"/>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 indent="0">
              <a:lnSpc>
                <a:spcPct val="150000"/>
              </a:lnSpc>
              <a:buFont typeface="Arial" panose="020B0604020202020204" pitchFamily="34" charset="0"/>
              <a:buNone/>
            </a:pPr>
            <a:r>
              <a:rPr lang="he-IL" b="1" u="sng" dirty="0">
                <a:solidFill>
                  <a:srgbClr val="FF0000"/>
                </a:solidFill>
                <a:latin typeface="Narkisim" panose="020E0502050101010101" pitchFamily="34" charset="-79"/>
                <a:ea typeface="Calibri"/>
                <a:cs typeface="Narkisim" panose="020E0502050101010101" pitchFamily="34" charset="-79"/>
              </a:rPr>
              <a:t>אלטרואיזם (</a:t>
            </a:r>
            <a:r>
              <a:rPr lang="he-IL" b="1" u="sng" dirty="0" err="1">
                <a:solidFill>
                  <a:srgbClr val="FF0000"/>
                </a:solidFill>
                <a:latin typeface="Narkisim" panose="020E0502050101010101" pitchFamily="34" charset="-79"/>
                <a:ea typeface="Calibri"/>
                <a:cs typeface="Narkisim" panose="020E0502050101010101" pitchFamily="34" charset="-79"/>
              </a:rPr>
              <a:t>זולתיות</a:t>
            </a:r>
            <a:r>
              <a:rPr lang="he-IL" b="1" u="sng" dirty="0">
                <a:solidFill>
                  <a:srgbClr val="FF0000"/>
                </a:solidFill>
                <a:latin typeface="Narkisim" panose="020E0502050101010101" pitchFamily="34" charset="-79"/>
                <a:ea typeface="Calibri"/>
                <a:cs typeface="Narkisim" panose="020E0502050101010101" pitchFamily="34" charset="-79"/>
              </a:rPr>
              <a:t>) </a:t>
            </a:r>
            <a:r>
              <a:rPr lang="he-IL" b="1" dirty="0">
                <a:latin typeface="Narkisim" panose="020E0502050101010101" pitchFamily="34" charset="-79"/>
                <a:ea typeface="Calibri"/>
                <a:cs typeface="Narkisim" panose="020E0502050101010101" pitchFamily="34" charset="-79"/>
              </a:rPr>
              <a:t>– נובע מהמילה "אלטר" – אחר, ומשמעו: העדפת צרכי הזולת על פני אלו שלי.</a:t>
            </a:r>
          </a:p>
          <a:p>
            <a:pPr marL="68580" indent="0">
              <a:lnSpc>
                <a:spcPct val="150000"/>
              </a:lnSpc>
              <a:buFont typeface="Arial" panose="020B0604020202020204" pitchFamily="34" charset="0"/>
              <a:buNone/>
            </a:pPr>
            <a:r>
              <a:rPr lang="he-IL" b="1" dirty="0">
                <a:latin typeface="Narkisim" panose="020E0502050101010101" pitchFamily="34" charset="-79"/>
                <a:ea typeface="Calibri"/>
                <a:cs typeface="Narkisim" panose="020E0502050101010101" pitchFamily="34" charset="-79"/>
              </a:rPr>
              <a:t>אלטרואיזם מוגדר כפעולה או התנהגות, שמכוונת לרווחת הזולת, מבלי לצפות לתגמול מידי או מוחשי. </a:t>
            </a:r>
            <a:endParaRPr lang="en-US" b="1" dirty="0">
              <a:latin typeface="Narkisim" panose="020E0502050101010101" pitchFamily="34" charset="-79"/>
              <a:ea typeface="Calibri"/>
              <a:cs typeface="Narkisim" panose="020E0502050101010101" pitchFamily="34" charset="-79"/>
            </a:endParaRPr>
          </a:p>
          <a:p>
            <a:pPr>
              <a:lnSpc>
                <a:spcPct val="150000"/>
              </a:lnSpc>
            </a:pPr>
            <a:endParaRPr lang="he-IL" sz="2000" dirty="0"/>
          </a:p>
        </p:txBody>
      </p:sp>
      <p:pic>
        <p:nvPicPr>
          <p:cNvPr id="6146" name="Picture 2">
            <a:extLst>
              <a:ext uri="{FF2B5EF4-FFF2-40B4-BE49-F238E27FC236}">
                <a16:creationId xmlns:a16="http://schemas.microsoft.com/office/drawing/2014/main" id="{16A4AAFC-2427-4D31-A5DA-CD0F69E9C9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14" y="1756814"/>
            <a:ext cx="1976851" cy="253907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5B964BB-B44A-4A24-B32E-B2A88FC74B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9512" y="3970822"/>
            <a:ext cx="2576097" cy="2522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844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B5328911-64D5-4ED9-BFD2-89F8CA56CE20}"/>
              </a:ext>
            </a:extLst>
          </p:cNvPr>
          <p:cNvSpPr/>
          <p:nvPr/>
        </p:nvSpPr>
        <p:spPr>
          <a:xfrm>
            <a:off x="1879289" y="2333646"/>
            <a:ext cx="8789911" cy="2404086"/>
          </a:xfrm>
          <a:prstGeom prst="rect">
            <a:avLst/>
          </a:prstGeom>
          <a:solidFill>
            <a:schemeClr val="bg1"/>
          </a:solidFill>
          <a:effectLst>
            <a:softEdge rad="12700"/>
          </a:effectLst>
          <a:scene3d>
            <a:camera prst="orthographicFront"/>
            <a:lightRig rig="threePt" dir="t"/>
          </a:scene3d>
          <a:sp3d>
            <a:bevelT w="165100" prst="coolSlant"/>
          </a:sp3d>
        </p:spPr>
        <p:txBody>
          <a:bodyPr wrap="square" lIns="91440" tIns="45720" rIns="91440" bIns="45720" anchor="ctr">
            <a:noAutofit/>
          </a:bodyPr>
          <a:lstStyle/>
          <a:p>
            <a:pPr algn="ctr"/>
            <a:r>
              <a:rPr lang="he-IL" sz="6600" b="1" dirty="0">
                <a:ln w="9525">
                  <a:solidFill>
                    <a:schemeClr val="bg1"/>
                  </a:solidFill>
                  <a:prstDash val="solid"/>
                </a:ln>
                <a:effectLst>
                  <a:outerShdw blurRad="12700" dist="38100" dir="2700000" algn="tl" rotWithShape="0">
                    <a:schemeClr val="bg1">
                      <a:lumMod val="50000"/>
                    </a:schemeClr>
                  </a:outerShdw>
                </a:effectLst>
              </a:rPr>
              <a:t>דוגמאות להתנהגות אלטרואיסטית</a:t>
            </a:r>
            <a:endParaRPr lang="he-IL" sz="16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07592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2909728" y="1152940"/>
            <a:ext cx="7230578" cy="4974840"/>
          </a:xfrm>
          <a:prstGeom prst="rect">
            <a:avLst/>
          </a:prstGeom>
          <a:noFill/>
          <a:ln>
            <a:noFill/>
          </a:ln>
        </p:spPr>
      </p:pic>
      <p:sp>
        <p:nvSpPr>
          <p:cNvPr id="6" name="מלבן 5">
            <a:extLst>
              <a:ext uri="{FF2B5EF4-FFF2-40B4-BE49-F238E27FC236}">
                <a16:creationId xmlns:a16="http://schemas.microsoft.com/office/drawing/2014/main" id="{00391131-841C-4DBD-9975-F4E1A218438D}"/>
              </a:ext>
            </a:extLst>
          </p:cNvPr>
          <p:cNvSpPr/>
          <p:nvPr/>
        </p:nvSpPr>
        <p:spPr>
          <a:xfrm>
            <a:off x="4934330" y="204759"/>
            <a:ext cx="3993402" cy="523220"/>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none">
            <a:spAutoFit/>
          </a:bodyPr>
          <a:lstStyle/>
          <a:p>
            <a:r>
              <a:rPr lang="he-IL" sz="2800" b="1" dirty="0">
                <a:solidFill>
                  <a:schemeClr val="tx1"/>
                </a:solidFill>
                <a:latin typeface="Narkisim" panose="020E0502050101010101" pitchFamily="34" charset="-79"/>
                <a:cs typeface="Narkisim" panose="020E0502050101010101" pitchFamily="34" charset="-79"/>
              </a:rPr>
              <a:t>בחור שמאכיל קבצן בלי ידיים</a:t>
            </a:r>
            <a:endParaRPr lang="he-IL" sz="2800" b="1" dirty="0">
              <a:solidFill>
                <a:schemeClr val="tx1"/>
              </a:solidFill>
            </a:endParaRPr>
          </a:p>
        </p:txBody>
      </p:sp>
    </p:spTree>
    <p:extLst>
      <p:ext uri="{BB962C8B-B14F-4D97-AF65-F5344CB8AC3E}">
        <p14:creationId xmlns:p14="http://schemas.microsoft.com/office/powerpoint/2010/main" val="1168707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699887" y="204759"/>
            <a:ext cx="10531332" cy="6507387"/>
          </a:xfrm>
          <a:prstGeom prst="rect">
            <a:avLst/>
          </a:prstGeom>
          <a:noFill/>
          <a:ln>
            <a:noFill/>
          </a:ln>
        </p:spPr>
      </p:pic>
      <p:sp>
        <p:nvSpPr>
          <p:cNvPr id="4" name="מלבן 3">
            <a:extLst>
              <a:ext uri="{FF2B5EF4-FFF2-40B4-BE49-F238E27FC236}">
                <a16:creationId xmlns:a16="http://schemas.microsoft.com/office/drawing/2014/main" id="{88D4C511-8829-4201-A468-8854C54B2A2C}"/>
              </a:ext>
            </a:extLst>
          </p:cNvPr>
          <p:cNvSpPr/>
          <p:nvPr/>
        </p:nvSpPr>
        <p:spPr>
          <a:xfrm>
            <a:off x="3552542" y="204759"/>
            <a:ext cx="5375190" cy="523220"/>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none">
            <a:spAutoFit/>
          </a:bodyPr>
          <a:lstStyle/>
          <a:p>
            <a:r>
              <a:rPr lang="he-IL" sz="2800" b="1" dirty="0">
                <a:solidFill>
                  <a:schemeClr val="tx1"/>
                </a:solidFill>
                <a:latin typeface="Narkisim" panose="020E0502050101010101" pitchFamily="34" charset="-79"/>
                <a:cs typeface="Narkisim" panose="020E0502050101010101" pitchFamily="34" charset="-79"/>
              </a:rPr>
              <a:t>בחור שעצר את שגרת היום לעזור לזקנה</a:t>
            </a:r>
          </a:p>
        </p:txBody>
      </p:sp>
    </p:spTree>
    <p:extLst>
      <p:ext uri="{BB962C8B-B14F-4D97-AF65-F5344CB8AC3E}">
        <p14:creationId xmlns:p14="http://schemas.microsoft.com/office/powerpoint/2010/main" val="2104766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879348" y="282352"/>
            <a:ext cx="10433303" cy="6498905"/>
          </a:xfrm>
          <a:prstGeom prst="rect">
            <a:avLst/>
          </a:prstGeom>
          <a:noFill/>
          <a:ln>
            <a:noFill/>
          </a:ln>
        </p:spPr>
      </p:pic>
      <p:sp>
        <p:nvSpPr>
          <p:cNvPr id="4" name="מלבן 3">
            <a:extLst>
              <a:ext uri="{FF2B5EF4-FFF2-40B4-BE49-F238E27FC236}">
                <a16:creationId xmlns:a16="http://schemas.microsoft.com/office/drawing/2014/main" id="{92BD51D8-E827-4F09-99B7-1ECE62E2DCF7}"/>
              </a:ext>
            </a:extLst>
          </p:cNvPr>
          <p:cNvSpPr/>
          <p:nvPr/>
        </p:nvSpPr>
        <p:spPr>
          <a:xfrm>
            <a:off x="3442543" y="282352"/>
            <a:ext cx="7866256" cy="523220"/>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none">
            <a:spAutoFit/>
          </a:bodyPr>
          <a:lstStyle/>
          <a:p>
            <a:r>
              <a:rPr lang="he-IL" sz="2800" b="1" dirty="0">
                <a:solidFill>
                  <a:schemeClr val="accent1">
                    <a:lumMod val="50000"/>
                  </a:schemeClr>
                </a:solidFill>
                <a:latin typeface="Narkisim" panose="020E0502050101010101" pitchFamily="34" charset="-79"/>
                <a:cs typeface="Narkisim" panose="020E0502050101010101" pitchFamily="34" charset="-79"/>
              </a:rPr>
              <a:t>רוכב אופניים אוסטרלי שעצר כדי לתת לקואלה לשתות מים</a:t>
            </a:r>
          </a:p>
        </p:txBody>
      </p:sp>
    </p:spTree>
    <p:extLst>
      <p:ext uri="{BB962C8B-B14F-4D97-AF65-F5344CB8AC3E}">
        <p14:creationId xmlns:p14="http://schemas.microsoft.com/office/powerpoint/2010/main" val="3694154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168295" y="162891"/>
            <a:ext cx="11864760" cy="6484742"/>
          </a:xfrm>
          <a:prstGeom prst="rect">
            <a:avLst/>
          </a:prstGeom>
          <a:noFill/>
          <a:ln>
            <a:noFill/>
          </a:ln>
        </p:spPr>
      </p:pic>
      <p:sp>
        <p:nvSpPr>
          <p:cNvPr id="6" name="מלבן 5">
            <a:extLst>
              <a:ext uri="{FF2B5EF4-FFF2-40B4-BE49-F238E27FC236}">
                <a16:creationId xmlns:a16="http://schemas.microsoft.com/office/drawing/2014/main" id="{DD400FA9-11E2-439D-BF83-4E9DF47FC71A}"/>
              </a:ext>
            </a:extLst>
          </p:cNvPr>
          <p:cNvSpPr/>
          <p:nvPr/>
        </p:nvSpPr>
        <p:spPr>
          <a:xfrm>
            <a:off x="8083062" y="3969977"/>
            <a:ext cx="3881164" cy="2677656"/>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square">
            <a:spAutoFit/>
          </a:bodyPr>
          <a:lstStyle/>
          <a:p>
            <a:r>
              <a:rPr lang="he-IL" sz="2800" b="1" dirty="0">
                <a:solidFill>
                  <a:schemeClr val="tx1"/>
                </a:solidFill>
                <a:latin typeface="Narkisim" panose="020E0502050101010101" pitchFamily="34" charset="-79"/>
                <a:cs typeface="Narkisim" panose="020E0502050101010101" pitchFamily="34" charset="-79"/>
              </a:rPr>
              <a:t>בעלי החנות הזו, שבמהלך הפסקת חשמל בשכונה שלמה הציעו לעוברי אורח לטעון את הטלפונים שלהם כדי שיוכלו להתקשר ליקיריהם.</a:t>
            </a:r>
          </a:p>
        </p:txBody>
      </p:sp>
    </p:spTree>
    <p:extLst>
      <p:ext uri="{BB962C8B-B14F-4D97-AF65-F5344CB8AC3E}">
        <p14:creationId xmlns:p14="http://schemas.microsoft.com/office/powerpoint/2010/main" val="2299420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168294" y="140244"/>
            <a:ext cx="11836712" cy="6512997"/>
          </a:xfrm>
          <a:prstGeom prst="rect">
            <a:avLst/>
          </a:prstGeom>
          <a:noFill/>
          <a:ln>
            <a:noFill/>
          </a:ln>
        </p:spPr>
      </p:pic>
      <p:sp>
        <p:nvSpPr>
          <p:cNvPr id="4" name="מלבן 3">
            <a:extLst>
              <a:ext uri="{FF2B5EF4-FFF2-40B4-BE49-F238E27FC236}">
                <a16:creationId xmlns:a16="http://schemas.microsoft.com/office/drawing/2014/main" id="{60E218B2-2178-4DFD-B681-D6EDF697C110}"/>
              </a:ext>
            </a:extLst>
          </p:cNvPr>
          <p:cNvSpPr/>
          <p:nvPr/>
        </p:nvSpPr>
        <p:spPr>
          <a:xfrm>
            <a:off x="7036475" y="282352"/>
            <a:ext cx="4272324" cy="523220"/>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none">
            <a:spAutoFit/>
          </a:bodyPr>
          <a:lstStyle/>
          <a:p>
            <a:r>
              <a:rPr lang="he-IL" sz="2800" b="1" dirty="0">
                <a:latin typeface="Narkisim" panose="020E0502050101010101" pitchFamily="34" charset="-79"/>
                <a:ea typeface="Times New Roman"/>
                <a:cs typeface="Narkisim" panose="020E0502050101010101" pitchFamily="34" charset="-79"/>
              </a:rPr>
              <a:t>הילד שקנה כריך לחסר בית רעב</a:t>
            </a:r>
            <a:endParaRPr lang="he-IL" sz="2800" b="1" dirty="0">
              <a:solidFill>
                <a:schemeClr val="accent1">
                  <a:lumMod val="50000"/>
                </a:schemeClr>
              </a:solidFill>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2544982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descr="רגעים מרגשים בתמונות"/>
          <p:cNvPicPr/>
          <p:nvPr/>
        </p:nvPicPr>
        <p:blipFill>
          <a:blip r:embed="rId2">
            <a:extLst>
              <a:ext uri="{28A0092B-C50C-407E-A947-70E740481C1C}">
                <a14:useLocalDpi xmlns:a14="http://schemas.microsoft.com/office/drawing/2010/main"/>
              </a:ext>
            </a:extLst>
          </a:blip>
          <a:srcRect/>
          <a:stretch>
            <a:fillRect/>
          </a:stretch>
        </p:blipFill>
        <p:spPr bwMode="auto">
          <a:xfrm>
            <a:off x="1689651" y="91008"/>
            <a:ext cx="9619285" cy="6496166"/>
          </a:xfrm>
          <a:prstGeom prst="rect">
            <a:avLst/>
          </a:prstGeom>
          <a:noFill/>
          <a:ln>
            <a:noFill/>
          </a:ln>
        </p:spPr>
      </p:pic>
      <p:sp>
        <p:nvSpPr>
          <p:cNvPr id="4" name="מלבן 3">
            <a:extLst>
              <a:ext uri="{FF2B5EF4-FFF2-40B4-BE49-F238E27FC236}">
                <a16:creationId xmlns:a16="http://schemas.microsoft.com/office/drawing/2014/main" id="{76BEC2EF-38EB-4FC8-B398-95F9CF437DBB}"/>
              </a:ext>
            </a:extLst>
          </p:cNvPr>
          <p:cNvSpPr/>
          <p:nvPr/>
        </p:nvSpPr>
        <p:spPr>
          <a:xfrm>
            <a:off x="2907059" y="181374"/>
            <a:ext cx="9063700" cy="523220"/>
          </a:xfrm>
          <a:prstGeom prst="rect">
            <a:avLst/>
          </a:prstGeom>
          <a:effectLst>
            <a:softEdge rad="63500"/>
          </a:effectLst>
        </p:spPr>
        <p:style>
          <a:lnRef idx="2">
            <a:schemeClr val="dk1"/>
          </a:lnRef>
          <a:fillRef idx="1">
            <a:schemeClr val="lt1"/>
          </a:fillRef>
          <a:effectRef idx="0">
            <a:schemeClr val="dk1"/>
          </a:effectRef>
          <a:fontRef idx="minor">
            <a:schemeClr val="dk1"/>
          </a:fontRef>
        </p:style>
        <p:txBody>
          <a:bodyPr wrap="none">
            <a:spAutoFit/>
          </a:bodyPr>
          <a:lstStyle/>
          <a:p>
            <a:r>
              <a:rPr lang="he-IL" sz="2800" b="1" dirty="0">
                <a:latin typeface="Narkisim" panose="020E0502050101010101" pitchFamily="34" charset="-79"/>
                <a:ea typeface="Times New Roman"/>
                <a:cs typeface="Narkisim" panose="020E0502050101010101" pitchFamily="34" charset="-79"/>
              </a:rPr>
              <a:t>עוברי האורח הללו שהרימו מכונית כדי לחלץ אופנוען שנתקע תחתיה</a:t>
            </a:r>
            <a:endParaRPr lang="he-IL" sz="2800" b="1" dirty="0">
              <a:solidFill>
                <a:schemeClr val="accent1">
                  <a:lumMod val="50000"/>
                </a:schemeClr>
              </a:solidFill>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197256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a:extLst>
              <a:ext uri="{FF2B5EF4-FFF2-40B4-BE49-F238E27FC236}">
                <a16:creationId xmlns:a16="http://schemas.microsoft.com/office/drawing/2014/main" id="{61F65AA2-7DDC-4E6E-946F-07A197795155}"/>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pPr>
              <a:lnSpc>
                <a:spcPct val="150000"/>
              </a:lnSpc>
            </a:pPr>
            <a:r>
              <a:rPr lang="en-US" sz="4400">
                <a:solidFill>
                  <a:schemeClr val="bg1"/>
                </a:solidFill>
                <a:latin typeface="+mj-lt"/>
                <a:ea typeface="+mj-ea"/>
                <a:cs typeface="+mj-cs"/>
              </a:rPr>
              <a:t>מי יודע מי בתמונה????</a:t>
            </a:r>
          </a:p>
        </p:txBody>
      </p:sp>
      <p:pic>
        <p:nvPicPr>
          <p:cNvPr id="3" name="מציין מיקום תוכן 3" descr="תמונה שמכילה אדם, איש, ישן יותר, כובע&#10;&#10;התיאור נוצר באופן אוטומטי">
            <a:extLst>
              <a:ext uri="{FF2B5EF4-FFF2-40B4-BE49-F238E27FC236}">
                <a16:creationId xmlns:a16="http://schemas.microsoft.com/office/drawing/2014/main" id="{12BDB379-3485-4A5B-AB42-036F292383C1}"/>
              </a:ext>
            </a:extLst>
          </p:cNvPr>
          <p:cNvPicPr>
            <a:picLocks/>
          </p:cNvPicPr>
          <p:nvPr/>
        </p:nvPicPr>
        <p:blipFill rotWithShape="1">
          <a:blip r:embed="rId2" cstate="email">
            <a:extLst>
              <a:ext uri="{28A0092B-C50C-407E-A947-70E740481C1C}">
                <a14:useLocalDpi xmlns:a14="http://schemas.microsoft.com/office/drawing/2010/main"/>
              </a:ext>
            </a:extLst>
          </a:blip>
          <a:srcRect/>
          <a:stretch/>
        </p:blipFill>
        <p:spPr>
          <a:xfrm>
            <a:off x="4654297" y="10"/>
            <a:ext cx="7537704" cy="6857990"/>
          </a:xfrm>
          <a:prstGeom prst="rect">
            <a:avLst/>
          </a:prstGeom>
        </p:spPr>
      </p:pic>
    </p:spTree>
    <p:extLst>
      <p:ext uri="{BB962C8B-B14F-4D97-AF65-F5344CB8AC3E}">
        <p14:creationId xmlns:p14="http://schemas.microsoft.com/office/powerpoint/2010/main" val="2225297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002 – </a:t>
            </a:r>
            <a:r>
              <a:rPr lang="he-IL" dirty="0">
                <a:hlinkClick r:id="rId3"/>
              </a:rPr>
              <a:t>מעשה נדיבות מדהים</a:t>
            </a:r>
            <a:endParaRPr lang="he-IL" dirty="0"/>
          </a:p>
        </p:txBody>
      </p:sp>
    </p:spTree>
    <p:extLst>
      <p:ext uri="{BB962C8B-B14F-4D97-AF65-F5344CB8AC3E}">
        <p14:creationId xmlns:p14="http://schemas.microsoft.com/office/powerpoint/2010/main" val="125246383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4B1B748-97CB-43B5-BBF0-154321560279}"/>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יש הטענים שאלטרואיזם אינו טהור כי </a:t>
            </a:r>
            <a:r>
              <a:rPr lang="he-IL" dirty="0">
                <a:solidFill>
                  <a:schemeClr val="bg1"/>
                </a:solidFill>
                <a:latin typeface="Narkisim" panose="020E0502050101010101" pitchFamily="34" charset="-79"/>
                <a:cs typeface="Narkisim" panose="020E0502050101010101" pitchFamily="34" charset="-79"/>
              </a:rPr>
              <a:t>(העשרה)</a:t>
            </a:r>
          </a:p>
        </p:txBody>
      </p:sp>
      <p:sp>
        <p:nvSpPr>
          <p:cNvPr id="5" name="מלבן 4">
            <a:extLst>
              <a:ext uri="{FF2B5EF4-FFF2-40B4-BE49-F238E27FC236}">
                <a16:creationId xmlns:a16="http://schemas.microsoft.com/office/drawing/2014/main" id="{A3AEA41B-1E3E-4E51-B0AA-57F30A2CCA44}"/>
              </a:ext>
            </a:extLst>
          </p:cNvPr>
          <p:cNvSpPr/>
          <p:nvPr/>
        </p:nvSpPr>
        <p:spPr>
          <a:xfrm>
            <a:off x="586409" y="1691724"/>
            <a:ext cx="10694504" cy="4981475"/>
          </a:xfrm>
          <a:prstGeom prst="rect">
            <a:avLst/>
          </a:prstGeom>
        </p:spPr>
        <p:txBody>
          <a:bodyPr wrap="square">
            <a:noAutofit/>
          </a:bodyPr>
          <a:lstStyle/>
          <a:p>
            <a:pPr marL="90488" lvl="0">
              <a:lnSpc>
                <a:spcPct val="150000"/>
              </a:lnSpc>
            </a:pPr>
            <a:r>
              <a:rPr lang="he-IL" sz="2400" b="1" u="sng" dirty="0">
                <a:solidFill>
                  <a:srgbClr val="FF0000"/>
                </a:solidFill>
                <a:latin typeface="Narkisim" panose="020E0502050101010101" pitchFamily="34" charset="-79"/>
                <a:ea typeface="Calibri"/>
                <a:cs typeface="Narkisim" panose="020E0502050101010101" pitchFamily="34" charset="-79"/>
              </a:rPr>
              <a:t>סלקציית בני המשפחה</a:t>
            </a:r>
            <a:r>
              <a:rPr lang="he-IL" sz="2400" b="1" dirty="0">
                <a:latin typeface="Narkisim" panose="020E0502050101010101" pitchFamily="34" charset="-79"/>
                <a:ea typeface="Calibri"/>
                <a:cs typeface="Narkisim" panose="020E0502050101010101" pitchFamily="34" charset="-79"/>
              </a:rPr>
              <a:t>: קיימת נטייה חזקה יותר לעזור לבני משפחה</a:t>
            </a:r>
          </a:p>
          <a:p>
            <a:pPr marL="90488" lvl="0">
              <a:lnSpc>
                <a:spcPct val="150000"/>
              </a:lnSpc>
            </a:pPr>
            <a:r>
              <a:rPr lang="he-IL" sz="2400" b="1" dirty="0">
                <a:latin typeface="Narkisim" panose="020E0502050101010101" pitchFamily="34" charset="-79"/>
                <a:ea typeface="Calibri"/>
                <a:cs typeface="Narkisim" panose="020E0502050101010101" pitchFamily="34" charset="-79"/>
              </a:rPr>
              <a:t>מאשר לחברים ולחברים יותר מאשר לזרים.</a:t>
            </a:r>
            <a:endParaRPr lang="en-US" sz="2400" b="1" dirty="0">
              <a:latin typeface="Narkisim" panose="020E0502050101010101" pitchFamily="34" charset="-79"/>
              <a:ea typeface="Calibri"/>
              <a:cs typeface="Narkisim" panose="020E0502050101010101" pitchFamily="34" charset="-79"/>
            </a:endParaRPr>
          </a:p>
          <a:p>
            <a:pPr marL="90488" lvl="0">
              <a:lnSpc>
                <a:spcPct val="150000"/>
              </a:lnSpc>
            </a:pPr>
            <a:r>
              <a:rPr lang="he-IL" sz="2400" b="1" u="sng" dirty="0">
                <a:solidFill>
                  <a:srgbClr val="FF0000"/>
                </a:solidFill>
                <a:latin typeface="Narkisim" panose="020E0502050101010101" pitchFamily="34" charset="-79"/>
                <a:ea typeface="Calibri"/>
                <a:cs typeface="Narkisim" panose="020E0502050101010101" pitchFamily="34" charset="-79"/>
              </a:rPr>
              <a:t>נורמת ההדדיות</a:t>
            </a:r>
            <a:r>
              <a:rPr lang="he-IL" sz="2400" b="1" dirty="0">
                <a:latin typeface="Narkisim" panose="020E0502050101010101" pitchFamily="34" charset="-79"/>
                <a:ea typeface="Calibri"/>
                <a:cs typeface="Narkisim" panose="020E0502050101010101" pitchFamily="34" charset="-79"/>
              </a:rPr>
              <a:t>: אנשים המסכנים את עצמם כדי לעזור לאחרים מצפים שהנעזרים יעזרו להם כאשר הם יזדקקו לעזרה.</a:t>
            </a:r>
            <a:endParaRPr lang="en-US" sz="2400" b="1" dirty="0">
              <a:latin typeface="Narkisim" panose="020E0502050101010101" pitchFamily="34" charset="-79"/>
              <a:ea typeface="Calibri"/>
              <a:cs typeface="Narkisim" panose="020E0502050101010101" pitchFamily="34" charset="-79"/>
            </a:endParaRPr>
          </a:p>
          <a:p>
            <a:pPr marL="90488" lvl="0">
              <a:lnSpc>
                <a:spcPct val="150000"/>
              </a:lnSpc>
            </a:pPr>
            <a:r>
              <a:rPr lang="he-IL" sz="2400" b="1" u="sng" dirty="0">
                <a:solidFill>
                  <a:srgbClr val="FF0000"/>
                </a:solidFill>
                <a:latin typeface="Narkisim" panose="020E0502050101010101" pitchFamily="34" charset="-79"/>
                <a:ea typeface="Calibri"/>
                <a:cs typeface="Narkisim" panose="020E0502050101010101" pitchFamily="34" charset="-79"/>
              </a:rPr>
              <a:t>שאיפה לתהילה</a:t>
            </a:r>
            <a:r>
              <a:rPr lang="he-IL" sz="2400" b="1" dirty="0">
                <a:latin typeface="Narkisim" panose="020E0502050101010101" pitchFamily="34" charset="-79"/>
                <a:ea typeface="Calibri"/>
                <a:cs typeface="Narkisim" panose="020E0502050101010101" pitchFamily="34" charset="-79"/>
              </a:rPr>
              <a:t>: אנשים המסכנים את עצמם כדי לעזור לאחרים זוכים להכרה</a:t>
            </a:r>
          </a:p>
          <a:p>
            <a:pPr marL="90488" lvl="0">
              <a:lnSpc>
                <a:spcPct val="150000"/>
              </a:lnSpc>
            </a:pPr>
            <a:r>
              <a:rPr lang="he-IL" sz="2400" b="1" dirty="0">
                <a:latin typeface="Narkisim" panose="020E0502050101010101" pitchFamily="34" charset="-79"/>
                <a:ea typeface="Calibri"/>
                <a:cs typeface="Narkisim" panose="020E0502050101010101" pitchFamily="34" charset="-79"/>
              </a:rPr>
              <a:t>חברתית ולתהילה אשר יסייעו להם בהמשך כאשר הם יזדקקו לסיוע.</a:t>
            </a:r>
            <a:endParaRPr lang="en-US" sz="2400" b="1" dirty="0">
              <a:latin typeface="Narkisim" panose="020E0502050101010101" pitchFamily="34" charset="-79"/>
              <a:ea typeface="Calibri"/>
              <a:cs typeface="Narkisim" panose="020E0502050101010101" pitchFamily="34" charset="-79"/>
            </a:endParaRPr>
          </a:p>
          <a:p>
            <a:pPr marL="90488" lvl="0">
              <a:lnSpc>
                <a:spcPct val="150000"/>
              </a:lnSpc>
            </a:pPr>
            <a:r>
              <a:rPr lang="he-IL" sz="2400" b="1" u="sng" dirty="0">
                <a:solidFill>
                  <a:srgbClr val="FF0000"/>
                </a:solidFill>
                <a:latin typeface="Narkisim" panose="020E0502050101010101" pitchFamily="34" charset="-79"/>
                <a:ea typeface="Calibri"/>
                <a:cs typeface="Narkisim" panose="020E0502050101010101" pitchFamily="34" charset="-79"/>
              </a:rPr>
              <a:t>הגנה קבוצתית</a:t>
            </a:r>
            <a:r>
              <a:rPr lang="he-IL" sz="2400" b="1" dirty="0">
                <a:latin typeface="Narkisim" panose="020E0502050101010101" pitchFamily="34" charset="-79"/>
                <a:ea typeface="Calibri"/>
                <a:cs typeface="Narkisim" panose="020E0502050101010101" pitchFamily="34" charset="-79"/>
              </a:rPr>
              <a:t>: סיכויי ההישרדות של קבוצה שחבריה מוכנים לסייע זה לזה, גדולים יותר מקבוצה שחבריה אינם אלטרואיסטים.</a:t>
            </a:r>
          </a:p>
          <a:p>
            <a:pPr marL="90488" lvl="0">
              <a:lnSpc>
                <a:spcPct val="150000"/>
              </a:lnSpc>
            </a:pPr>
            <a:r>
              <a:rPr lang="he-IL" sz="2400" b="1" dirty="0">
                <a:latin typeface="Narkisim" panose="020E0502050101010101" pitchFamily="34" charset="-79"/>
                <a:ea typeface="Calibri"/>
                <a:cs typeface="Narkisim" panose="020E0502050101010101" pitchFamily="34" charset="-79"/>
              </a:rPr>
              <a:t>לא תמיד אנחנו יודעים אם </a:t>
            </a:r>
            <a:r>
              <a:rPr lang="he-IL" sz="2400" b="1" dirty="0">
                <a:solidFill>
                  <a:srgbClr val="FF0000"/>
                </a:solidFill>
                <a:latin typeface="Narkisim" panose="020E0502050101010101" pitchFamily="34" charset="-79"/>
                <a:ea typeface="Calibri"/>
                <a:cs typeface="Narkisim" panose="020E0502050101010101" pitchFamily="34" charset="-79"/>
              </a:rPr>
              <a:t>הכרת התודה נתפסת </a:t>
            </a:r>
            <a:r>
              <a:rPr lang="he-IL" sz="2400" b="1" dirty="0">
                <a:latin typeface="Narkisim" panose="020E0502050101010101" pitchFamily="34" charset="-79"/>
                <a:ea typeface="Calibri"/>
                <a:cs typeface="Narkisim" panose="020E0502050101010101" pitchFamily="34" charset="-79"/>
              </a:rPr>
              <a:t>על ידי מגיש העזרה </a:t>
            </a:r>
            <a:r>
              <a:rPr lang="he-IL" sz="2400" b="1" dirty="0">
                <a:solidFill>
                  <a:srgbClr val="FF0000"/>
                </a:solidFill>
                <a:latin typeface="Narkisim" panose="020E0502050101010101" pitchFamily="34" charset="-79"/>
                <a:ea typeface="Calibri"/>
                <a:cs typeface="Narkisim" panose="020E0502050101010101" pitchFamily="34" charset="-79"/>
              </a:rPr>
              <a:t>כתגמול</a:t>
            </a:r>
            <a:r>
              <a:rPr lang="he-IL" sz="2400" b="1" dirty="0">
                <a:latin typeface="Narkisim" panose="020E0502050101010101" pitchFamily="34" charset="-79"/>
                <a:ea typeface="Calibri"/>
                <a:cs typeface="Narkisim" panose="020E0502050101010101" pitchFamily="34" charset="-79"/>
              </a:rPr>
              <a:t>.</a:t>
            </a:r>
          </a:p>
          <a:p>
            <a:pPr marL="90488" lvl="0">
              <a:lnSpc>
                <a:spcPct val="150000"/>
              </a:lnSpc>
            </a:pPr>
            <a:endParaRPr lang="en-US" sz="2400" dirty="0">
              <a:ea typeface="Calibri"/>
            </a:endParaRPr>
          </a:p>
        </p:txBody>
      </p:sp>
      <p:pic>
        <p:nvPicPr>
          <p:cNvPr id="3" name="תמונה 2">
            <a:extLst>
              <a:ext uri="{FF2B5EF4-FFF2-40B4-BE49-F238E27FC236}">
                <a16:creationId xmlns:a16="http://schemas.microsoft.com/office/drawing/2014/main" id="{B7065FFF-79B3-45E9-9792-2F763D3BB896}"/>
              </a:ext>
            </a:extLst>
          </p:cNvPr>
          <p:cNvPicPr>
            <a:picLocks noChangeAspect="1"/>
          </p:cNvPicPr>
          <p:nvPr/>
        </p:nvPicPr>
        <p:blipFill>
          <a:blip r:embed="rId2"/>
          <a:stretch>
            <a:fillRect/>
          </a:stretch>
        </p:blipFill>
        <p:spPr>
          <a:xfrm>
            <a:off x="586410" y="1319842"/>
            <a:ext cx="2760640" cy="1689831"/>
          </a:xfrm>
          <a:prstGeom prst="rect">
            <a:avLst/>
          </a:prstGeom>
        </p:spPr>
      </p:pic>
      <p:pic>
        <p:nvPicPr>
          <p:cNvPr id="4" name="תמונה 3">
            <a:extLst>
              <a:ext uri="{FF2B5EF4-FFF2-40B4-BE49-F238E27FC236}">
                <a16:creationId xmlns:a16="http://schemas.microsoft.com/office/drawing/2014/main" id="{EE434354-C93B-4EDB-8BC9-BD10C3BFCC7A}"/>
              </a:ext>
            </a:extLst>
          </p:cNvPr>
          <p:cNvPicPr>
            <a:picLocks noChangeAspect="1"/>
          </p:cNvPicPr>
          <p:nvPr/>
        </p:nvPicPr>
        <p:blipFill>
          <a:blip r:embed="rId3"/>
          <a:stretch>
            <a:fillRect/>
          </a:stretch>
        </p:blipFill>
        <p:spPr>
          <a:xfrm>
            <a:off x="221681" y="3730848"/>
            <a:ext cx="2348991" cy="1344540"/>
          </a:xfrm>
          <a:prstGeom prst="rect">
            <a:avLst/>
          </a:prstGeom>
        </p:spPr>
      </p:pic>
    </p:spTree>
    <p:extLst>
      <p:ext uri="{BB962C8B-B14F-4D97-AF65-F5344CB8AC3E}">
        <p14:creationId xmlns:p14="http://schemas.microsoft.com/office/powerpoint/2010/main" val="254624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003 – </a:t>
            </a:r>
            <a:r>
              <a:rPr lang="he-IL" dirty="0">
                <a:hlinkClick r:id="rId3"/>
              </a:rPr>
              <a:t>אלטרואיזם אהבה ונתינה</a:t>
            </a:r>
            <a:endParaRPr lang="he-IL" dirty="0"/>
          </a:p>
        </p:txBody>
      </p:sp>
    </p:spTree>
    <p:extLst>
      <p:ext uri="{BB962C8B-B14F-4D97-AF65-F5344CB8AC3E}">
        <p14:creationId xmlns:p14="http://schemas.microsoft.com/office/powerpoint/2010/main" val="4118801269"/>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004 – </a:t>
            </a:r>
            <a:r>
              <a:rPr lang="he-IL" dirty="0">
                <a:hlinkClick r:id="rId3"/>
              </a:rPr>
              <a:t>זאת כן הבעיה שלי</a:t>
            </a:r>
            <a:endParaRPr lang="he-IL" dirty="0"/>
          </a:p>
        </p:txBody>
      </p:sp>
    </p:spTree>
    <p:extLst>
      <p:ext uri="{BB962C8B-B14F-4D97-AF65-F5344CB8AC3E}">
        <p14:creationId xmlns:p14="http://schemas.microsoft.com/office/powerpoint/2010/main" val="43835045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normAutofit/>
          </a:bodyPr>
          <a:lstStyle/>
          <a:p>
            <a:r>
              <a:rPr lang="he-IL" dirty="0"/>
              <a:t>תרגיל מס' 3: אפקט העומד מן הצד  עמ' 67</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0855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005 – </a:t>
            </a:r>
            <a:r>
              <a:rPr lang="he-IL" dirty="0">
                <a:hlinkClick r:id="rId3"/>
              </a:rPr>
              <a:t>המחקר של </a:t>
            </a:r>
            <a:r>
              <a:rPr lang="he-IL" dirty="0" err="1">
                <a:hlinkClick r:id="rId3"/>
              </a:rPr>
              <a:t>דרלי</a:t>
            </a:r>
            <a:r>
              <a:rPr lang="he-IL" dirty="0">
                <a:hlinkClick r:id="rId3"/>
              </a:rPr>
              <a:t> </a:t>
            </a:r>
            <a:r>
              <a:rPr lang="he-IL" dirty="0" err="1">
                <a:hlinkClick r:id="rId3"/>
              </a:rPr>
              <a:t>ולטאנה</a:t>
            </a:r>
            <a:endParaRPr lang="he-IL" dirty="0"/>
          </a:p>
        </p:txBody>
      </p:sp>
    </p:spTree>
    <p:extLst>
      <p:ext uri="{BB962C8B-B14F-4D97-AF65-F5344CB8AC3E}">
        <p14:creationId xmlns:p14="http://schemas.microsoft.com/office/powerpoint/2010/main" val="185305818"/>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006 – </a:t>
            </a:r>
            <a:r>
              <a:rPr lang="he-IL" dirty="0">
                <a:hlinkClick r:id="rId3"/>
              </a:rPr>
              <a:t>הניסוי עם העשן</a:t>
            </a:r>
            <a:endParaRPr lang="he-IL" dirty="0"/>
          </a:p>
        </p:txBody>
      </p:sp>
    </p:spTree>
    <p:extLst>
      <p:ext uri="{BB962C8B-B14F-4D97-AF65-F5344CB8AC3E}">
        <p14:creationId xmlns:p14="http://schemas.microsoft.com/office/powerpoint/2010/main" val="3255937627"/>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5275AD5-0F00-42B5-B45B-F6F0DD215DA9}"/>
              </a:ext>
            </a:extLst>
          </p:cNvPr>
          <p:cNvSpPr>
            <a:spLocks noGrp="1"/>
          </p:cNvSpPr>
          <p:nvPr>
            <p:ph type="title"/>
          </p:nvPr>
        </p:nvSpPr>
        <p:spPr>
          <a:xfrm>
            <a:off x="384175" y="156404"/>
            <a:ext cx="11423650" cy="1155561"/>
          </a:xfrm>
        </p:spPr>
        <p:txBody>
          <a:bodyPr/>
          <a:lstStyle/>
          <a:p>
            <a:r>
              <a:rPr lang="he-IL" dirty="0">
                <a:latin typeface="Narkisim" panose="020E0502050101010101" pitchFamily="34" charset="-79"/>
                <a:cs typeface="Narkisim" panose="020E0502050101010101" pitchFamily="34" charset="-79"/>
              </a:rPr>
              <a:t>אפקט העומד מהצד</a:t>
            </a:r>
          </a:p>
        </p:txBody>
      </p:sp>
      <p:sp>
        <p:nvSpPr>
          <p:cNvPr id="4" name="מלבן 3">
            <a:extLst>
              <a:ext uri="{FF2B5EF4-FFF2-40B4-BE49-F238E27FC236}">
                <a16:creationId xmlns:a16="http://schemas.microsoft.com/office/drawing/2014/main" id="{557035FA-0F7D-4626-845C-411897BB5809}"/>
              </a:ext>
            </a:extLst>
          </p:cNvPr>
          <p:cNvSpPr/>
          <p:nvPr/>
        </p:nvSpPr>
        <p:spPr>
          <a:xfrm>
            <a:off x="384175" y="1183792"/>
            <a:ext cx="11075642" cy="5032147"/>
          </a:xfrm>
          <a:prstGeom prst="rect">
            <a:avLst/>
          </a:prstGeom>
        </p:spPr>
        <p:txBody>
          <a:bodyPr wrap="square">
            <a:spAutoFit/>
          </a:bodyPr>
          <a:lstStyle/>
          <a:p>
            <a:pPr>
              <a:lnSpc>
                <a:spcPct val="150000"/>
              </a:lnSpc>
            </a:pPr>
            <a:r>
              <a:rPr lang="he-IL" sz="2400" b="1" u="sng" dirty="0">
                <a:latin typeface="Narkisim" panose="020E0502050101010101" pitchFamily="34" charset="-79"/>
                <a:cs typeface="Narkisim" panose="020E0502050101010101" pitchFamily="34" charset="-79"/>
              </a:rPr>
              <a:t>החוקרים מייחסים ל"אפקט העומד מן הצד" את הסיבות הבאות</a:t>
            </a:r>
            <a:r>
              <a:rPr lang="he-IL" sz="2400" b="1" dirty="0">
                <a:latin typeface="Narkisim" panose="020E0502050101010101" pitchFamily="34" charset="-79"/>
                <a:cs typeface="Narkisim" panose="020E0502050101010101" pitchFamily="34" charset="-79"/>
              </a:rPr>
              <a:t>:</a:t>
            </a:r>
            <a:endParaRPr lang="he-IL" sz="2400" b="1" u="sng" dirty="0">
              <a:latin typeface="Narkisim" panose="020E0502050101010101" pitchFamily="34" charset="-79"/>
              <a:cs typeface="Narkisim" panose="020E0502050101010101" pitchFamily="34" charset="-79"/>
            </a:endParaRPr>
          </a:p>
          <a:p>
            <a:pPr>
              <a:lnSpc>
                <a:spcPct val="150000"/>
              </a:lnSpc>
            </a:pPr>
            <a:r>
              <a:rPr lang="he-IL" sz="2400" b="1" u="sng" dirty="0">
                <a:solidFill>
                  <a:srgbClr val="FF0000"/>
                </a:solidFill>
                <a:latin typeface="Narkisim" panose="020E0502050101010101" pitchFamily="34" charset="-79"/>
                <a:cs typeface="Narkisim" panose="020E0502050101010101" pitchFamily="34" charset="-79"/>
              </a:rPr>
              <a:t>פיזור אחריות </a:t>
            </a:r>
            <a:r>
              <a:rPr lang="he-IL" sz="2400" b="1" dirty="0">
                <a:latin typeface="Narkisim" panose="020E0502050101010101" pitchFamily="34" charset="-79"/>
                <a:cs typeface="Narkisim" panose="020E0502050101010101" pitchFamily="34" charset="-79"/>
              </a:rPr>
              <a:t>– ככל שנוכחים יותר אנשים כך קטן הסיכוי שהאדם הבודד ירגיש עזרה כי הוא מניח שהנוכחים האחרים יעשו זאת. כאשר האדם הוא היחיד במצב חירום והוא היחיד שיכול להגיש עזרה. גם אם יעדיף להתעלם מהמצב הוא לא יוכל כי כל הלחץ להתערב מתמקד בו.</a:t>
            </a:r>
          </a:p>
          <a:p>
            <a:pPr>
              <a:lnSpc>
                <a:spcPct val="150000"/>
              </a:lnSpc>
            </a:pPr>
            <a:r>
              <a:rPr lang="he-IL" sz="2400" b="1" u="sng" dirty="0">
                <a:solidFill>
                  <a:srgbClr val="FF0000"/>
                </a:solidFill>
                <a:latin typeface="Narkisim" panose="020E0502050101010101" pitchFamily="34" charset="-79"/>
                <a:cs typeface="Narkisim" panose="020E0502050101010101" pitchFamily="34" charset="-79"/>
              </a:rPr>
              <a:t>בורות פלורליסטית </a:t>
            </a:r>
            <a:r>
              <a:rPr lang="he-IL" sz="2400" b="1" dirty="0">
                <a:latin typeface="Narkisim" panose="020E0502050101010101" pitchFamily="34" charset="-79"/>
                <a:cs typeface="Narkisim" panose="020E0502050101010101" pitchFamily="34" charset="-79"/>
              </a:rPr>
              <a:t>: מצב פסיכולוגי, בו על אף שהתנהגותו הפומבית של הפרט זהה להתנהגותם של האחרים, מאמין הפרט כי דעותיו ושיפוטיו שונים משלהם. הפרט מסיק שהתנהגותם הזהה נובעת מגורמים פנימיים, השונים מהגורמים המניעים אותו. מדובר ברושם מוטעה</a:t>
            </a:r>
          </a:p>
          <a:p>
            <a:pPr>
              <a:lnSpc>
                <a:spcPct val="150000"/>
              </a:lnSpc>
            </a:pPr>
            <a:r>
              <a:rPr lang="he-IL" sz="2400" b="1" dirty="0">
                <a:latin typeface="Narkisim" panose="020E0502050101010101" pitchFamily="34" charset="-79"/>
                <a:cs typeface="Narkisim" panose="020E0502050101010101" pitchFamily="34" charset="-79"/>
              </a:rPr>
              <a:t>לגבי האופן שבו אחרים חשים וחושבים על סוגיות שונות. הערכה מוטעית</a:t>
            </a:r>
          </a:p>
          <a:p>
            <a:pPr>
              <a:lnSpc>
                <a:spcPct val="150000"/>
              </a:lnSpc>
            </a:pPr>
            <a:r>
              <a:rPr lang="he-IL" sz="2400" b="1" dirty="0">
                <a:latin typeface="Narkisim" panose="020E0502050101010101" pitchFamily="34" charset="-79"/>
                <a:cs typeface="Narkisim" panose="020E0502050101010101" pitchFamily="34" charset="-79"/>
              </a:rPr>
              <a:t>של דעת הרוב, ללא התייחסות ערכית.</a:t>
            </a:r>
          </a:p>
        </p:txBody>
      </p:sp>
      <p:pic>
        <p:nvPicPr>
          <p:cNvPr id="5" name="Picture 3">
            <a:extLst>
              <a:ext uri="{FF2B5EF4-FFF2-40B4-BE49-F238E27FC236}">
                <a16:creationId xmlns:a16="http://schemas.microsoft.com/office/drawing/2014/main" id="{B747575A-56C1-4B45-BE56-D29DCFE4B3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92" y="4586021"/>
            <a:ext cx="2636377" cy="1832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47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418CBE-BDE3-4276-995C-14A055796FFF}"/>
              </a:ext>
            </a:extLst>
          </p:cNvPr>
          <p:cNvSpPr>
            <a:spLocks noGrp="1"/>
          </p:cNvSpPr>
          <p:nvPr>
            <p:ph type="title"/>
          </p:nvPr>
        </p:nvSpPr>
        <p:spPr/>
        <p:txBody>
          <a:bodyPr/>
          <a:lstStyle/>
          <a:p>
            <a:r>
              <a:rPr lang="he-IL" dirty="0"/>
              <a:t>גישות קוגניטיביות להסבר אלטרואיזם</a:t>
            </a:r>
          </a:p>
        </p:txBody>
      </p:sp>
      <p:sp>
        <p:nvSpPr>
          <p:cNvPr id="3" name="מלבן 2">
            <a:extLst>
              <a:ext uri="{FF2B5EF4-FFF2-40B4-BE49-F238E27FC236}">
                <a16:creationId xmlns:a16="http://schemas.microsoft.com/office/drawing/2014/main" id="{84DB07CA-8B5C-44D8-97F5-2CB0F6CD74F9}"/>
              </a:ext>
            </a:extLst>
          </p:cNvPr>
          <p:cNvSpPr/>
          <p:nvPr/>
        </p:nvSpPr>
        <p:spPr>
          <a:xfrm>
            <a:off x="964096" y="1851510"/>
            <a:ext cx="10137913" cy="3043141"/>
          </a:xfrm>
          <a:prstGeom prst="rect">
            <a:avLst/>
          </a:prstGeom>
        </p:spPr>
        <p:txBody>
          <a:bodyPr wrap="square">
            <a:spAutoFit/>
          </a:bodyPr>
          <a:lstStyle/>
          <a:p>
            <a:pPr indent="-342900">
              <a:lnSpc>
                <a:spcPct val="150000"/>
              </a:lnSpc>
            </a:pPr>
            <a:r>
              <a:rPr lang="he-IL" sz="2600" b="1" u="sng" dirty="0">
                <a:solidFill>
                  <a:srgbClr val="FF0000"/>
                </a:solidFill>
                <a:latin typeface="Narkisim" panose="020E0502050101010101" pitchFamily="34" charset="-79"/>
                <a:ea typeface="Calibri"/>
                <a:cs typeface="Narkisim" panose="020E0502050101010101" pitchFamily="34" charset="-79"/>
              </a:rPr>
              <a:t>עזרה לזולת כתהליך קבלת החלטות</a:t>
            </a:r>
            <a:r>
              <a:rPr lang="he-IL" sz="2600" b="1" dirty="0">
                <a:solidFill>
                  <a:srgbClr val="FF0000"/>
                </a:solidFill>
                <a:latin typeface="Narkisim" panose="020E0502050101010101" pitchFamily="34" charset="-79"/>
                <a:ea typeface="Calibri"/>
                <a:cs typeface="Narkisim" panose="020E0502050101010101" pitchFamily="34" charset="-79"/>
              </a:rPr>
              <a:t>:</a:t>
            </a:r>
            <a:endParaRPr lang="en-US" sz="2600" b="1" u="sng" dirty="0">
              <a:solidFill>
                <a:srgbClr val="FF0000"/>
              </a:solidFill>
              <a:latin typeface="Narkisim" panose="020E0502050101010101" pitchFamily="34" charset="-79"/>
              <a:ea typeface="Calibri"/>
              <a:cs typeface="Narkisim" panose="020E0502050101010101" pitchFamily="34" charset="-79"/>
            </a:endParaRPr>
          </a:p>
          <a:p>
            <a:pPr marL="68580" indent="0">
              <a:lnSpc>
                <a:spcPct val="150000"/>
              </a:lnSpc>
              <a:buNone/>
            </a:pPr>
            <a:r>
              <a:rPr lang="he-IL" sz="2600" b="1" dirty="0">
                <a:latin typeface="Narkisim" panose="020E0502050101010101" pitchFamily="34" charset="-79"/>
                <a:ea typeface="Calibri"/>
                <a:cs typeface="Narkisim" panose="020E0502050101010101" pitchFamily="34" charset="-79"/>
              </a:rPr>
              <a:t>פסיכולוגים קוגניטיביים טוענים שהגשת עזרה לזולת היא תוצאה של תהליך קבלת החלטות.</a:t>
            </a:r>
          </a:p>
          <a:p>
            <a:pPr marL="68580" indent="0">
              <a:lnSpc>
                <a:spcPct val="150000"/>
              </a:lnSpc>
              <a:buNone/>
            </a:pPr>
            <a:r>
              <a:rPr lang="he-IL" sz="2600" b="1" dirty="0">
                <a:latin typeface="Narkisim" panose="020E0502050101010101" pitchFamily="34" charset="-79"/>
                <a:ea typeface="Calibri"/>
                <a:cs typeface="Narkisim" panose="020E0502050101010101" pitchFamily="34" charset="-79"/>
              </a:rPr>
              <a:t>זהו תהליך המורכב משלבים שבכל אחד מהם מתקבלת החלטה האם לעזור לזולת.</a:t>
            </a:r>
          </a:p>
          <a:p>
            <a:pPr marL="68580" indent="0">
              <a:lnSpc>
                <a:spcPct val="150000"/>
              </a:lnSpc>
              <a:buNone/>
            </a:pPr>
            <a:r>
              <a:rPr lang="he-IL" sz="2600" b="1" dirty="0">
                <a:latin typeface="Narkisim" panose="020E0502050101010101" pitchFamily="34" charset="-79"/>
                <a:ea typeface="Calibri"/>
                <a:cs typeface="Narkisim" panose="020E0502050101010101" pitchFamily="34" charset="-79"/>
              </a:rPr>
              <a:t>על פי </a:t>
            </a:r>
            <a:r>
              <a:rPr lang="he-IL" sz="2600" b="1" dirty="0" err="1">
                <a:latin typeface="Narkisim" panose="020E0502050101010101" pitchFamily="34" charset="-79"/>
                <a:ea typeface="Calibri"/>
                <a:cs typeface="Narkisim" panose="020E0502050101010101" pitchFamily="34" charset="-79"/>
              </a:rPr>
              <a:t>דארלי</a:t>
            </a:r>
            <a:r>
              <a:rPr lang="he-IL" sz="2600" b="1" dirty="0">
                <a:latin typeface="Narkisim" panose="020E0502050101010101" pitchFamily="34" charset="-79"/>
                <a:ea typeface="Calibri"/>
                <a:cs typeface="Narkisim" panose="020E0502050101010101" pitchFamily="34" charset="-79"/>
              </a:rPr>
              <a:t> ולאטנה השלבים הם:</a:t>
            </a:r>
          </a:p>
        </p:txBody>
      </p:sp>
      <p:pic>
        <p:nvPicPr>
          <p:cNvPr id="11266" name="Picture 2">
            <a:extLst>
              <a:ext uri="{FF2B5EF4-FFF2-40B4-BE49-F238E27FC236}">
                <a16:creationId xmlns:a16="http://schemas.microsoft.com/office/drawing/2014/main" id="{4FB91524-3283-43E9-9EE6-17CAA1DDA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597" y="4371909"/>
            <a:ext cx="3282812" cy="174272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02A6ABBD-0CDB-4BA8-BD3E-E2625DCFD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475" y="4894651"/>
            <a:ext cx="1876011" cy="1876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560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418CBE-BDE3-4276-995C-14A055796FFF}"/>
              </a:ext>
            </a:extLst>
          </p:cNvPr>
          <p:cNvSpPr>
            <a:spLocks noGrp="1"/>
          </p:cNvSpPr>
          <p:nvPr>
            <p:ph type="title"/>
          </p:nvPr>
        </p:nvSpPr>
        <p:spPr>
          <a:xfrm>
            <a:off x="384174" y="275359"/>
            <a:ext cx="11423650" cy="1325563"/>
          </a:xfrm>
        </p:spPr>
        <p:txBody>
          <a:bodyPr/>
          <a:lstStyle/>
          <a:p>
            <a:r>
              <a:rPr lang="he-IL" dirty="0"/>
              <a:t>גישות קוגניטיביות להסבר אלטרואיזם (המשך)</a:t>
            </a:r>
          </a:p>
        </p:txBody>
      </p:sp>
      <p:sp>
        <p:nvSpPr>
          <p:cNvPr id="3" name="מלבן 2">
            <a:extLst>
              <a:ext uri="{FF2B5EF4-FFF2-40B4-BE49-F238E27FC236}">
                <a16:creationId xmlns:a16="http://schemas.microsoft.com/office/drawing/2014/main" id="{84DB07CA-8B5C-44D8-97F5-2CB0F6CD74F9}"/>
              </a:ext>
            </a:extLst>
          </p:cNvPr>
          <p:cNvSpPr/>
          <p:nvPr/>
        </p:nvSpPr>
        <p:spPr>
          <a:xfrm>
            <a:off x="823291" y="1858617"/>
            <a:ext cx="10517257" cy="4478149"/>
          </a:xfrm>
          <a:prstGeom prst="rect">
            <a:avLst/>
          </a:prstGeom>
        </p:spPr>
        <p:txBody>
          <a:bodyPr wrap="square">
            <a:spAutoFit/>
          </a:bodyPr>
          <a:lstStyle/>
          <a:p>
            <a:pPr marL="457200" indent="-457200">
              <a:lnSpc>
                <a:spcPct val="150000"/>
              </a:lnSpc>
              <a:buFont typeface="+mj-lt"/>
              <a:buAutoNum type="arabicPeriod"/>
            </a:pPr>
            <a:r>
              <a:rPr lang="he-IL" sz="2400" b="1" u="sng" dirty="0">
                <a:solidFill>
                  <a:srgbClr val="FF0000"/>
                </a:solidFill>
                <a:latin typeface="Narkisim" panose="020E0502050101010101" pitchFamily="34" charset="-79"/>
                <a:ea typeface="Calibri"/>
                <a:cs typeface="Narkisim" panose="020E0502050101010101" pitchFamily="34" charset="-79"/>
              </a:rPr>
              <a:t>הטיית קשב</a:t>
            </a:r>
            <a:r>
              <a:rPr lang="he-IL" sz="2400" b="1" dirty="0">
                <a:solidFill>
                  <a:srgbClr val="FF0000"/>
                </a:solidFill>
                <a:latin typeface="Narkisim" panose="020E0502050101010101" pitchFamily="34" charset="-79"/>
                <a:ea typeface="Calibri"/>
                <a:cs typeface="Narkisim" panose="020E0502050101010101" pitchFamily="34" charset="-79"/>
              </a:rPr>
              <a:t>: </a:t>
            </a:r>
            <a:r>
              <a:rPr lang="he-IL" sz="2400" b="1" dirty="0">
                <a:latin typeface="Narkisim" panose="020E0502050101010101" pitchFamily="34" charset="-79"/>
                <a:ea typeface="Calibri"/>
                <a:cs typeface="Narkisim" panose="020E0502050101010101" pitchFamily="34" charset="-79"/>
              </a:rPr>
              <a:t>הפניית הקשב לסיטואציה שבה נדרשת התערבות, או התעלמות ממנה. אדם השקוע בעצמו ישים פחות לב לאירועים הדורשים עזרה. אם לא קיים קשב, לא תושט עזרה.</a:t>
            </a:r>
            <a:endParaRPr lang="he-IL" sz="2400" b="1" u="sng" dirty="0">
              <a:solidFill>
                <a:srgbClr val="FF0000"/>
              </a:solidFill>
              <a:latin typeface="Narkisim" panose="020E0502050101010101" pitchFamily="34" charset="-79"/>
              <a:ea typeface="Calibri"/>
              <a:cs typeface="Narkisim" panose="020E0502050101010101" pitchFamily="34" charset="-79"/>
            </a:endParaRPr>
          </a:p>
          <a:p>
            <a:pPr marL="457200" lvl="0" indent="-457200">
              <a:lnSpc>
                <a:spcPct val="150000"/>
              </a:lnSpc>
              <a:buFont typeface="+mj-lt"/>
              <a:buAutoNum type="arabicPeriod"/>
            </a:pPr>
            <a:r>
              <a:rPr lang="he-IL" sz="2400" b="1" u="sng" dirty="0">
                <a:solidFill>
                  <a:srgbClr val="FF0000"/>
                </a:solidFill>
                <a:latin typeface="Narkisim" panose="020E0502050101010101" pitchFamily="34" charset="-79"/>
                <a:ea typeface="Calibri"/>
                <a:cs typeface="Narkisim" panose="020E0502050101010101" pitchFamily="34" charset="-79"/>
              </a:rPr>
              <a:t>פרוש המאורע כאירוע חירום</a:t>
            </a:r>
            <a:r>
              <a:rPr lang="he-IL" sz="2400" b="1" dirty="0">
                <a:solidFill>
                  <a:srgbClr val="FF0000"/>
                </a:solidFill>
                <a:latin typeface="Narkisim" panose="020E0502050101010101" pitchFamily="34" charset="-79"/>
                <a:ea typeface="Calibri"/>
                <a:cs typeface="Narkisim" panose="020E0502050101010101" pitchFamily="34" charset="-79"/>
              </a:rPr>
              <a:t>: </a:t>
            </a:r>
            <a:r>
              <a:rPr lang="he-IL" sz="2400" b="1" dirty="0">
                <a:latin typeface="Narkisim" panose="020E0502050101010101" pitchFamily="34" charset="-79"/>
                <a:ea typeface="Calibri"/>
                <a:cs typeface="Narkisim" panose="020E0502050101010101" pitchFamily="34" charset="-79"/>
              </a:rPr>
              <a:t>שלב זה תלוי בתפיסת האירוע כמצב חירום וברמת המוטיבציה לעזור. שני אלה קשורים להשוואה חברתית: אם האחרים בסביבה אינם מגישים עזרה תפחת המוטיבציה לעזור. אנשים חוששים מלהיראות מטופשים כשפנו לעזור ויסתבר להם שהמצב אינו מצב חירום. בשלב זה מפרשים את האירוע מתוך יחוס סיבה להתנהגות הזולת, ולכן עלולה להתגבר הנטייה לא להושיט עזרה.</a:t>
            </a:r>
          </a:p>
        </p:txBody>
      </p:sp>
    </p:spTree>
    <p:extLst>
      <p:ext uri="{BB962C8B-B14F-4D97-AF65-F5344CB8AC3E}">
        <p14:creationId xmlns:p14="http://schemas.microsoft.com/office/powerpoint/2010/main" val="954346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FD03494-D2DE-4B60-8D20-B033FB177DAE}"/>
              </a:ext>
            </a:extLst>
          </p:cNvPr>
          <p:cNvSpPr>
            <a:spLocks noGrp="1"/>
          </p:cNvSpPr>
          <p:nvPr>
            <p:ph type="title"/>
          </p:nvPr>
        </p:nvSpPr>
        <p:spPr>
          <a:xfrm>
            <a:off x="384175" y="0"/>
            <a:ext cx="11423650" cy="1325563"/>
          </a:xfrm>
        </p:spPr>
        <p:txBody>
          <a:bodyPr/>
          <a:lstStyle/>
          <a:p>
            <a:r>
              <a:rPr lang="he-IL" dirty="0"/>
              <a:t>הנזירה אמא תרזה</a:t>
            </a:r>
          </a:p>
        </p:txBody>
      </p:sp>
      <p:sp>
        <p:nvSpPr>
          <p:cNvPr id="3" name="מלבן 2">
            <a:extLst>
              <a:ext uri="{FF2B5EF4-FFF2-40B4-BE49-F238E27FC236}">
                <a16:creationId xmlns:a16="http://schemas.microsoft.com/office/drawing/2014/main" id="{B170F846-732E-451E-8B2E-F2AF9F057F6E}"/>
              </a:ext>
            </a:extLst>
          </p:cNvPr>
          <p:cNvSpPr/>
          <p:nvPr/>
        </p:nvSpPr>
        <p:spPr>
          <a:xfrm>
            <a:off x="894523" y="1325563"/>
            <a:ext cx="10465902" cy="5586145"/>
          </a:xfrm>
          <a:prstGeom prst="rect">
            <a:avLst/>
          </a:prstGeom>
        </p:spPr>
        <p:txBody>
          <a:bodyPr wrap="square">
            <a:spAutoFit/>
          </a:bodyPr>
          <a:lstStyle/>
          <a:p>
            <a:pPr>
              <a:lnSpc>
                <a:spcPct val="150000"/>
              </a:lnSpc>
            </a:pP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אם אתה אדם טוב ואדיב, אנשים עשויים להאשים אותך במניעים אנוכיים ונסתרים: </a:t>
            </a:r>
          </a:p>
          <a:p>
            <a:pPr>
              <a:lnSpc>
                <a:spcPct val="150000"/>
              </a:lnSpc>
            </a:pP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תהיה נחמד בכל מקרה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אם אתה אדם מצליח, אתה עשוי לזכות בכמה חברים כוזבים ואויבים אמיתיים: </a:t>
            </a:r>
          </a:p>
          <a:p>
            <a:pPr>
              <a:lnSpc>
                <a:spcPct val="150000"/>
              </a:lnSpc>
            </a:pP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תצליח בכל מקרה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אם אתה אדם ישר וכנה ואנשים ינסו לרמות אותך: </a:t>
            </a: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היה ישר וכן בכל מקרה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מה שאתה בונה במשך שנים רבות, מישהו עלול להרוס בין לילה: </a:t>
            </a: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תבנה זאת מחדש</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אם אתה מוצא שלווה ואושר בחיים, אנשים עלולים לקנא בך: </a:t>
            </a: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תהיה מאושר בכל מקרה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הטוב שאתה עושה היום, לעתים קרובות יישכח עד מחר: </a:t>
            </a: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עשה טוב בכל מקרה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b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b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תן לעולם את הטוב ביותר שיש לך, ואפילו שזה עלול להיות לא מספיק לאחרים: </a:t>
            </a:r>
          </a:p>
          <a:p>
            <a:pPr>
              <a:lnSpc>
                <a:spcPct val="150000"/>
              </a:lnSpc>
            </a:pP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תן את הטוב ביותר שלך בכל מקרה</a:t>
            </a:r>
            <a:r>
              <a:rPr lang="en-US"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a:t>
            </a:r>
            <a:r>
              <a:rPr lang="he-IL" sz="2400" b="1" dirty="0">
                <a:solidFill>
                  <a:srgbClr val="FF0000"/>
                </a:solidFill>
                <a:latin typeface="Narkisim" panose="020E0502050101010101" pitchFamily="34" charset="-79"/>
                <a:ea typeface="Calibri" panose="020F0502020204030204" pitchFamily="34" charset="0"/>
                <a:cs typeface="Narkisim" panose="020E0502050101010101" pitchFamily="34" charset="-79"/>
              </a:rPr>
              <a:t>				</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r>
              <a:rPr lang="he-IL"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אמא תרזה</a:t>
            </a:r>
            <a:r>
              <a:rPr lang="en-US" sz="2400" b="1" dirty="0">
                <a:solidFill>
                  <a:srgbClr val="232121"/>
                </a:solidFill>
                <a:latin typeface="Narkisim" panose="020E0502050101010101" pitchFamily="34" charset="-79"/>
                <a:ea typeface="Calibri" panose="020F0502020204030204" pitchFamily="34" charset="0"/>
                <a:cs typeface="Narkisim" panose="020E0502050101010101" pitchFamily="34" charset="-79"/>
              </a:rPr>
              <a:t> ~</a:t>
            </a:r>
            <a:r>
              <a:rPr lang="en-US" sz="2400" b="1" dirty="0">
                <a:latin typeface="Narkisim" panose="020E0502050101010101" pitchFamily="34" charset="-79"/>
                <a:ea typeface="Times New Roman" panose="02020603050405020304" pitchFamily="18" charset="0"/>
                <a:cs typeface="Narkisim" panose="020E0502050101010101" pitchFamily="34" charset="-79"/>
              </a:rPr>
              <a:t> </a:t>
            </a:r>
            <a:endParaRPr lang="en-US" sz="2400" b="1" dirty="0">
              <a:latin typeface="Narkisim" panose="020E0502050101010101" pitchFamily="34" charset="-79"/>
              <a:ea typeface="Calibri" panose="020F0502020204030204" pitchFamily="34" charset="0"/>
              <a:cs typeface="Narkisim" panose="020E0502050101010101" pitchFamily="34" charset="-79"/>
            </a:endParaRPr>
          </a:p>
        </p:txBody>
      </p:sp>
    </p:spTree>
    <p:extLst>
      <p:ext uri="{BB962C8B-B14F-4D97-AF65-F5344CB8AC3E}">
        <p14:creationId xmlns:p14="http://schemas.microsoft.com/office/powerpoint/2010/main" val="3900268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418CBE-BDE3-4276-995C-14A055796FFF}"/>
              </a:ext>
            </a:extLst>
          </p:cNvPr>
          <p:cNvSpPr>
            <a:spLocks noGrp="1"/>
          </p:cNvSpPr>
          <p:nvPr>
            <p:ph type="title"/>
          </p:nvPr>
        </p:nvSpPr>
        <p:spPr/>
        <p:txBody>
          <a:bodyPr/>
          <a:lstStyle/>
          <a:p>
            <a:r>
              <a:rPr lang="he-IL" dirty="0"/>
              <a:t>גישות קוגניטיביות להסבר אלטרואיזם (המשך)</a:t>
            </a:r>
          </a:p>
        </p:txBody>
      </p:sp>
      <p:sp>
        <p:nvSpPr>
          <p:cNvPr id="3" name="מלבן 2">
            <a:extLst>
              <a:ext uri="{FF2B5EF4-FFF2-40B4-BE49-F238E27FC236}">
                <a16:creationId xmlns:a16="http://schemas.microsoft.com/office/drawing/2014/main" id="{84DB07CA-8B5C-44D8-97F5-2CB0F6CD74F9}"/>
              </a:ext>
            </a:extLst>
          </p:cNvPr>
          <p:cNvSpPr/>
          <p:nvPr/>
        </p:nvSpPr>
        <p:spPr>
          <a:xfrm>
            <a:off x="808382" y="1690688"/>
            <a:ext cx="10575236" cy="4478149"/>
          </a:xfrm>
          <a:prstGeom prst="rect">
            <a:avLst/>
          </a:prstGeom>
        </p:spPr>
        <p:txBody>
          <a:bodyPr wrap="square">
            <a:spAutoFit/>
          </a:bodyPr>
          <a:lstStyle/>
          <a:p>
            <a:pPr marL="457200" indent="-457200">
              <a:lnSpc>
                <a:spcPct val="150000"/>
              </a:lnSpc>
              <a:buFont typeface="+mj-lt"/>
              <a:buAutoNum type="arabicPeriod" startAt="3"/>
            </a:pPr>
            <a:r>
              <a:rPr lang="he-IL" sz="2400" b="1" u="sng" dirty="0">
                <a:solidFill>
                  <a:srgbClr val="FF0000"/>
                </a:solidFill>
                <a:latin typeface="Narkisim" panose="020E0502050101010101" pitchFamily="34" charset="-79"/>
                <a:ea typeface="Calibri"/>
                <a:cs typeface="Narkisim" panose="020E0502050101010101" pitchFamily="34" charset="-79"/>
              </a:rPr>
              <a:t>תחושה האחריות: </a:t>
            </a:r>
            <a:r>
              <a:rPr lang="he-IL" sz="2400" b="1" u="sng" dirty="0">
                <a:latin typeface="Narkisim" panose="020E0502050101010101" pitchFamily="34" charset="-79"/>
                <a:ea typeface="Calibri"/>
                <a:cs typeface="Narkisim" panose="020E0502050101010101" pitchFamily="34" charset="-79"/>
              </a:rPr>
              <a:t>אדם, שאינו בעל תפקיד המחייב לעזור, ישאל את עצמו:" האם חלה עלי אחריות להגיש עזרה"? </a:t>
            </a:r>
          </a:p>
          <a:p>
            <a:pPr marL="457200" indent="-457200">
              <a:lnSpc>
                <a:spcPct val="150000"/>
              </a:lnSpc>
              <a:buFont typeface="+mj-lt"/>
              <a:buAutoNum type="arabicPeriod" startAt="3"/>
            </a:pPr>
            <a:r>
              <a:rPr lang="he-IL" sz="2400" b="1" u="sng" dirty="0">
                <a:solidFill>
                  <a:srgbClr val="FF0000"/>
                </a:solidFill>
                <a:latin typeface="Narkisim" panose="020E0502050101010101" pitchFamily="34" charset="-79"/>
                <a:ea typeface="Calibri"/>
                <a:cs typeface="Narkisim" panose="020E0502050101010101" pitchFamily="34" charset="-79"/>
              </a:rPr>
              <a:t>החלטה מה לעשות</a:t>
            </a:r>
            <a:r>
              <a:rPr lang="he-IL" sz="2400" dirty="0">
                <a:latin typeface="Narkisim" panose="020E0502050101010101" pitchFamily="34" charset="-79"/>
                <a:ea typeface="Calibri"/>
                <a:cs typeface="Narkisim" panose="020E0502050101010101" pitchFamily="34" charset="-79"/>
              </a:rPr>
              <a:t>: אם החליט האדם להגיש עזרה, בשלב זה הוא </a:t>
            </a:r>
            <a:r>
              <a:rPr lang="he-IL" sz="2400" b="1" dirty="0">
                <a:latin typeface="Narkisim" panose="020E0502050101010101" pitchFamily="34" charset="-79"/>
                <a:ea typeface="Calibri"/>
                <a:cs typeface="Narkisim" panose="020E0502050101010101" pitchFamily="34" charset="-79"/>
              </a:rPr>
              <a:t>יחליט באיזו דרך לפעול</a:t>
            </a:r>
            <a:r>
              <a:rPr lang="he-IL" sz="2400" dirty="0">
                <a:latin typeface="Narkisim" panose="020E0502050101010101" pitchFamily="34" charset="-79"/>
                <a:ea typeface="Calibri"/>
                <a:cs typeface="Narkisim" panose="020E0502050101010101" pitchFamily="34" charset="-79"/>
              </a:rPr>
              <a:t>.</a:t>
            </a:r>
            <a:endParaRPr lang="he-IL" sz="2400" b="1" u="sng" dirty="0">
              <a:solidFill>
                <a:srgbClr val="FF0000"/>
              </a:solidFill>
              <a:latin typeface="Narkisim" panose="020E0502050101010101" pitchFamily="34" charset="-79"/>
              <a:ea typeface="Calibri"/>
              <a:cs typeface="Narkisim" panose="020E0502050101010101" pitchFamily="34" charset="-79"/>
            </a:endParaRPr>
          </a:p>
          <a:p>
            <a:pPr marL="457200" lvl="0" indent="-457200">
              <a:lnSpc>
                <a:spcPct val="150000"/>
              </a:lnSpc>
              <a:buFont typeface="+mj-lt"/>
              <a:buAutoNum type="arabicPeriod" startAt="3"/>
            </a:pPr>
            <a:r>
              <a:rPr lang="he-IL" sz="2400" b="1" u="sng" dirty="0">
                <a:solidFill>
                  <a:srgbClr val="FF0000"/>
                </a:solidFill>
                <a:latin typeface="Narkisim" panose="020E0502050101010101" pitchFamily="34" charset="-79"/>
                <a:ea typeface="Calibri"/>
                <a:cs typeface="Narkisim" panose="020E0502050101010101" pitchFamily="34" charset="-79"/>
              </a:rPr>
              <a:t>שליטה בכישורים הנדרשים להושטת עזרה</a:t>
            </a:r>
            <a:r>
              <a:rPr lang="he-IL" sz="2400" dirty="0">
                <a:solidFill>
                  <a:srgbClr val="FF0000"/>
                </a:solidFill>
                <a:latin typeface="Narkisim" panose="020E0502050101010101" pitchFamily="34" charset="-79"/>
                <a:ea typeface="Calibri"/>
                <a:cs typeface="Narkisim" panose="020E0502050101010101" pitchFamily="34" charset="-79"/>
              </a:rPr>
              <a:t>:</a:t>
            </a:r>
            <a:r>
              <a:rPr lang="he-IL" sz="2400" dirty="0">
                <a:latin typeface="Narkisim" panose="020E0502050101010101" pitchFamily="34" charset="-79"/>
                <a:ea typeface="Calibri"/>
                <a:cs typeface="Narkisim" panose="020E0502050101010101" pitchFamily="34" charset="-79"/>
              </a:rPr>
              <a:t> אם הצופה הוא </a:t>
            </a:r>
            <a:r>
              <a:rPr lang="he-IL" sz="2400" b="1" dirty="0">
                <a:latin typeface="Narkisim" panose="020E0502050101010101" pitchFamily="34" charset="-79"/>
                <a:ea typeface="Calibri"/>
                <a:cs typeface="Narkisim" panose="020E0502050101010101" pitchFamily="34" charset="-79"/>
              </a:rPr>
              <a:t>בעל כישורים מתאימים לעזרה הנדרשת, יתכן שיגיש עזרה. אם אינו בעל כישורים מתאימים, ימנע מלהגיש עזרה</a:t>
            </a:r>
            <a:r>
              <a:rPr lang="he-IL" sz="2400" dirty="0">
                <a:latin typeface="Narkisim" panose="020E0502050101010101" pitchFamily="34" charset="-79"/>
                <a:ea typeface="Calibri"/>
                <a:cs typeface="Narkisim" panose="020E0502050101010101" pitchFamily="34" charset="-79"/>
              </a:rPr>
              <a:t>. במצב זה יתכן שימצא מישהו בעל כישורים שיעזור. </a:t>
            </a:r>
          </a:p>
          <a:p>
            <a:pPr marL="457200" lvl="0" indent="-457200">
              <a:lnSpc>
                <a:spcPct val="150000"/>
              </a:lnSpc>
              <a:buFont typeface="+mj-lt"/>
              <a:buAutoNum type="arabicPeriod" startAt="3"/>
            </a:pPr>
            <a:r>
              <a:rPr lang="he-IL" sz="2400" b="1" u="sng" dirty="0">
                <a:solidFill>
                  <a:srgbClr val="FF0000"/>
                </a:solidFill>
                <a:latin typeface="Narkisim" panose="020E0502050101010101" pitchFamily="34" charset="-79"/>
                <a:ea typeface="Calibri"/>
                <a:cs typeface="Narkisim" panose="020E0502050101010101" pitchFamily="34" charset="-79"/>
              </a:rPr>
              <a:t>חיזוי התוצאות האפשריות</a:t>
            </a:r>
            <a:r>
              <a:rPr lang="he-IL" sz="2400" dirty="0">
                <a:solidFill>
                  <a:srgbClr val="FF0000"/>
                </a:solidFill>
                <a:latin typeface="Narkisim" panose="020E0502050101010101" pitchFamily="34" charset="-79"/>
                <a:ea typeface="Calibri"/>
                <a:cs typeface="Narkisim" panose="020E0502050101010101" pitchFamily="34" charset="-79"/>
              </a:rPr>
              <a:t>: </a:t>
            </a:r>
            <a:r>
              <a:rPr lang="he-IL" sz="2400" dirty="0">
                <a:latin typeface="Narkisim" panose="020E0502050101010101" pitchFamily="34" charset="-79"/>
                <a:ea typeface="Calibri"/>
                <a:cs typeface="Narkisim" panose="020E0502050101010101" pitchFamily="34" charset="-79"/>
              </a:rPr>
              <a:t>מה יקרה אם יתערב, או לא. </a:t>
            </a:r>
            <a:r>
              <a:rPr lang="he-IL" sz="2400" b="1" dirty="0">
                <a:latin typeface="Narkisim" panose="020E0502050101010101" pitchFamily="34" charset="-79"/>
                <a:ea typeface="Calibri"/>
                <a:cs typeface="Narkisim" panose="020E0502050101010101" pitchFamily="34" charset="-79"/>
              </a:rPr>
              <a:t>האדם לעיתים יחליט שלא להתערב מחשש להיפגע בעצמו, או שיתקל בסירוב מצד הזקוק לעזרה</a:t>
            </a:r>
            <a:r>
              <a:rPr lang="he-IL" sz="2400" dirty="0">
                <a:latin typeface="Narkisim" panose="020E0502050101010101" pitchFamily="34" charset="-79"/>
                <a:ea typeface="Calibri"/>
                <a:cs typeface="Narkisim" panose="020E0502050101010101" pitchFamily="34" charset="-79"/>
              </a:rPr>
              <a:t>.</a:t>
            </a:r>
          </a:p>
        </p:txBody>
      </p:sp>
    </p:spTree>
    <p:extLst>
      <p:ext uri="{BB962C8B-B14F-4D97-AF65-F5344CB8AC3E}">
        <p14:creationId xmlns:p14="http://schemas.microsoft.com/office/powerpoint/2010/main" val="1158179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6A4FAC1-1765-4603-8767-797DB6F9A636}"/>
              </a:ext>
            </a:extLst>
          </p:cNvPr>
          <p:cNvSpPr>
            <a:spLocks noGrp="1"/>
          </p:cNvSpPr>
          <p:nvPr>
            <p:ph type="title"/>
          </p:nvPr>
        </p:nvSpPr>
        <p:spPr>
          <a:xfrm>
            <a:off x="642592" y="77683"/>
            <a:ext cx="11423650" cy="1077085"/>
          </a:xfrm>
        </p:spPr>
        <p:txBody>
          <a:bodyPr/>
          <a:lstStyle/>
          <a:p>
            <a:r>
              <a:rPr lang="he-IL" dirty="0"/>
              <a:t>אפקט העומד מהצד (המשך)</a:t>
            </a:r>
          </a:p>
        </p:txBody>
      </p:sp>
      <p:pic>
        <p:nvPicPr>
          <p:cNvPr id="3" name="officeArt object">
            <a:extLst>
              <a:ext uri="{FF2B5EF4-FFF2-40B4-BE49-F238E27FC236}">
                <a16:creationId xmlns:a16="http://schemas.microsoft.com/office/drawing/2014/main" id="{62F313A4-1D52-4778-AA6D-024920187BDB}"/>
              </a:ext>
            </a:extLst>
          </p:cNvPr>
          <p:cNvPicPr/>
          <p:nvPr/>
        </p:nvPicPr>
        <p:blipFill>
          <a:blip r:embed="rId2"/>
          <a:stretch>
            <a:fillRect/>
          </a:stretch>
        </p:blipFill>
        <p:spPr>
          <a:xfrm>
            <a:off x="479194" y="765313"/>
            <a:ext cx="11233612" cy="6015004"/>
          </a:xfrm>
          <a:prstGeom prst="rect">
            <a:avLst/>
          </a:prstGeom>
          <a:ln w="12700" cap="flat">
            <a:noFill/>
            <a:miter lim="400000"/>
          </a:ln>
          <a:effectLst/>
        </p:spPr>
      </p:pic>
    </p:spTree>
    <p:extLst>
      <p:ext uri="{BB962C8B-B14F-4D97-AF65-F5344CB8AC3E}">
        <p14:creationId xmlns:p14="http://schemas.microsoft.com/office/powerpoint/2010/main" val="2872301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normAutofit/>
          </a:bodyPr>
          <a:lstStyle/>
          <a:p>
            <a:r>
              <a:rPr lang="he-IL" dirty="0">
                <a:latin typeface="Narkisim" panose="020E0502050101010101" pitchFamily="34" charset="-79"/>
                <a:cs typeface="Narkisim" panose="020E0502050101010101" pitchFamily="34" charset="-79"/>
              </a:rPr>
              <a:t>תרגיל מס' 4: שלבי החלטה עמ' 69</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6801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0A97DCE-B3BA-42EC-BFA8-2D50F1D2657A}"/>
              </a:ext>
            </a:extLst>
          </p:cNvPr>
          <p:cNvSpPr>
            <a:spLocks noGrp="1"/>
          </p:cNvSpPr>
          <p:nvPr>
            <p:ph type="title"/>
          </p:nvPr>
        </p:nvSpPr>
        <p:spPr/>
        <p:txBody>
          <a:bodyPr/>
          <a:lstStyle/>
          <a:p>
            <a:r>
              <a:rPr lang="he-IL" dirty="0"/>
              <a:t>תאוריית הרווח וההפסד</a:t>
            </a:r>
          </a:p>
        </p:txBody>
      </p:sp>
      <p:sp>
        <p:nvSpPr>
          <p:cNvPr id="3" name="מציין מיקום תוכן 2">
            <a:extLst>
              <a:ext uri="{FF2B5EF4-FFF2-40B4-BE49-F238E27FC236}">
                <a16:creationId xmlns:a16="http://schemas.microsoft.com/office/drawing/2014/main" id="{BCAC1681-FEF6-464A-B8A0-610C2C75E65B}"/>
              </a:ext>
            </a:extLst>
          </p:cNvPr>
          <p:cNvSpPr txBox="1">
            <a:spLocks/>
          </p:cNvSpPr>
          <p:nvPr/>
        </p:nvSpPr>
        <p:spPr>
          <a:xfrm>
            <a:off x="745434" y="1900830"/>
            <a:ext cx="10409455" cy="1235057"/>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 indent="0">
              <a:lnSpc>
                <a:spcPct val="150000"/>
              </a:lnSpc>
              <a:buFont typeface="Arial" panose="020B0604020202020204" pitchFamily="34" charset="0"/>
              <a:buNone/>
            </a:pPr>
            <a:r>
              <a:rPr lang="he-IL" b="1" dirty="0">
                <a:latin typeface="Narkisim" panose="020E0502050101010101" pitchFamily="34" charset="-79"/>
                <a:ea typeface="Calibri"/>
                <a:cs typeface="Narkisim" panose="020E0502050101010101" pitchFamily="34" charset="-79"/>
              </a:rPr>
              <a:t>אנשים מגישים עזרה, או נמנעים להגיש עזרה, לאחר שחישבו מה יהיה התגמול עבור הגשתה, או מה יהיה המחיר/ההפסד שלהם.</a:t>
            </a:r>
            <a:endParaRPr lang="en-US" b="1" dirty="0">
              <a:latin typeface="Narkisim" panose="020E0502050101010101" pitchFamily="34" charset="-79"/>
              <a:ea typeface="Calibri"/>
              <a:cs typeface="Narkisim" panose="020E0502050101010101" pitchFamily="34" charset="-79"/>
            </a:endParaRPr>
          </a:p>
        </p:txBody>
      </p:sp>
    </p:spTree>
    <p:extLst>
      <p:ext uri="{BB962C8B-B14F-4D97-AF65-F5344CB8AC3E}">
        <p14:creationId xmlns:p14="http://schemas.microsoft.com/office/powerpoint/2010/main" val="1962515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0A97DCE-B3BA-42EC-BFA8-2D50F1D2657A}"/>
              </a:ext>
            </a:extLst>
          </p:cNvPr>
          <p:cNvSpPr>
            <a:spLocks noGrp="1"/>
          </p:cNvSpPr>
          <p:nvPr>
            <p:ph type="title"/>
          </p:nvPr>
        </p:nvSpPr>
        <p:spPr/>
        <p:txBody>
          <a:bodyPr/>
          <a:lstStyle/>
          <a:p>
            <a:r>
              <a:rPr lang="he-IL" dirty="0"/>
              <a:t>תאוריית הרווח וההפסד</a:t>
            </a:r>
          </a:p>
        </p:txBody>
      </p:sp>
      <p:sp>
        <p:nvSpPr>
          <p:cNvPr id="3" name="מציין מיקום תוכן 2">
            <a:extLst>
              <a:ext uri="{FF2B5EF4-FFF2-40B4-BE49-F238E27FC236}">
                <a16:creationId xmlns:a16="http://schemas.microsoft.com/office/drawing/2014/main" id="{BCAC1681-FEF6-464A-B8A0-610C2C75E65B}"/>
              </a:ext>
            </a:extLst>
          </p:cNvPr>
          <p:cNvSpPr txBox="1">
            <a:spLocks/>
          </p:cNvSpPr>
          <p:nvPr/>
        </p:nvSpPr>
        <p:spPr>
          <a:xfrm>
            <a:off x="683491" y="1900830"/>
            <a:ext cx="10926617" cy="2351410"/>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5780" indent="-457200">
              <a:lnSpc>
                <a:spcPct val="150000"/>
              </a:lnSpc>
            </a:pPr>
            <a:r>
              <a:rPr lang="he-IL" b="1" dirty="0">
                <a:latin typeface="Narkisim" panose="020E0502050101010101" pitchFamily="34" charset="-79"/>
                <a:ea typeface="Calibri"/>
                <a:cs typeface="Narkisim" panose="020E0502050101010101" pitchFamily="34" charset="-79"/>
              </a:rPr>
              <a:t>אנשים המגישים עזרה מייחסים אותה למניעים חיוביים (זה הדבר הנכון לעשות) </a:t>
            </a:r>
          </a:p>
          <a:p>
            <a:pPr marL="525780" indent="-457200">
              <a:lnSpc>
                <a:spcPct val="150000"/>
              </a:lnSpc>
            </a:pPr>
            <a:r>
              <a:rPr lang="he-IL" b="1" dirty="0">
                <a:latin typeface="Narkisim" panose="020E0502050101010101" pitchFamily="34" charset="-79"/>
                <a:ea typeface="Calibri"/>
                <a:cs typeface="Narkisim" panose="020E0502050101010101" pitchFamily="34" charset="-79"/>
              </a:rPr>
              <a:t>אנשים הצופים במגישי העזרה מייחסים להם מניעים שליליים (רוצה לעשות רושם). יחוס זה משרת את האגו ונותן צידוק הגיוני לצופה שאינו מגיש עזרה.</a:t>
            </a:r>
            <a:endParaRPr lang="en-US" b="1" dirty="0">
              <a:latin typeface="Narkisim" panose="020E0502050101010101" pitchFamily="34" charset="-79"/>
              <a:ea typeface="Calibri"/>
              <a:cs typeface="Narkisim" panose="020E0502050101010101" pitchFamily="34" charset="-79"/>
            </a:endParaRPr>
          </a:p>
        </p:txBody>
      </p:sp>
      <p:pic>
        <p:nvPicPr>
          <p:cNvPr id="6" name="Picture 2">
            <a:extLst>
              <a:ext uri="{FF2B5EF4-FFF2-40B4-BE49-F238E27FC236}">
                <a16:creationId xmlns:a16="http://schemas.microsoft.com/office/drawing/2014/main" id="{134FA152-2B1C-4ACC-8B64-A9773E8D98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52115" y="4462382"/>
            <a:ext cx="3312368" cy="22042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a:extLst>
              <a:ext uri="{FF2B5EF4-FFF2-40B4-BE49-F238E27FC236}">
                <a16:creationId xmlns:a16="http://schemas.microsoft.com/office/drawing/2014/main" id="{EA222205-F858-4696-A3CB-0C7110F6789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61994" y="4505177"/>
            <a:ext cx="3177958" cy="21186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id="{B46421B4-B159-42B2-A454-570724BAE8B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23730" y="4505177"/>
            <a:ext cx="2095500" cy="2181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8139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0A97DCE-B3BA-42EC-BFA8-2D50F1D2657A}"/>
              </a:ext>
            </a:extLst>
          </p:cNvPr>
          <p:cNvSpPr>
            <a:spLocks noGrp="1"/>
          </p:cNvSpPr>
          <p:nvPr>
            <p:ph type="title"/>
          </p:nvPr>
        </p:nvSpPr>
        <p:spPr/>
        <p:txBody>
          <a:bodyPr/>
          <a:lstStyle/>
          <a:p>
            <a:r>
              <a:rPr lang="he-IL" dirty="0"/>
              <a:t>תאוריית הרווח וההפסד</a:t>
            </a:r>
          </a:p>
        </p:txBody>
      </p:sp>
      <p:sp>
        <p:nvSpPr>
          <p:cNvPr id="3" name="מציין מיקום תוכן 2">
            <a:extLst>
              <a:ext uri="{FF2B5EF4-FFF2-40B4-BE49-F238E27FC236}">
                <a16:creationId xmlns:a16="http://schemas.microsoft.com/office/drawing/2014/main" id="{BCAC1681-FEF6-464A-B8A0-610C2C75E65B}"/>
              </a:ext>
            </a:extLst>
          </p:cNvPr>
          <p:cNvSpPr txBox="1">
            <a:spLocks/>
          </p:cNvSpPr>
          <p:nvPr/>
        </p:nvSpPr>
        <p:spPr>
          <a:xfrm>
            <a:off x="1003852" y="1900830"/>
            <a:ext cx="10237305" cy="2351410"/>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 indent="0">
              <a:lnSpc>
                <a:spcPct val="150000"/>
              </a:lnSpc>
              <a:buNone/>
            </a:pPr>
            <a:r>
              <a:rPr lang="he-IL" sz="2400" b="1" u="sng" dirty="0">
                <a:solidFill>
                  <a:srgbClr val="FF0000"/>
                </a:solidFill>
                <a:latin typeface="Narkisim" panose="020E0502050101010101" pitchFamily="34" charset="-79"/>
                <a:ea typeface="Times New Roman"/>
                <a:cs typeface="Narkisim" panose="020E0502050101010101" pitchFamily="34" charset="-79"/>
              </a:rPr>
              <a:t>מהם התגמולים, או הרווח מהתנהגות פרו- חברתית</a:t>
            </a:r>
            <a:r>
              <a:rPr lang="he-IL" sz="2400" b="1" dirty="0">
                <a:solidFill>
                  <a:srgbClr val="FF0000"/>
                </a:solidFill>
                <a:latin typeface="Narkisim" panose="020E0502050101010101" pitchFamily="34" charset="-79"/>
                <a:ea typeface="Times New Roman"/>
                <a:cs typeface="Narkisim" panose="020E0502050101010101" pitchFamily="34" charset="-79"/>
              </a:rPr>
              <a:t>:</a:t>
            </a:r>
            <a:endParaRPr lang="en-US" sz="2400" b="1" dirty="0">
              <a:solidFill>
                <a:srgbClr val="FF0000"/>
              </a:solidFill>
              <a:latin typeface="Narkisim" panose="020E0502050101010101" pitchFamily="34" charset="-79"/>
              <a:ea typeface="Calibri"/>
              <a:cs typeface="Narkisim" panose="020E0502050101010101" pitchFamily="34" charset="-79"/>
            </a:endParaRPr>
          </a:p>
          <a:p>
            <a:pPr marL="358775" indent="-358775">
              <a:lnSpc>
                <a:spcPct val="150000"/>
              </a:lnSpc>
              <a:buFont typeface="Wingdings" panose="05000000000000000000" pitchFamily="2" charset="2"/>
              <a:buChar char="§"/>
            </a:pPr>
            <a:r>
              <a:rPr lang="he-IL" sz="2400" b="1" dirty="0">
                <a:latin typeface="Narkisim" panose="020E0502050101010101" pitchFamily="34" charset="-79"/>
                <a:ea typeface="Times New Roman"/>
                <a:cs typeface="Narkisim" panose="020E0502050101010101" pitchFamily="34" charset="-79"/>
              </a:rPr>
              <a:t>מגבירה את סיכויי ההישרדות של כל פרט, כי התנהגות כזו היא חלק מהטבע האנושי, והיא בעלת ערך קיומי.</a:t>
            </a:r>
            <a:endParaRPr lang="en-US" sz="2400" b="1" dirty="0">
              <a:latin typeface="Narkisim" panose="020E0502050101010101" pitchFamily="34" charset="-79"/>
              <a:ea typeface="Calibri"/>
              <a:cs typeface="Narkisim" panose="020E0502050101010101" pitchFamily="34" charset="-79"/>
            </a:endParaRPr>
          </a:p>
          <a:p>
            <a:pPr marL="358775" indent="-358775">
              <a:lnSpc>
                <a:spcPct val="150000"/>
              </a:lnSpc>
              <a:buFont typeface="Wingdings" panose="05000000000000000000" pitchFamily="2" charset="2"/>
              <a:buChar char="§"/>
            </a:pPr>
            <a:r>
              <a:rPr lang="he-IL" sz="2400" b="1" dirty="0">
                <a:latin typeface="Narkisim" panose="020E0502050101010101" pitchFamily="34" charset="-79"/>
                <a:ea typeface="Times New Roman"/>
                <a:cs typeface="Narkisim" panose="020E0502050101010101" pitchFamily="34" charset="-79"/>
              </a:rPr>
              <a:t>מספקת תגמולים או עונשים מן הסביבה, או תגמולים פנימיים. מחקרים שבדקו את גישת החיזוקים מצאו שהיא מושפעת במידה רבה מקיומם של תגמולים או עונשים שניתנו בעבר על התנהגות זו. </a:t>
            </a:r>
            <a:endParaRPr lang="en-US" sz="2400" b="1" dirty="0">
              <a:latin typeface="Narkisim" panose="020E0502050101010101" pitchFamily="34" charset="-79"/>
              <a:ea typeface="Calibri"/>
              <a:cs typeface="Narkisim" panose="020E0502050101010101" pitchFamily="34" charset="-79"/>
            </a:endParaRPr>
          </a:p>
        </p:txBody>
      </p:sp>
      <p:pic>
        <p:nvPicPr>
          <p:cNvPr id="5" name="תמונה 4">
            <a:extLst>
              <a:ext uri="{FF2B5EF4-FFF2-40B4-BE49-F238E27FC236}">
                <a16:creationId xmlns:a16="http://schemas.microsoft.com/office/drawing/2014/main" id="{E473A493-9D8B-42E9-9D24-229834B5FDE2}"/>
              </a:ext>
            </a:extLst>
          </p:cNvPr>
          <p:cNvPicPr>
            <a:picLocks noChangeAspect="1"/>
          </p:cNvPicPr>
          <p:nvPr/>
        </p:nvPicPr>
        <p:blipFill>
          <a:blip r:embed="rId2"/>
          <a:stretch>
            <a:fillRect/>
          </a:stretch>
        </p:blipFill>
        <p:spPr>
          <a:xfrm>
            <a:off x="584042" y="815836"/>
            <a:ext cx="2615411" cy="1749704"/>
          </a:xfrm>
          <a:prstGeom prst="rect">
            <a:avLst/>
          </a:prstGeom>
        </p:spPr>
      </p:pic>
      <p:pic>
        <p:nvPicPr>
          <p:cNvPr id="12290" name="Picture 2">
            <a:extLst>
              <a:ext uri="{FF2B5EF4-FFF2-40B4-BE49-F238E27FC236}">
                <a16:creationId xmlns:a16="http://schemas.microsoft.com/office/drawing/2014/main" id="{45F5A00A-3A05-4833-8119-0FF54F46DC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2646" y="5041550"/>
            <a:ext cx="2646708" cy="165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551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normAutofit/>
          </a:bodyPr>
          <a:lstStyle/>
          <a:p>
            <a:r>
              <a:rPr lang="he-IL" dirty="0"/>
              <a:t>תרגיל מס' 5: תיאורית רווח והפסד  עמ' 70</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77053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007 – </a:t>
            </a:r>
            <a:r>
              <a:rPr lang="he-IL" dirty="0">
                <a:hlinkClick r:id="rId3"/>
              </a:rPr>
              <a:t>פונדקאות</a:t>
            </a:r>
            <a:endParaRPr lang="he-IL" dirty="0"/>
          </a:p>
        </p:txBody>
      </p:sp>
    </p:spTree>
    <p:extLst>
      <p:ext uri="{BB962C8B-B14F-4D97-AF65-F5344CB8AC3E}">
        <p14:creationId xmlns:p14="http://schemas.microsoft.com/office/powerpoint/2010/main" val="1679899279"/>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E935B6F-8891-42AB-8921-A0B1A8B6E840}"/>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דיון כיתתי</a:t>
            </a:r>
          </a:p>
        </p:txBody>
      </p:sp>
      <p:sp>
        <p:nvSpPr>
          <p:cNvPr id="3" name="מציין מיקום תוכן 2">
            <a:extLst>
              <a:ext uri="{FF2B5EF4-FFF2-40B4-BE49-F238E27FC236}">
                <a16:creationId xmlns:a16="http://schemas.microsoft.com/office/drawing/2014/main" id="{E1C33288-8A58-46CE-BB0C-24253EDC4312}"/>
              </a:ext>
            </a:extLst>
          </p:cNvPr>
          <p:cNvSpPr txBox="1">
            <a:spLocks/>
          </p:cNvSpPr>
          <p:nvPr/>
        </p:nvSpPr>
        <p:spPr>
          <a:xfrm>
            <a:off x="1153451" y="2086371"/>
            <a:ext cx="10502255" cy="3508977"/>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sz="3600" b="1" dirty="0">
                <a:latin typeface="Narkisim" panose="020E0502050101010101" pitchFamily="34" charset="-79"/>
                <a:cs typeface="Narkisim" panose="020E0502050101010101" pitchFamily="34" charset="-79"/>
              </a:rPr>
              <a:t>מהי אישיות אלטרואיסטית? </a:t>
            </a:r>
          </a:p>
        </p:txBody>
      </p:sp>
      <p:pic>
        <p:nvPicPr>
          <p:cNvPr id="13316" name="Picture 4">
            <a:extLst>
              <a:ext uri="{FF2B5EF4-FFF2-40B4-BE49-F238E27FC236}">
                <a16:creationId xmlns:a16="http://schemas.microsoft.com/office/drawing/2014/main" id="{73934E1C-CDA8-488C-8C14-D82898D3EA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3275" y="3667539"/>
            <a:ext cx="3885274" cy="2412944"/>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a:extLst>
              <a:ext uri="{FF2B5EF4-FFF2-40B4-BE49-F238E27FC236}">
                <a16:creationId xmlns:a16="http://schemas.microsoft.com/office/drawing/2014/main" id="{33D2E515-3D65-47EC-874E-E84EF6D2C89C}"/>
              </a:ext>
            </a:extLst>
          </p:cNvPr>
          <p:cNvPicPr>
            <a:picLocks noChangeAspect="1"/>
          </p:cNvPicPr>
          <p:nvPr/>
        </p:nvPicPr>
        <p:blipFill>
          <a:blip r:embed="rId3"/>
          <a:stretch>
            <a:fillRect/>
          </a:stretch>
        </p:blipFill>
        <p:spPr>
          <a:xfrm>
            <a:off x="948464" y="376196"/>
            <a:ext cx="3566469" cy="2054530"/>
          </a:xfrm>
          <a:prstGeom prst="rect">
            <a:avLst/>
          </a:prstGeom>
        </p:spPr>
      </p:pic>
    </p:spTree>
    <p:extLst>
      <p:ext uri="{BB962C8B-B14F-4D97-AF65-F5344CB8AC3E}">
        <p14:creationId xmlns:p14="http://schemas.microsoft.com/office/powerpoint/2010/main" val="1404772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A95B5D-A09C-4138-96F7-B5CC7867B3C9}"/>
              </a:ext>
            </a:extLst>
          </p:cNvPr>
          <p:cNvSpPr>
            <a:spLocks noGrp="1"/>
          </p:cNvSpPr>
          <p:nvPr>
            <p:ph type="title"/>
          </p:nvPr>
        </p:nvSpPr>
        <p:spPr/>
        <p:txBody>
          <a:bodyPr/>
          <a:lstStyle/>
          <a:p>
            <a:r>
              <a:rPr lang="he-IL" dirty="0"/>
              <a:t>גורמים המשפיעים על אישיות אלטרואיסטית</a:t>
            </a:r>
          </a:p>
        </p:txBody>
      </p:sp>
      <p:sp>
        <p:nvSpPr>
          <p:cNvPr id="5" name="תיבת טקסט 4">
            <a:extLst>
              <a:ext uri="{FF2B5EF4-FFF2-40B4-BE49-F238E27FC236}">
                <a16:creationId xmlns:a16="http://schemas.microsoft.com/office/drawing/2014/main" id="{E0084A96-549A-4F6C-89CD-0559A8082CC9}"/>
              </a:ext>
            </a:extLst>
          </p:cNvPr>
          <p:cNvSpPr txBox="1"/>
          <p:nvPr/>
        </p:nvSpPr>
        <p:spPr>
          <a:xfrm>
            <a:off x="1561920" y="2146872"/>
            <a:ext cx="9623316" cy="2554545"/>
          </a:xfrm>
          <a:prstGeom prst="rect">
            <a:avLst/>
          </a:prstGeom>
          <a:noFill/>
        </p:spPr>
        <p:txBody>
          <a:bodyPr wrap="square">
            <a:spAutoFit/>
          </a:bodyPr>
          <a:lstStyle/>
          <a:p>
            <a:r>
              <a:rPr lang="he-IL" sz="3200" b="1" dirty="0">
                <a:solidFill>
                  <a:srgbClr val="FF0000"/>
                </a:solidFill>
                <a:latin typeface="Narkisim" panose="020E0502050101010101" pitchFamily="34" charset="-79"/>
                <a:cs typeface="Narkisim" panose="020E0502050101010101" pitchFamily="34" charset="-79"/>
              </a:rPr>
              <a:t>מאפייני העוזר: </a:t>
            </a:r>
            <a:r>
              <a:rPr lang="he-IL" sz="3200" b="1" dirty="0">
                <a:latin typeface="Narkisim" panose="020E0502050101010101" pitchFamily="34" charset="-79"/>
                <a:cs typeface="Narkisim" panose="020E0502050101010101" pitchFamily="34" charset="-79"/>
              </a:rPr>
              <a:t>האם האדם בעל אישיות אלטרואיסטית </a:t>
            </a:r>
          </a:p>
          <a:p>
            <a:r>
              <a:rPr lang="he-IL" sz="3200" b="1" dirty="0">
                <a:latin typeface="Narkisim" panose="020E0502050101010101" pitchFamily="34" charset="-79"/>
                <a:cs typeface="Narkisim" panose="020E0502050101010101" pitchFamily="34" charset="-79"/>
              </a:rPr>
              <a:t>אישיות אלטרואיסטית היא בעלת מאפיינים אישיותיים הקשורים להתנהגות פרו חברתית:</a:t>
            </a:r>
          </a:p>
          <a:p>
            <a:r>
              <a:rPr lang="he-IL" sz="3200" b="1" dirty="0">
                <a:solidFill>
                  <a:srgbClr val="FF0000"/>
                </a:solidFill>
                <a:latin typeface="Narkisim" panose="020E0502050101010101" pitchFamily="34" charset="-79"/>
                <a:cs typeface="Narkisim" panose="020E0502050101010101" pitchFamily="34" charset="-79"/>
              </a:rPr>
              <a:t>אמפתיה: </a:t>
            </a:r>
            <a:r>
              <a:rPr lang="he-IL" sz="3200" b="1" dirty="0">
                <a:latin typeface="Narkisim" panose="020E0502050101010101" pitchFamily="34" charset="-79"/>
                <a:cs typeface="Narkisim" panose="020E0502050101010101" pitchFamily="34" charset="-79"/>
              </a:rPr>
              <a:t>היכולת לראות את העולם מנקודת מבטו של הזולת, ולחוש אליו חמלה, סימפטיה ואכפתיות. </a:t>
            </a:r>
          </a:p>
        </p:txBody>
      </p:sp>
    </p:spTree>
    <p:extLst>
      <p:ext uri="{BB962C8B-B14F-4D97-AF65-F5344CB8AC3E}">
        <p14:creationId xmlns:p14="http://schemas.microsoft.com/office/powerpoint/2010/main" val="2595557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3FBA91D-1A30-4BCC-B5D7-5F3DC42396DD}"/>
              </a:ext>
            </a:extLst>
          </p:cNvPr>
          <p:cNvSpPr>
            <a:spLocks noGrp="1"/>
          </p:cNvSpPr>
          <p:nvPr>
            <p:ph type="title"/>
          </p:nvPr>
        </p:nvSpPr>
        <p:spPr>
          <a:xfrm>
            <a:off x="384175" y="265734"/>
            <a:ext cx="11423650" cy="1325563"/>
          </a:xfrm>
        </p:spPr>
        <p:txBody>
          <a:bodyPr/>
          <a:lstStyle/>
          <a:p>
            <a:r>
              <a:rPr lang="he-IL" dirty="0">
                <a:solidFill>
                  <a:srgbClr val="FF0000"/>
                </a:solidFill>
              </a:rPr>
              <a:t>מה משותף לשניהם????</a:t>
            </a:r>
          </a:p>
        </p:txBody>
      </p:sp>
      <p:sp>
        <p:nvSpPr>
          <p:cNvPr id="3" name="מציין מיקום תוכן 2">
            <a:extLst>
              <a:ext uri="{FF2B5EF4-FFF2-40B4-BE49-F238E27FC236}">
                <a16:creationId xmlns:a16="http://schemas.microsoft.com/office/drawing/2014/main" id="{68555992-4504-4587-B29A-F7C11732C056}"/>
              </a:ext>
            </a:extLst>
          </p:cNvPr>
          <p:cNvSpPr txBox="1">
            <a:spLocks/>
          </p:cNvSpPr>
          <p:nvPr/>
        </p:nvSpPr>
        <p:spPr>
          <a:xfrm>
            <a:off x="384175" y="1988861"/>
            <a:ext cx="11145216" cy="4998347"/>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he-IL" sz="2400" b="1" u="sng" dirty="0">
                <a:solidFill>
                  <a:srgbClr val="FF0000"/>
                </a:solidFill>
                <a:latin typeface="Narkisim" panose="020E0502050101010101" pitchFamily="34" charset="-79"/>
                <a:cs typeface="Narkisim" panose="020E0502050101010101" pitchFamily="34" charset="-79"/>
              </a:rPr>
              <a:t>אימא תרזה </a:t>
            </a:r>
            <a:r>
              <a:rPr lang="he-IL" sz="2400" b="1" dirty="0">
                <a:latin typeface="Narkisim" panose="020E0502050101010101" pitchFamily="34" charset="-79"/>
                <a:cs typeface="Narkisim" panose="020E0502050101010101" pitchFamily="34" charset="-79"/>
              </a:rPr>
              <a:t>– פעילה הומניטרית ומקימת מסדר המיסיונרים של הצדקה שסייע לעשרות</a:t>
            </a:r>
          </a:p>
          <a:p>
            <a:pPr marL="0" indent="0">
              <a:lnSpc>
                <a:spcPct val="100000"/>
              </a:lnSpc>
              <a:buNone/>
            </a:pPr>
            <a:r>
              <a:rPr lang="he-IL" sz="2400" b="1" dirty="0">
                <a:latin typeface="Narkisim" panose="020E0502050101010101" pitchFamily="34" charset="-79"/>
                <a:cs typeface="Narkisim" panose="020E0502050101010101" pitchFamily="34" charset="-79"/>
              </a:rPr>
              <a:t> אלפי אנשים. עבודתה, סיועה ההומניטרי ותמיכתה בעניים בהודו הפכה אותה לאחת </a:t>
            </a:r>
          </a:p>
          <a:p>
            <a:pPr marL="0" indent="0">
              <a:lnSpc>
                <a:spcPct val="100000"/>
              </a:lnSpc>
              <a:buNone/>
            </a:pPr>
            <a:r>
              <a:rPr lang="he-IL" sz="2400" b="1" dirty="0">
                <a:latin typeface="Narkisim" panose="020E0502050101010101" pitchFamily="34" charset="-79"/>
                <a:cs typeface="Narkisim" panose="020E0502050101010101" pitchFamily="34" charset="-79"/>
              </a:rPr>
              <a:t> מהנשים המפורסמות ביותר בעולם ולסמל לצדיקות ויושר בעיני רבים.</a:t>
            </a:r>
            <a:endParaRPr lang="en-US" sz="2400" b="1" dirty="0">
              <a:latin typeface="Narkisim" panose="020E0502050101010101" pitchFamily="34" charset="-79"/>
              <a:cs typeface="Narkisim" panose="020E0502050101010101" pitchFamily="34" charset="-79"/>
            </a:endParaRPr>
          </a:p>
          <a:p>
            <a:pPr marL="0" indent="0">
              <a:lnSpc>
                <a:spcPct val="150000"/>
              </a:lnSpc>
              <a:buNone/>
            </a:pPr>
            <a:r>
              <a:rPr lang="he-IL" sz="2400" b="1" u="sng" dirty="0">
                <a:solidFill>
                  <a:srgbClr val="FF0000"/>
                </a:solidFill>
                <a:latin typeface="Narkisim" panose="020E0502050101010101" pitchFamily="34" charset="-79"/>
                <a:cs typeface="Narkisim" panose="020E0502050101010101" pitchFamily="34" charset="-79"/>
              </a:rPr>
              <a:t>הברון רוטשילד </a:t>
            </a:r>
            <a:r>
              <a:rPr lang="he-IL" sz="2400" b="1" dirty="0">
                <a:latin typeface="Narkisim" panose="020E0502050101010101" pitchFamily="34" charset="-79"/>
                <a:cs typeface="Narkisim" panose="020E0502050101010101" pitchFamily="34" charset="-79"/>
              </a:rPr>
              <a:t>–  היה בן לענף הצרפתי של משפחת רוטשילד, נדבן וציוני, תומך עיקרי ביישוב היהודי בארץ בתקופת העלייה הראשונה. ידוע בכינויים "הנדיב הידוע" ו"אבי היישוב". בישראל, הכינוי הברון רוטשילד מתייחס בדרך כלל אליו, אף שהיו ברונים אחדים במשפחת רוטשילד. </a:t>
            </a:r>
          </a:p>
          <a:p>
            <a:pPr marL="0" indent="0">
              <a:lnSpc>
                <a:spcPct val="150000"/>
              </a:lnSpc>
              <a:buNone/>
            </a:pPr>
            <a:r>
              <a:rPr lang="he-IL" sz="2400" b="1" dirty="0">
                <a:latin typeface="Narkisim" panose="020E0502050101010101" pitchFamily="34" charset="-79"/>
                <a:cs typeface="Narkisim" panose="020E0502050101010101" pitchFamily="34" charset="-79"/>
              </a:rPr>
              <a:t>בין המושבות שתרם להן: ראש פינה, זיכרון יעקב, ראשון לציון, פתח תקווה, מזכרת בתיה</a:t>
            </a:r>
          </a:p>
          <a:p>
            <a:pPr marL="0" indent="0">
              <a:lnSpc>
                <a:spcPct val="150000"/>
              </a:lnSpc>
              <a:buNone/>
            </a:pPr>
            <a:r>
              <a:rPr lang="he-IL" sz="2400" b="1" dirty="0">
                <a:latin typeface="Narkisim" panose="020E0502050101010101" pitchFamily="34" charset="-79"/>
                <a:cs typeface="Narkisim" panose="020E0502050101010101" pitchFamily="34" charset="-79"/>
              </a:rPr>
              <a:t>ובנימינה.</a:t>
            </a:r>
          </a:p>
          <a:p>
            <a:pPr marL="0" indent="0">
              <a:lnSpc>
                <a:spcPct val="150000"/>
              </a:lnSpc>
              <a:buNone/>
            </a:pPr>
            <a:endParaRPr lang="he-IL" sz="2400" b="1" dirty="0">
              <a:latin typeface="Narkisim" panose="020E0502050101010101" pitchFamily="34" charset="-79"/>
              <a:cs typeface="Narkisim" panose="020E0502050101010101" pitchFamily="34" charset="-79"/>
            </a:endParaRPr>
          </a:p>
        </p:txBody>
      </p:sp>
      <p:pic>
        <p:nvPicPr>
          <p:cNvPr id="5" name="תמונה 4">
            <a:extLst>
              <a:ext uri="{FF2B5EF4-FFF2-40B4-BE49-F238E27FC236}">
                <a16:creationId xmlns:a16="http://schemas.microsoft.com/office/drawing/2014/main" id="{62E9EE03-74A6-4B86-ADA1-C0BF339D47FA}"/>
              </a:ext>
            </a:extLst>
          </p:cNvPr>
          <p:cNvPicPr>
            <a:picLocks noChangeAspect="1"/>
          </p:cNvPicPr>
          <p:nvPr/>
        </p:nvPicPr>
        <p:blipFill>
          <a:blip r:embed="rId2"/>
          <a:stretch>
            <a:fillRect/>
          </a:stretch>
        </p:blipFill>
        <p:spPr>
          <a:xfrm>
            <a:off x="225149" y="2257388"/>
            <a:ext cx="1614804" cy="1469786"/>
          </a:xfrm>
          <a:prstGeom prst="rect">
            <a:avLst/>
          </a:prstGeom>
        </p:spPr>
      </p:pic>
      <p:pic>
        <p:nvPicPr>
          <p:cNvPr id="1028" name="Picture 4">
            <a:extLst>
              <a:ext uri="{FF2B5EF4-FFF2-40B4-BE49-F238E27FC236}">
                <a16:creationId xmlns:a16="http://schemas.microsoft.com/office/drawing/2014/main" id="{3EF0052B-F59B-4B60-BCCA-C005B9565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4885252"/>
            <a:ext cx="1226254" cy="1866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2814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A95B5D-A09C-4138-96F7-B5CC7867B3C9}"/>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התנסויות בחיים המחזקות אמפתיה (העשרה)</a:t>
            </a:r>
          </a:p>
        </p:txBody>
      </p:sp>
      <p:sp>
        <p:nvSpPr>
          <p:cNvPr id="4" name="מלבן 3">
            <a:extLst>
              <a:ext uri="{FF2B5EF4-FFF2-40B4-BE49-F238E27FC236}">
                <a16:creationId xmlns:a16="http://schemas.microsoft.com/office/drawing/2014/main" id="{3CD9B7F1-0822-417F-BF9A-B2EBDD6B5A99}"/>
              </a:ext>
            </a:extLst>
          </p:cNvPr>
          <p:cNvSpPr/>
          <p:nvPr/>
        </p:nvSpPr>
        <p:spPr>
          <a:xfrm>
            <a:off x="751935" y="1812545"/>
            <a:ext cx="10688129" cy="4503797"/>
          </a:xfrm>
          <a:prstGeom prst="rect">
            <a:avLst/>
          </a:prstGeom>
        </p:spPr>
        <p:txBody>
          <a:bodyPr wrap="square">
            <a:spAutoFit/>
          </a:bodyPr>
          <a:lstStyle/>
          <a:p>
            <a:pPr marL="27305" algn="r" rtl="1">
              <a:spcAft>
                <a:spcPts val="1000"/>
              </a:spcAft>
            </a:pPr>
            <a:r>
              <a:rPr lang="he-IL" sz="28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חשיפה למודלים פרו-חברתיים בחיים האמיתיים ובאמצעי התקשורת.</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חוויות המחזקות סגנון התקשרות בטוח</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חינוך: הורים שמלמדים את ילדיהם לחשוב גם על אחרים.</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רמה מוסרית גבוהה: חשיבה מוסרית הפועלת לפי כללי המוסר האוניברסליים.</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צורך באישור חברתי: רצון לזכות שבחים באהדה ובקבלה חברתית</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מ</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צב רוח קיצוני: כשאדם במצב רוח טוב הוא נוטה לראות את האחר כטוב וראוי לעזרה </a:t>
            </a:r>
          </a:p>
          <a:p>
            <a:pPr marL="27305" algn="r" rtl="1">
              <a:spcAft>
                <a:spcPts val="1000"/>
              </a:spcAft>
            </a:pPr>
            <a:r>
              <a:rPr lang="he-IL" sz="2400" b="1" dirty="0">
                <a:latin typeface="Cambria" panose="02040503050406030204" pitchFamily="18" charset="0"/>
                <a:ea typeface="Times New Roman" panose="02020603050405020304" pitchFamily="18" charset="0"/>
                <a:cs typeface="Narkisim" panose="020E0502050101010101" pitchFamily="34" charset="-79"/>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להפך.</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27305" algn="r" rtl="1">
              <a:spcAft>
                <a:spcPts val="1000"/>
              </a:spcAft>
            </a:pPr>
            <a:r>
              <a:rPr lang="he-IL" sz="2400" b="1" dirty="0">
                <a:effectLst/>
                <a:latin typeface="Cambria" panose="02040503050406030204" pitchFamily="18" charset="0"/>
                <a:ea typeface="Times New Roman" panose="02020603050405020304" pitchFamily="18" charset="0"/>
                <a:cs typeface="Arial" panose="020B0604020202020204" pitchFamily="34" charset="0"/>
              </a:rPr>
              <a:t>●  </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מיקום שליטה פנימי: בעלי מיקוד שליטה פנימי מאמינים שהם יכולים לשלוט בתוצאות   </a:t>
            </a:r>
          </a:p>
          <a:p>
            <a:pPr marL="27305" algn="r" rtl="1">
              <a:spcAft>
                <a:spcPts val="1000"/>
              </a:spcAft>
            </a:pPr>
            <a:r>
              <a:rPr lang="he-IL" sz="2400" b="1" dirty="0">
                <a:latin typeface="Cambria" panose="02040503050406030204" pitchFamily="18" charset="0"/>
                <a:ea typeface="Times New Roman" panose="02020603050405020304" pitchFamily="18" charset="0"/>
                <a:cs typeface="Narkisim" panose="020E0502050101010101" pitchFamily="34" charset="-79"/>
              </a:rPr>
              <a:t>    ה</a:t>
            </a:r>
            <a:r>
              <a:rPr lang="he-IL" sz="2400" b="1" dirty="0">
                <a:effectLst/>
                <a:latin typeface="Cambria" panose="02040503050406030204" pitchFamily="18" charset="0"/>
                <a:ea typeface="Times New Roman" panose="02020603050405020304" pitchFamily="18" charset="0"/>
                <a:cs typeface="Narkisim" panose="020E0502050101010101" pitchFamily="34" charset="-79"/>
              </a:rPr>
              <a:t>תנהגותם וכך להגדיל תוצאה חיובית ולצמצם תוצאה שלילית.</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1680141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008 – </a:t>
            </a:r>
            <a:r>
              <a:rPr lang="he-IL" dirty="0">
                <a:hlinkClick r:id="rId3"/>
              </a:rPr>
              <a:t>תמר עוזרת למשפחה שההורים שלהם חולים בקורונה </a:t>
            </a:r>
            <a:endParaRPr lang="he-IL" dirty="0"/>
          </a:p>
        </p:txBody>
      </p:sp>
    </p:spTree>
    <p:extLst>
      <p:ext uri="{BB962C8B-B14F-4D97-AF65-F5344CB8AC3E}">
        <p14:creationId xmlns:p14="http://schemas.microsoft.com/office/powerpoint/2010/main" val="4402087"/>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5B723F8-3C73-460E-8945-A9150BDB654E}"/>
              </a:ext>
            </a:extLst>
          </p:cNvPr>
          <p:cNvSpPr>
            <a:spLocks noGrp="1"/>
          </p:cNvSpPr>
          <p:nvPr>
            <p:ph type="title"/>
          </p:nvPr>
        </p:nvSpPr>
        <p:spPr>
          <a:xfrm>
            <a:off x="384175" y="347763"/>
            <a:ext cx="11423650" cy="1325563"/>
          </a:xfrm>
        </p:spPr>
        <p:txBody>
          <a:bodyPr/>
          <a:lstStyle/>
          <a:p>
            <a:r>
              <a:rPr lang="he-IL" dirty="0"/>
              <a:t>תמר עוזרת למשפחה -  שאלות לדיון</a:t>
            </a:r>
          </a:p>
        </p:txBody>
      </p:sp>
      <p:sp>
        <p:nvSpPr>
          <p:cNvPr id="4" name="מלבן 3">
            <a:extLst>
              <a:ext uri="{FF2B5EF4-FFF2-40B4-BE49-F238E27FC236}">
                <a16:creationId xmlns:a16="http://schemas.microsoft.com/office/drawing/2014/main" id="{813E1D74-8097-4898-B509-C5F312B0424D}"/>
              </a:ext>
            </a:extLst>
          </p:cNvPr>
          <p:cNvSpPr/>
          <p:nvPr/>
        </p:nvSpPr>
        <p:spPr>
          <a:xfrm>
            <a:off x="561372" y="1965728"/>
            <a:ext cx="11291104" cy="1685077"/>
          </a:xfrm>
          <a:prstGeom prst="rect">
            <a:avLst/>
          </a:prstGeom>
        </p:spPr>
        <p:txBody>
          <a:bodyPr wrap="square">
            <a:spAutoFit/>
          </a:bodyPr>
          <a:lstStyle/>
          <a:p>
            <a:pPr>
              <a:lnSpc>
                <a:spcPct val="150000"/>
              </a:lnSpc>
            </a:pPr>
            <a:r>
              <a:rPr lang="he-IL" sz="3600" b="1" dirty="0">
                <a:latin typeface="Narkisim" panose="020E0502050101010101" pitchFamily="34" charset="-79"/>
                <a:cs typeface="Narkisim" panose="020E0502050101010101" pitchFamily="34" charset="-79"/>
              </a:rPr>
              <a:t>מה דעתכם? למה תמר עשתה זאת?</a:t>
            </a:r>
            <a:br>
              <a:rPr lang="he-IL" sz="3600" b="1" dirty="0">
                <a:latin typeface="Narkisim" panose="020E0502050101010101" pitchFamily="34" charset="-79"/>
                <a:cs typeface="Narkisim" panose="020E0502050101010101" pitchFamily="34" charset="-79"/>
              </a:rPr>
            </a:br>
            <a:r>
              <a:rPr lang="he-IL" sz="3600" b="1" dirty="0">
                <a:latin typeface="Narkisim" panose="020E0502050101010101" pitchFamily="34" charset="-79"/>
                <a:cs typeface="Narkisim" panose="020E0502050101010101" pitchFamily="34" charset="-79"/>
              </a:rPr>
              <a:t>האם אתם הייתם עושים זאת? </a:t>
            </a:r>
          </a:p>
        </p:txBody>
      </p:sp>
    </p:spTree>
    <p:extLst>
      <p:ext uri="{BB962C8B-B14F-4D97-AF65-F5344CB8AC3E}">
        <p14:creationId xmlns:p14="http://schemas.microsoft.com/office/powerpoint/2010/main" val="33761545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9746636-0640-45CC-9BAA-06517AF99CD4}"/>
              </a:ext>
            </a:extLst>
          </p:cNvPr>
          <p:cNvSpPr>
            <a:spLocks noGrp="1"/>
          </p:cNvSpPr>
          <p:nvPr>
            <p:ph type="title"/>
          </p:nvPr>
        </p:nvSpPr>
        <p:spPr>
          <a:xfrm>
            <a:off x="290184" y="9690"/>
            <a:ext cx="11423650" cy="1325563"/>
          </a:xfrm>
        </p:spPr>
        <p:txBody>
          <a:bodyPr/>
          <a:lstStyle/>
          <a:p>
            <a:r>
              <a:rPr kumimoji="0" lang="he-IL" sz="4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Narkisim" panose="020E0502050101010101" pitchFamily="34" charset="-79"/>
                <a:ea typeface="+mn-ea"/>
                <a:cs typeface="Narkisim" panose="020E0502050101010101" pitchFamily="34" charset="-79"/>
              </a:rPr>
              <a:t>גורמים המשפיעים על אישיות אלטרואיסטית</a:t>
            </a:r>
            <a:endParaRPr lang="he-IL" dirty="0">
              <a:latin typeface="Narkisim" panose="020E0502050101010101" pitchFamily="34" charset="-79"/>
              <a:cs typeface="Narkisim" panose="020E0502050101010101" pitchFamily="34" charset="-79"/>
            </a:endParaRPr>
          </a:p>
        </p:txBody>
      </p:sp>
      <p:sp>
        <p:nvSpPr>
          <p:cNvPr id="3" name="מציין מיקום תוכן 2">
            <a:extLst>
              <a:ext uri="{FF2B5EF4-FFF2-40B4-BE49-F238E27FC236}">
                <a16:creationId xmlns:a16="http://schemas.microsoft.com/office/drawing/2014/main" id="{F1245A16-A11E-4C9F-9BAD-073FCDCE6DBD}"/>
              </a:ext>
            </a:extLst>
          </p:cNvPr>
          <p:cNvSpPr txBox="1">
            <a:spLocks/>
          </p:cNvSpPr>
          <p:nvPr/>
        </p:nvSpPr>
        <p:spPr>
          <a:xfrm>
            <a:off x="823291" y="1690689"/>
            <a:ext cx="10545418" cy="4494839"/>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1163" indent="-342900">
              <a:lnSpc>
                <a:spcPct val="150000"/>
              </a:lnSpc>
              <a:buFont typeface="Wingdings" panose="05000000000000000000" pitchFamily="2" charset="2"/>
              <a:buChar char="§"/>
            </a:pPr>
            <a:endParaRPr lang="en-US" sz="2400" dirty="0">
              <a:latin typeface="Narkisim" panose="020E0502050101010101" pitchFamily="34" charset="-79"/>
              <a:ea typeface="Calibri"/>
              <a:cs typeface="Narkisim" panose="020E0502050101010101" pitchFamily="34" charset="-79"/>
            </a:endParaRPr>
          </a:p>
        </p:txBody>
      </p:sp>
      <p:pic>
        <p:nvPicPr>
          <p:cNvPr id="4" name="Picture 2">
            <a:extLst>
              <a:ext uri="{FF2B5EF4-FFF2-40B4-BE49-F238E27FC236}">
                <a16:creationId xmlns:a16="http://schemas.microsoft.com/office/drawing/2014/main" id="{E48516C2-0461-42FC-8579-6EA26F1D2BA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84729" y="2337267"/>
            <a:ext cx="2137134" cy="3607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תיבת טקסט 5">
            <a:extLst>
              <a:ext uri="{FF2B5EF4-FFF2-40B4-BE49-F238E27FC236}">
                <a16:creationId xmlns:a16="http://schemas.microsoft.com/office/drawing/2014/main" id="{7C1F88A5-EF2A-458D-A6B0-12B5277D18F7}"/>
              </a:ext>
            </a:extLst>
          </p:cNvPr>
          <p:cNvSpPr txBox="1"/>
          <p:nvPr/>
        </p:nvSpPr>
        <p:spPr>
          <a:xfrm>
            <a:off x="3214255" y="1866535"/>
            <a:ext cx="7862062" cy="3539430"/>
          </a:xfrm>
          <a:prstGeom prst="rect">
            <a:avLst/>
          </a:prstGeom>
          <a:noFill/>
        </p:spPr>
        <p:txBody>
          <a:bodyPr wrap="square">
            <a:spAutoFit/>
          </a:bodyPr>
          <a:lstStyle/>
          <a:p>
            <a:r>
              <a:rPr lang="he-IL" sz="3200" b="1" dirty="0">
                <a:solidFill>
                  <a:srgbClr val="FF0000"/>
                </a:solidFill>
                <a:latin typeface="Narkisim" panose="020E0502050101010101" pitchFamily="34" charset="-79"/>
                <a:cs typeface="Narkisim" panose="020E0502050101010101" pitchFamily="34" charset="-79"/>
              </a:rPr>
              <a:t>מאפייני הנעזר: </a:t>
            </a:r>
          </a:p>
          <a:p>
            <a:r>
              <a:rPr lang="he-IL" sz="3200" b="1" dirty="0">
                <a:solidFill>
                  <a:srgbClr val="FF0000"/>
                </a:solidFill>
                <a:latin typeface="Narkisim" panose="020E0502050101010101" pitchFamily="34" charset="-79"/>
                <a:cs typeface="Narkisim" panose="020E0502050101010101" pitchFamily="34" charset="-79"/>
              </a:rPr>
              <a:t>דמיון: </a:t>
            </a:r>
            <a:r>
              <a:rPr lang="he-IL" sz="3200" b="1" dirty="0">
                <a:latin typeface="Narkisim" panose="020E0502050101010101" pitchFamily="34" charset="-79"/>
                <a:cs typeface="Narkisim" panose="020E0502050101010101" pitchFamily="34" charset="-79"/>
              </a:rPr>
              <a:t>כאשר האדם חש שהאחרים דומים לו במידה מסוימת תגבר נטייתו לעזור.</a:t>
            </a:r>
          </a:p>
          <a:p>
            <a:r>
              <a:rPr lang="he-IL" sz="3200" b="1" dirty="0">
                <a:latin typeface="Narkisim" panose="020E0502050101010101" pitchFamily="34" charset="-79"/>
                <a:cs typeface="Narkisim" panose="020E0502050101010101" pitchFamily="34" charset="-79"/>
              </a:rPr>
              <a:t>הסיבה המיוחסת להתנהגות הזולת: אם תופסים את האדם הזקוק לעזרה כאשם במצבו תרד הנטייה לעזור לו. אם הגורם למצבו ייתפס כחיצוני ואינו באשמת האדם, תגבר הנטייה לעזור לו</a:t>
            </a:r>
            <a:endParaRPr lang="he-IL" sz="3200" b="1" dirty="0">
              <a:solidFill>
                <a:srgbClr val="FF0000"/>
              </a:solidFill>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3642136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9746636-0640-45CC-9BAA-06517AF99CD4}"/>
              </a:ext>
            </a:extLst>
          </p:cNvPr>
          <p:cNvSpPr>
            <a:spLocks noGrp="1"/>
          </p:cNvSpPr>
          <p:nvPr>
            <p:ph type="title"/>
          </p:nvPr>
        </p:nvSpPr>
        <p:spPr>
          <a:xfrm>
            <a:off x="290184" y="9690"/>
            <a:ext cx="11423650" cy="1325563"/>
          </a:xfrm>
        </p:spPr>
        <p:txBody>
          <a:bodyPr/>
          <a:lstStyle/>
          <a:p>
            <a:r>
              <a:rPr kumimoji="0" lang="he-IL" sz="4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Narkisim" panose="020E0502050101010101" pitchFamily="34" charset="-79"/>
                <a:ea typeface="+mn-ea"/>
                <a:cs typeface="Narkisim" panose="020E0502050101010101" pitchFamily="34" charset="-79"/>
              </a:rPr>
              <a:t>גורמים המשפיעים על אישיות אלטרואיסטית</a:t>
            </a:r>
            <a:endParaRPr lang="he-IL" dirty="0">
              <a:latin typeface="Narkisim" panose="020E0502050101010101" pitchFamily="34" charset="-79"/>
              <a:cs typeface="Narkisim" panose="020E0502050101010101" pitchFamily="34" charset="-79"/>
            </a:endParaRPr>
          </a:p>
        </p:txBody>
      </p:sp>
      <p:sp>
        <p:nvSpPr>
          <p:cNvPr id="3" name="מציין מיקום תוכן 2">
            <a:extLst>
              <a:ext uri="{FF2B5EF4-FFF2-40B4-BE49-F238E27FC236}">
                <a16:creationId xmlns:a16="http://schemas.microsoft.com/office/drawing/2014/main" id="{F1245A16-A11E-4C9F-9BAD-073FCDCE6DBD}"/>
              </a:ext>
            </a:extLst>
          </p:cNvPr>
          <p:cNvSpPr txBox="1">
            <a:spLocks/>
          </p:cNvSpPr>
          <p:nvPr/>
        </p:nvSpPr>
        <p:spPr>
          <a:xfrm>
            <a:off x="823291" y="1690689"/>
            <a:ext cx="10545418" cy="4494839"/>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1163" indent="-342900">
              <a:lnSpc>
                <a:spcPct val="150000"/>
              </a:lnSpc>
              <a:buFont typeface="Wingdings" panose="05000000000000000000" pitchFamily="2" charset="2"/>
              <a:buChar char="§"/>
            </a:pPr>
            <a:endParaRPr lang="en-US" sz="2400" dirty="0">
              <a:latin typeface="Narkisim" panose="020E0502050101010101" pitchFamily="34" charset="-79"/>
              <a:ea typeface="Calibri"/>
              <a:cs typeface="Narkisim" panose="020E0502050101010101" pitchFamily="34" charset="-79"/>
            </a:endParaRPr>
          </a:p>
        </p:txBody>
      </p:sp>
      <p:sp>
        <p:nvSpPr>
          <p:cNvPr id="6" name="תיבת טקסט 5">
            <a:extLst>
              <a:ext uri="{FF2B5EF4-FFF2-40B4-BE49-F238E27FC236}">
                <a16:creationId xmlns:a16="http://schemas.microsoft.com/office/drawing/2014/main" id="{7C1F88A5-EF2A-458D-A6B0-12B5277D18F7}"/>
              </a:ext>
            </a:extLst>
          </p:cNvPr>
          <p:cNvSpPr txBox="1"/>
          <p:nvPr/>
        </p:nvSpPr>
        <p:spPr>
          <a:xfrm>
            <a:off x="1915065" y="1866535"/>
            <a:ext cx="9161252" cy="4031873"/>
          </a:xfrm>
          <a:prstGeom prst="rect">
            <a:avLst/>
          </a:prstGeom>
          <a:noFill/>
        </p:spPr>
        <p:txBody>
          <a:bodyPr wrap="square">
            <a:spAutoFit/>
          </a:bodyPr>
          <a:lstStyle/>
          <a:p>
            <a:r>
              <a:rPr lang="he-IL" sz="3200" b="1" dirty="0">
                <a:solidFill>
                  <a:srgbClr val="FF0000"/>
                </a:solidFill>
                <a:latin typeface="Narkisim" panose="020E0502050101010101" pitchFamily="34" charset="-79"/>
                <a:cs typeface="Narkisim" panose="020E0502050101010101" pitchFamily="34" charset="-79"/>
              </a:rPr>
              <a:t>מאפייני המצב:</a:t>
            </a:r>
          </a:p>
          <a:p>
            <a:r>
              <a:rPr lang="he-IL" sz="3200" b="1" dirty="0">
                <a:solidFill>
                  <a:srgbClr val="FF0000"/>
                </a:solidFill>
                <a:latin typeface="Narkisim" panose="020E0502050101010101" pitchFamily="34" charset="-79"/>
                <a:cs typeface="Narkisim" panose="020E0502050101010101" pitchFamily="34" charset="-79"/>
              </a:rPr>
              <a:t>לחץ של זמן: </a:t>
            </a:r>
            <a:r>
              <a:rPr lang="he-IL" sz="3200" b="1" dirty="0">
                <a:latin typeface="Narkisim" panose="020E0502050101010101" pitchFamily="34" charset="-79"/>
                <a:cs typeface="Narkisim" panose="020E0502050101010101" pitchFamily="34" charset="-79"/>
              </a:rPr>
              <a:t>כשממהרים למשהו חשוב, תרד הנטייה לעזור</a:t>
            </a:r>
          </a:p>
          <a:p>
            <a:r>
              <a:rPr lang="he-IL" sz="3200" b="1" dirty="0">
                <a:solidFill>
                  <a:srgbClr val="FF0000"/>
                </a:solidFill>
                <a:latin typeface="Narkisim" panose="020E0502050101010101" pitchFamily="34" charset="-79"/>
                <a:cs typeface="Narkisim" panose="020E0502050101010101" pitchFamily="34" charset="-79"/>
              </a:rPr>
              <a:t>נוכחותם של אחרים: </a:t>
            </a:r>
            <a:r>
              <a:rPr lang="he-IL" sz="3200" b="1" dirty="0">
                <a:latin typeface="Narkisim" panose="020E0502050101010101" pitchFamily="34" charset="-79"/>
                <a:cs typeface="Narkisim" panose="020E0502050101010101" pitchFamily="34" charset="-79"/>
              </a:rPr>
              <a:t>מצב של פיזור אחריות </a:t>
            </a:r>
          </a:p>
          <a:p>
            <a:r>
              <a:rPr lang="he-IL" sz="3200" b="1" dirty="0">
                <a:solidFill>
                  <a:srgbClr val="FF0000"/>
                </a:solidFill>
                <a:latin typeface="Narkisim" panose="020E0502050101010101" pitchFamily="34" charset="-79"/>
                <a:cs typeface="Narkisim" panose="020E0502050101010101" pitchFamily="34" charset="-79"/>
              </a:rPr>
              <a:t>עמימות המצב: </a:t>
            </a:r>
            <a:r>
              <a:rPr lang="he-IL" sz="3200" b="1" dirty="0">
                <a:latin typeface="Narkisim" panose="020E0502050101010101" pitchFamily="34" charset="-79"/>
                <a:cs typeface="Narkisim" panose="020E0502050101010101" pitchFamily="34" charset="-79"/>
              </a:rPr>
              <a:t>כאשר המצב עמום ולא ברור אם נדרשת עזרה תרד הנטייה לעזור. </a:t>
            </a:r>
          </a:p>
          <a:p>
            <a:r>
              <a:rPr lang="he-IL" sz="3200" b="1" dirty="0">
                <a:solidFill>
                  <a:srgbClr val="FF0000"/>
                </a:solidFill>
                <a:latin typeface="Narkisim" panose="020E0502050101010101" pitchFamily="34" charset="-79"/>
                <a:cs typeface="Narkisim" panose="020E0502050101010101" pitchFamily="34" charset="-79"/>
              </a:rPr>
              <a:t>נורמת ההדדיות: </a:t>
            </a:r>
          </a:p>
          <a:p>
            <a:r>
              <a:rPr lang="he-IL" sz="3200" b="1" dirty="0">
                <a:solidFill>
                  <a:srgbClr val="FF0000"/>
                </a:solidFill>
                <a:latin typeface="Narkisim" panose="020E0502050101010101" pitchFamily="34" charset="-79"/>
                <a:cs typeface="Narkisim" panose="020E0502050101010101" pitchFamily="34" charset="-79"/>
              </a:rPr>
              <a:t>ציפייה מקובלת בחברה: </a:t>
            </a:r>
            <a:r>
              <a:rPr lang="he-IL" sz="3200" b="1" dirty="0">
                <a:latin typeface="Narkisim" panose="020E0502050101010101" pitchFamily="34" charset="-79"/>
                <a:cs typeface="Narkisim" panose="020E0502050101010101" pitchFamily="34" charset="-79"/>
              </a:rPr>
              <a:t>"עזרתי לך ועכשיו את חייב לעזור לי" </a:t>
            </a:r>
          </a:p>
          <a:p>
            <a:r>
              <a:rPr lang="he-IL" sz="3200" b="1" dirty="0">
                <a:solidFill>
                  <a:srgbClr val="FF0000"/>
                </a:solidFill>
                <a:latin typeface="Narkisim" panose="020E0502050101010101" pitchFamily="34" charset="-79"/>
                <a:cs typeface="Narkisim" panose="020E0502050101010101" pitchFamily="34" charset="-79"/>
              </a:rPr>
              <a:t>נורמת האחריות החברתית</a:t>
            </a:r>
          </a:p>
        </p:txBody>
      </p:sp>
    </p:spTree>
    <p:extLst>
      <p:ext uri="{BB962C8B-B14F-4D97-AF65-F5344CB8AC3E}">
        <p14:creationId xmlns:p14="http://schemas.microsoft.com/office/powerpoint/2010/main" val="618677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normAutofit/>
          </a:bodyPr>
          <a:lstStyle/>
          <a:p>
            <a:r>
              <a:rPr lang="he-IL" dirty="0"/>
              <a:t>תרגיל מס' 6: מה תעשה במקרה הבא? </a:t>
            </a:r>
          </a:p>
        </p:txBody>
      </p:sp>
      <p:sp>
        <p:nvSpPr>
          <p:cNvPr id="5" name="מלבן 4">
            <a:extLst>
              <a:ext uri="{FF2B5EF4-FFF2-40B4-BE49-F238E27FC236}">
                <a16:creationId xmlns:a16="http://schemas.microsoft.com/office/drawing/2014/main" id="{93952F43-59EE-480F-ADFE-64EF1E5CA579}"/>
              </a:ext>
            </a:extLst>
          </p:cNvPr>
          <p:cNvSpPr/>
          <p:nvPr/>
        </p:nvSpPr>
        <p:spPr>
          <a:xfrm>
            <a:off x="844826" y="1932591"/>
            <a:ext cx="10505662" cy="5419689"/>
          </a:xfrm>
          <a:prstGeom prst="rect">
            <a:avLst/>
          </a:prstGeom>
        </p:spPr>
        <p:txBody>
          <a:bodyPr wrap="square">
            <a:spAutoFit/>
          </a:bodyPr>
          <a:lstStyle/>
          <a:p>
            <a:pPr marL="457200" indent="-457200">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את/ה נוסע/ת במכוניתך, ובחוץ גשם שוטף.</a:t>
            </a:r>
          </a:p>
          <a:p>
            <a:pPr marL="457200" indent="-457200">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את/ה עובר/ת ליד תחנת האוטובוס ורואה שבתחנה ממתינים שלושה אנשים:</a:t>
            </a:r>
          </a:p>
          <a:p>
            <a:pPr marL="804863" indent="-446088">
              <a:lnSpc>
                <a:spcPct val="150000"/>
              </a:lnSpc>
              <a:buFont typeface="+mj-lt"/>
              <a:buAutoNum type="arabicParenR"/>
            </a:pPr>
            <a:r>
              <a:rPr lang="he-IL" sz="2600" b="1" dirty="0">
                <a:latin typeface="Narkisim" panose="020E0502050101010101" pitchFamily="34" charset="-79"/>
                <a:cs typeface="Narkisim" panose="020E0502050101010101" pitchFamily="34" charset="-79"/>
              </a:rPr>
              <a:t>אישה זקנה שעומדת להתעלף וזקוקה דחוף לבית החולים.</a:t>
            </a:r>
          </a:p>
          <a:p>
            <a:pPr marL="804863" indent="-446088">
              <a:lnSpc>
                <a:spcPct val="150000"/>
              </a:lnSpc>
              <a:buFont typeface="+mj-lt"/>
              <a:buAutoNum type="arabicParenR"/>
            </a:pPr>
            <a:r>
              <a:rPr lang="he-IL" sz="2600" b="1" dirty="0">
                <a:latin typeface="Narkisim" panose="020E0502050101010101" pitchFamily="34" charset="-79"/>
                <a:cs typeface="Narkisim" panose="020E0502050101010101" pitchFamily="34" charset="-79"/>
              </a:rPr>
              <a:t>הרופא שהציל את חייך.</a:t>
            </a:r>
          </a:p>
          <a:p>
            <a:pPr marL="804863" indent="-446088">
              <a:lnSpc>
                <a:spcPct val="150000"/>
              </a:lnSpc>
              <a:buFont typeface="+mj-lt"/>
              <a:buAutoNum type="arabicParenR"/>
            </a:pPr>
            <a:endParaRPr lang="he-IL" sz="2600" b="1" dirty="0">
              <a:latin typeface="Narkisim" panose="020E0502050101010101" pitchFamily="34" charset="-79"/>
              <a:cs typeface="Narkisim" panose="020E0502050101010101" pitchFamily="34" charset="-79"/>
            </a:endParaRPr>
          </a:p>
          <a:p>
            <a:pPr marL="804863" indent="-446088">
              <a:lnSpc>
                <a:spcPct val="150000"/>
              </a:lnSpc>
              <a:buFont typeface="+mj-lt"/>
              <a:buAutoNum type="arabicParenR"/>
            </a:pPr>
            <a:r>
              <a:rPr lang="he-IL" sz="2600" b="1" dirty="0">
                <a:latin typeface="Narkisim" panose="020E0502050101010101" pitchFamily="34" charset="-79"/>
                <a:cs typeface="Narkisim" panose="020E0502050101010101" pitchFamily="34" charset="-79"/>
              </a:rPr>
              <a:t>ונערת/ גבר  חלומותיך.</a:t>
            </a:r>
          </a:p>
          <a:p>
            <a:pPr marL="457200" indent="-457200">
              <a:lnSpc>
                <a:spcPct val="150000"/>
              </a:lnSpc>
              <a:buFont typeface="Wingdings" panose="05000000000000000000" pitchFamily="2" charset="2"/>
              <a:buChar char="§"/>
            </a:pPr>
            <a:endParaRPr lang="he-IL" sz="2600" b="1" dirty="0">
              <a:latin typeface="Narkisim" panose="020E0502050101010101" pitchFamily="34" charset="-79"/>
              <a:cs typeface="Narkisim" panose="020E0502050101010101" pitchFamily="34" charset="-79"/>
            </a:endParaRPr>
          </a:p>
          <a:p>
            <a:pPr marL="457200" indent="-457200">
              <a:lnSpc>
                <a:spcPct val="150000"/>
              </a:lnSpc>
              <a:buFont typeface="Wingdings" panose="05000000000000000000" pitchFamily="2" charset="2"/>
              <a:buChar char="§"/>
            </a:pPr>
            <a:r>
              <a:rPr lang="he-IL" sz="2600" b="1" dirty="0">
                <a:solidFill>
                  <a:srgbClr val="FF0000"/>
                </a:solidFill>
                <a:latin typeface="Narkisim" panose="020E0502050101010101" pitchFamily="34" charset="-79"/>
                <a:cs typeface="Narkisim" panose="020E0502050101010101" pitchFamily="34" charset="-79"/>
              </a:rPr>
              <a:t>במכוניתך מקום לאדם אחד בלבד. את מי מהשלושה תיקח?</a:t>
            </a:r>
          </a:p>
          <a:p>
            <a:pPr marL="457200" indent="-457200">
              <a:lnSpc>
                <a:spcPct val="150000"/>
              </a:lnSpc>
              <a:buFont typeface="Wingdings" panose="05000000000000000000" pitchFamily="2" charset="2"/>
              <a:buChar char="§"/>
            </a:pPr>
            <a:endParaRPr lang="he-IL" sz="2600" b="1" dirty="0"/>
          </a:p>
        </p:txBody>
      </p:sp>
      <p:pic>
        <p:nvPicPr>
          <p:cNvPr id="14338" name="Picture 2">
            <a:extLst>
              <a:ext uri="{FF2B5EF4-FFF2-40B4-BE49-F238E27FC236}">
                <a16:creationId xmlns:a16="http://schemas.microsoft.com/office/drawing/2014/main" id="{B9376E61-23A8-401B-A0DE-5B73C4866E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2730" y="3055812"/>
            <a:ext cx="1902457" cy="986459"/>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8ED13DD4-5290-4CE6-93E4-4E8748A10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187" y="1541394"/>
            <a:ext cx="1841639" cy="1136814"/>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a:extLst>
              <a:ext uri="{FF2B5EF4-FFF2-40B4-BE49-F238E27FC236}">
                <a16:creationId xmlns:a16="http://schemas.microsoft.com/office/drawing/2014/main" id="{E23F6038-A192-4C8A-8F3D-6E60CE6C4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0445" y="4342353"/>
            <a:ext cx="1000125"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a:extLst>
              <a:ext uri="{FF2B5EF4-FFF2-40B4-BE49-F238E27FC236}">
                <a16:creationId xmlns:a16="http://schemas.microsoft.com/office/drawing/2014/main" id="{FDC5F863-9FB2-4FB4-9330-A490C9487B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5187" y="4342353"/>
            <a:ext cx="104775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4350" name="Picture 14">
            <a:extLst>
              <a:ext uri="{FF2B5EF4-FFF2-40B4-BE49-F238E27FC236}">
                <a16:creationId xmlns:a16="http://schemas.microsoft.com/office/drawing/2014/main" id="{602C80C9-CDF6-493D-AEC3-DB589E9548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2381" y="3756163"/>
            <a:ext cx="1181100" cy="133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380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502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FF1132-3DFD-4A8D-B215-ADEC15F07F0E}"/>
              </a:ext>
            </a:extLst>
          </p:cNvPr>
          <p:cNvSpPr>
            <a:spLocks noGrp="1"/>
          </p:cNvSpPr>
          <p:nvPr>
            <p:ph type="title"/>
          </p:nvPr>
        </p:nvSpPr>
        <p:spPr/>
        <p:txBody>
          <a:bodyPr/>
          <a:lstStyle/>
          <a:p>
            <a:r>
              <a:rPr lang="he-IL" dirty="0">
                <a:solidFill>
                  <a:srgbClr val="FF0000"/>
                </a:solidFill>
              </a:rPr>
              <a:t>נדיבות/אנוכיות – משחק קלפים</a:t>
            </a:r>
          </a:p>
        </p:txBody>
      </p:sp>
      <p:sp>
        <p:nvSpPr>
          <p:cNvPr id="3" name="TextBox 3">
            <a:extLst>
              <a:ext uri="{FF2B5EF4-FFF2-40B4-BE49-F238E27FC236}">
                <a16:creationId xmlns:a16="http://schemas.microsoft.com/office/drawing/2014/main" id="{B6B8BD27-1CE0-4765-BE5B-4201338B87C1}"/>
              </a:ext>
            </a:extLst>
          </p:cNvPr>
          <p:cNvSpPr txBox="1"/>
          <p:nvPr/>
        </p:nvSpPr>
        <p:spPr>
          <a:xfrm>
            <a:off x="305076" y="2212536"/>
            <a:ext cx="11309350" cy="4385816"/>
          </a:xfrm>
          <a:prstGeom prst="rect">
            <a:avLst/>
          </a:prstGeom>
          <a:noFill/>
        </p:spPr>
        <p:txBody>
          <a:bodyPr wrap="square" rtlCol="0">
            <a:spAutoFit/>
          </a:bodyPr>
          <a:lstStyle/>
          <a:p>
            <a:pPr defTabSz="342900">
              <a:lnSpc>
                <a:spcPct val="200000"/>
              </a:lnSpc>
            </a:pPr>
            <a:r>
              <a:rPr lang="he-IL" sz="3600" b="1" dirty="0">
                <a:solidFill>
                  <a:prstClr val="black"/>
                </a:solidFill>
                <a:latin typeface="Narkisim" panose="020E0502050101010101" pitchFamily="34" charset="-79"/>
                <a:cs typeface="Narkisim" panose="020E0502050101010101" pitchFamily="34" charset="-79"/>
              </a:rPr>
              <a:t>מה זה אומר להיות אנוכי?</a:t>
            </a:r>
          </a:p>
          <a:p>
            <a:pPr defTabSz="342900">
              <a:lnSpc>
                <a:spcPct val="200000"/>
              </a:lnSpc>
            </a:pPr>
            <a:r>
              <a:rPr lang="he-IL" sz="3600" b="1" dirty="0">
                <a:solidFill>
                  <a:prstClr val="black"/>
                </a:solidFill>
                <a:latin typeface="Narkisim" panose="020E0502050101010101" pitchFamily="34" charset="-79"/>
                <a:cs typeface="Narkisim" panose="020E0502050101010101" pitchFamily="34" charset="-79"/>
              </a:rPr>
              <a:t>מה זה אומר להיות נדיב?</a:t>
            </a:r>
          </a:p>
          <a:p>
            <a:pPr algn="ctr" defTabSz="342900">
              <a:lnSpc>
                <a:spcPct val="200000"/>
              </a:lnSpc>
            </a:pPr>
            <a:r>
              <a:rPr lang="he-IL" sz="3600" b="1" dirty="0">
                <a:solidFill>
                  <a:prstClr val="black"/>
                </a:solidFill>
                <a:latin typeface="Narkisim" panose="020E0502050101010101" pitchFamily="34" charset="-79"/>
                <a:cs typeface="Narkisim" panose="020E0502050101010101" pitchFamily="34" charset="-79"/>
              </a:rPr>
              <a:t>מה משמח בן אדם אנוכי?</a:t>
            </a:r>
            <a:endParaRPr lang="en-US" sz="3600" b="1" dirty="0">
              <a:solidFill>
                <a:prstClr val="black"/>
              </a:solidFill>
              <a:latin typeface="Narkisim" panose="020E0502050101010101" pitchFamily="34" charset="-79"/>
              <a:cs typeface="Narkisim" panose="020E0502050101010101" pitchFamily="34" charset="-79"/>
            </a:endParaRPr>
          </a:p>
          <a:p>
            <a:pPr algn="ctr" defTabSz="342900">
              <a:lnSpc>
                <a:spcPct val="200000"/>
              </a:lnSpc>
            </a:pPr>
            <a:r>
              <a:rPr lang="he-IL" sz="3600" b="1" dirty="0">
                <a:solidFill>
                  <a:prstClr val="black"/>
                </a:solidFill>
                <a:latin typeface="Narkisim" panose="020E0502050101010101" pitchFamily="34" charset="-79"/>
                <a:cs typeface="Narkisim" panose="020E0502050101010101" pitchFamily="34" charset="-79"/>
              </a:rPr>
              <a:t>מה משמח בן אדם נדיב?</a:t>
            </a:r>
          </a:p>
        </p:txBody>
      </p:sp>
      <p:pic>
        <p:nvPicPr>
          <p:cNvPr id="2050" name="Picture 2">
            <a:extLst>
              <a:ext uri="{FF2B5EF4-FFF2-40B4-BE49-F238E27FC236}">
                <a16:creationId xmlns:a16="http://schemas.microsoft.com/office/drawing/2014/main" id="{0EE66A7C-D13A-46E7-9204-DCF0405F04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4561" y="2093267"/>
            <a:ext cx="3339290" cy="2061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525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FF1132-3DFD-4A8D-B215-ADEC15F07F0E}"/>
              </a:ext>
            </a:extLst>
          </p:cNvPr>
          <p:cNvSpPr>
            <a:spLocks noGrp="1"/>
          </p:cNvSpPr>
          <p:nvPr>
            <p:ph type="title"/>
          </p:nvPr>
        </p:nvSpPr>
        <p:spPr>
          <a:xfrm>
            <a:off x="384175" y="142257"/>
            <a:ext cx="11423650" cy="1325563"/>
          </a:xfrm>
        </p:spPr>
        <p:txBody>
          <a:bodyPr/>
          <a:lstStyle/>
          <a:p>
            <a:r>
              <a:rPr lang="he-IL" dirty="0">
                <a:latin typeface="Narkisim" panose="020E0502050101010101" pitchFamily="34" charset="-79"/>
                <a:cs typeface="Narkisim" panose="020E0502050101010101" pitchFamily="34" charset="-79"/>
              </a:rPr>
              <a:t>נדיבות/אנוכיות – משחק קלפים (המשך)</a:t>
            </a:r>
          </a:p>
        </p:txBody>
      </p:sp>
      <p:sp>
        <p:nvSpPr>
          <p:cNvPr id="3" name="TextBox 3">
            <a:extLst>
              <a:ext uri="{FF2B5EF4-FFF2-40B4-BE49-F238E27FC236}">
                <a16:creationId xmlns:a16="http://schemas.microsoft.com/office/drawing/2014/main" id="{B6B8BD27-1CE0-4765-BE5B-4201338B87C1}"/>
              </a:ext>
            </a:extLst>
          </p:cNvPr>
          <p:cNvSpPr txBox="1"/>
          <p:nvPr/>
        </p:nvSpPr>
        <p:spPr>
          <a:xfrm>
            <a:off x="1214846" y="1286476"/>
            <a:ext cx="10058400" cy="5443798"/>
          </a:xfrm>
          <a:prstGeom prst="rect">
            <a:avLst/>
          </a:prstGeom>
          <a:noFill/>
        </p:spPr>
        <p:txBody>
          <a:bodyPr wrap="square" rtlCol="0">
            <a:spAutoFit/>
          </a:bodyPr>
          <a:lstStyle/>
          <a:p>
            <a:pPr defTabSz="342900">
              <a:lnSpc>
                <a:spcPct val="150000"/>
              </a:lnSpc>
            </a:pPr>
            <a:r>
              <a:rPr lang="he-IL" sz="2600" b="1" u="sng" dirty="0">
                <a:solidFill>
                  <a:prstClr val="black"/>
                </a:solidFill>
                <a:latin typeface="Narkisim" panose="020E0502050101010101" pitchFamily="34" charset="-79"/>
                <a:cs typeface="Narkisim" panose="020E0502050101010101" pitchFamily="34" charset="-79"/>
              </a:rPr>
              <a:t>משחקים שניים. כל שחקן בתורו</a:t>
            </a:r>
            <a:r>
              <a:rPr lang="he-IL" sz="2600" b="1" dirty="0">
                <a:solidFill>
                  <a:prstClr val="black"/>
                </a:solidFill>
                <a:latin typeface="Narkisim" panose="020E0502050101010101" pitchFamily="34" charset="-79"/>
                <a:cs typeface="Narkisim" panose="020E0502050101010101" pitchFamily="34" charset="-79"/>
              </a:rPr>
              <a:t>:</a:t>
            </a:r>
          </a:p>
          <a:p>
            <a:pPr marL="385763" indent="-38576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תחילת המשחק לשחקנים אין קלפים</a:t>
            </a:r>
          </a:p>
          <a:p>
            <a:pPr marL="385763" indent="-38576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כל שחקן בתורו שולף קלף</a:t>
            </a:r>
            <a:r>
              <a:rPr lang="en-US" sz="2600" b="1" dirty="0">
                <a:solidFill>
                  <a:prstClr val="black"/>
                </a:solidFill>
                <a:latin typeface="Narkisim" panose="020E0502050101010101" pitchFamily="34" charset="-79"/>
                <a:cs typeface="Narkisim" panose="020E0502050101010101" pitchFamily="34" charset="-79"/>
              </a:rPr>
              <a:t>: </a:t>
            </a:r>
            <a:r>
              <a:rPr lang="he-IL" sz="2600" b="1" dirty="0">
                <a:solidFill>
                  <a:prstClr val="black"/>
                </a:solidFill>
                <a:latin typeface="Narkisim" panose="020E0502050101010101" pitchFamily="34" charset="-79"/>
                <a:cs typeface="Narkisim" panose="020E0502050101010101" pitchFamily="34" charset="-79"/>
              </a:rPr>
              <a:t>קלף שחור – קלף צורך, </a:t>
            </a:r>
            <a:r>
              <a:rPr lang="he-IL" sz="2600" b="1" dirty="0">
                <a:solidFill>
                  <a:srgbClr val="FF0000"/>
                </a:solidFill>
                <a:latin typeface="Narkisim" panose="020E0502050101010101" pitchFamily="34" charset="-79"/>
                <a:cs typeface="Narkisim" panose="020E0502050101010101" pitchFamily="34" charset="-79"/>
              </a:rPr>
              <a:t>קלף</a:t>
            </a:r>
            <a:r>
              <a:rPr lang="he-IL" sz="2600" b="1" dirty="0">
                <a:solidFill>
                  <a:prstClr val="black"/>
                </a:solidFill>
                <a:latin typeface="Narkisim" panose="020E0502050101010101" pitchFamily="34" charset="-79"/>
                <a:cs typeface="Narkisim" panose="020E0502050101010101" pitchFamily="34" charset="-79"/>
              </a:rPr>
              <a:t> </a:t>
            </a:r>
            <a:r>
              <a:rPr lang="he-IL" sz="2600" b="1" dirty="0">
                <a:solidFill>
                  <a:srgbClr val="FF0000"/>
                </a:solidFill>
                <a:latin typeface="Narkisim" panose="020E0502050101010101" pitchFamily="34" charset="-79"/>
                <a:cs typeface="Narkisim" panose="020E0502050101010101" pitchFamily="34" charset="-79"/>
              </a:rPr>
              <a:t>אדום – קלף אמצעי</a:t>
            </a:r>
            <a:br>
              <a:rPr lang="en-US" sz="2600" b="1" dirty="0">
                <a:solidFill>
                  <a:prstClr val="black"/>
                </a:solidFill>
                <a:latin typeface="Narkisim" panose="020E0502050101010101" pitchFamily="34" charset="-79"/>
                <a:cs typeface="Narkisim" panose="020E0502050101010101" pitchFamily="34" charset="-79"/>
              </a:rPr>
            </a:br>
            <a:r>
              <a:rPr lang="he-IL" sz="2600" b="1" dirty="0">
                <a:solidFill>
                  <a:prstClr val="black"/>
                </a:solidFill>
                <a:latin typeface="Narkisim" panose="020E0502050101010101" pitchFamily="34" charset="-79"/>
                <a:cs typeface="Narkisim" panose="020E0502050101010101" pitchFamily="34" charset="-79"/>
              </a:rPr>
              <a:t>שחקנים שמים את קלפי הצורך מולם ולוקחים את קלפי האמצעי ליד.</a:t>
            </a:r>
          </a:p>
          <a:p>
            <a:pPr marL="385763" indent="-38576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לאחר שליפת הקלף, שחקנים אנוכיים יכולים למלא כמה צרכים שהם רוצים.</a:t>
            </a:r>
            <a:br>
              <a:rPr lang="en-US" sz="2600" b="1" dirty="0">
                <a:solidFill>
                  <a:prstClr val="black"/>
                </a:solidFill>
                <a:latin typeface="Narkisim" panose="020E0502050101010101" pitchFamily="34" charset="-79"/>
                <a:cs typeface="Narkisim" panose="020E0502050101010101" pitchFamily="34" charset="-79"/>
              </a:rPr>
            </a:br>
            <a:r>
              <a:rPr lang="he-IL" sz="2600" b="1" dirty="0">
                <a:solidFill>
                  <a:prstClr val="black"/>
                </a:solidFill>
                <a:latin typeface="Narkisim" panose="020E0502050101010101" pitchFamily="34" charset="-79"/>
                <a:cs typeface="Narkisim" panose="020E0502050101010101" pitchFamily="34" charset="-79"/>
              </a:rPr>
              <a:t>מילוי צורך נעשה על ידי התאמת קלף אמצעי מהיד לקלף צורך של שחקן מולכם עם אותו מספר.</a:t>
            </a:r>
            <a:br>
              <a:rPr lang="en-US" sz="2600" b="1" dirty="0">
                <a:solidFill>
                  <a:prstClr val="black"/>
                </a:solidFill>
                <a:latin typeface="Narkisim" panose="020E0502050101010101" pitchFamily="34" charset="-79"/>
                <a:cs typeface="Narkisim" panose="020E0502050101010101" pitchFamily="34" charset="-79"/>
              </a:rPr>
            </a:br>
            <a:r>
              <a:rPr lang="he-IL" sz="2600" b="1" dirty="0">
                <a:solidFill>
                  <a:prstClr val="black"/>
                </a:solidFill>
                <a:latin typeface="Narkisim" panose="020E0502050101010101" pitchFamily="34" charset="-79"/>
                <a:cs typeface="Narkisim" panose="020E0502050101010101" pitchFamily="34" charset="-79"/>
              </a:rPr>
              <a:t>שני הקלפים נזרקים לערמה צדדית והשחקן מקבל נקודת שמחה.</a:t>
            </a:r>
          </a:p>
          <a:p>
            <a:pPr marL="385763" indent="-38576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כשהשחקן סיים למלא צרכיו התור עובר.</a:t>
            </a:r>
          </a:p>
        </p:txBody>
      </p:sp>
      <p:sp>
        <p:nvSpPr>
          <p:cNvPr id="4" name="TextBox 2">
            <a:extLst>
              <a:ext uri="{FF2B5EF4-FFF2-40B4-BE49-F238E27FC236}">
                <a16:creationId xmlns:a16="http://schemas.microsoft.com/office/drawing/2014/main" id="{7D6FA985-8CA4-41DE-86F9-23A097304F03}"/>
              </a:ext>
            </a:extLst>
          </p:cNvPr>
          <p:cNvSpPr txBox="1"/>
          <p:nvPr/>
        </p:nvSpPr>
        <p:spPr>
          <a:xfrm>
            <a:off x="179512" y="1244953"/>
            <a:ext cx="6874343" cy="830997"/>
          </a:xfrm>
          <a:prstGeom prst="rect">
            <a:avLst/>
          </a:prstGeom>
          <a:noFill/>
        </p:spPr>
        <p:txBody>
          <a:bodyPr wrap="square" rtlCol="0">
            <a:spAutoFit/>
          </a:bodyPr>
          <a:lstStyle/>
          <a:p>
            <a:pPr defTabSz="342900"/>
            <a:br>
              <a:rPr lang="en-US" sz="2400" dirty="0">
                <a:solidFill>
                  <a:prstClr val="black"/>
                </a:solidFill>
                <a:latin typeface="Times New Roman" panose="02020603050405020304" pitchFamily="18" charset="0"/>
                <a:cs typeface="Times New Roman" panose="02020603050405020304" pitchFamily="18" charset="0"/>
              </a:rPr>
            </a:b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5" name="תמונה 4">
            <a:extLst>
              <a:ext uri="{FF2B5EF4-FFF2-40B4-BE49-F238E27FC236}">
                <a16:creationId xmlns:a16="http://schemas.microsoft.com/office/drawing/2014/main" id="{E323328C-8F27-4F69-A622-B77BDE7EDD78}"/>
              </a:ext>
            </a:extLst>
          </p:cNvPr>
          <p:cNvPicPr>
            <a:picLocks noChangeAspect="1"/>
          </p:cNvPicPr>
          <p:nvPr/>
        </p:nvPicPr>
        <p:blipFill>
          <a:blip r:embed="rId2"/>
          <a:stretch>
            <a:fillRect/>
          </a:stretch>
        </p:blipFill>
        <p:spPr>
          <a:xfrm>
            <a:off x="189174" y="142257"/>
            <a:ext cx="2051343" cy="1532176"/>
          </a:xfrm>
          <a:prstGeom prst="rect">
            <a:avLst/>
          </a:prstGeom>
        </p:spPr>
      </p:pic>
    </p:spTree>
    <p:extLst>
      <p:ext uri="{BB962C8B-B14F-4D97-AF65-F5344CB8AC3E}">
        <p14:creationId xmlns:p14="http://schemas.microsoft.com/office/powerpoint/2010/main" val="184865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FF1132-3DFD-4A8D-B215-ADEC15F07F0E}"/>
              </a:ext>
            </a:extLst>
          </p:cNvPr>
          <p:cNvSpPr>
            <a:spLocks noGrp="1"/>
          </p:cNvSpPr>
          <p:nvPr>
            <p:ph type="title"/>
          </p:nvPr>
        </p:nvSpPr>
        <p:spPr/>
        <p:txBody>
          <a:bodyPr/>
          <a:lstStyle/>
          <a:p>
            <a:r>
              <a:rPr lang="he-IL" dirty="0"/>
              <a:t>נדיבות/אנוכיות – משחק קלפים (המשך)</a:t>
            </a:r>
          </a:p>
        </p:txBody>
      </p:sp>
      <p:sp>
        <p:nvSpPr>
          <p:cNvPr id="3" name="TextBox 3">
            <a:extLst>
              <a:ext uri="{FF2B5EF4-FFF2-40B4-BE49-F238E27FC236}">
                <a16:creationId xmlns:a16="http://schemas.microsoft.com/office/drawing/2014/main" id="{B6B8BD27-1CE0-4765-BE5B-4201338B87C1}"/>
              </a:ext>
            </a:extLst>
          </p:cNvPr>
          <p:cNvSpPr txBox="1"/>
          <p:nvPr/>
        </p:nvSpPr>
        <p:spPr>
          <a:xfrm>
            <a:off x="1063487" y="1840066"/>
            <a:ext cx="10038522" cy="1842812"/>
          </a:xfrm>
          <a:prstGeom prst="rect">
            <a:avLst/>
          </a:prstGeom>
          <a:noFill/>
        </p:spPr>
        <p:txBody>
          <a:bodyPr wrap="square" rtlCol="0">
            <a:spAutoFit/>
          </a:bodyPr>
          <a:lstStyle/>
          <a:p>
            <a:pPr defTabSz="342900">
              <a:lnSpc>
                <a:spcPct val="150000"/>
              </a:lnSpc>
            </a:pPr>
            <a:r>
              <a:rPr lang="he-IL" sz="2600" b="1" dirty="0">
                <a:solidFill>
                  <a:prstClr val="black"/>
                </a:solidFill>
                <a:latin typeface="Narkisim" panose="020E0502050101010101" pitchFamily="34" charset="-79"/>
                <a:cs typeface="Narkisim" panose="020E0502050101010101" pitchFamily="34" charset="-79"/>
              </a:rPr>
              <a:t>כל מי שאינו משחק הוא פסיכולוג!</a:t>
            </a:r>
            <a:br>
              <a:rPr lang="he-IL" sz="2600" b="1" dirty="0">
                <a:solidFill>
                  <a:prstClr val="black"/>
                </a:solidFill>
                <a:latin typeface="Narkisim" panose="020E0502050101010101" pitchFamily="34" charset="-79"/>
                <a:cs typeface="Narkisim" panose="020E0502050101010101" pitchFamily="34" charset="-79"/>
              </a:rPr>
            </a:br>
            <a:r>
              <a:rPr lang="he-IL" sz="2600" b="1" dirty="0">
                <a:solidFill>
                  <a:prstClr val="black"/>
                </a:solidFill>
                <a:latin typeface="Narkisim" panose="020E0502050101010101" pitchFamily="34" charset="-79"/>
                <a:cs typeface="Narkisim" panose="020E0502050101010101" pitchFamily="34" charset="-79"/>
              </a:rPr>
              <a:t>עליו להסתכל על השחקנים ולנסות להבין את החוויה שהם עוברים במשחק (כמות האמצעים, כמות הצרכים, כמות נקודות השמחה, חוויה אישית וכו')</a:t>
            </a:r>
          </a:p>
        </p:txBody>
      </p:sp>
      <p:sp>
        <p:nvSpPr>
          <p:cNvPr id="4" name="TextBox 2">
            <a:extLst>
              <a:ext uri="{FF2B5EF4-FFF2-40B4-BE49-F238E27FC236}">
                <a16:creationId xmlns:a16="http://schemas.microsoft.com/office/drawing/2014/main" id="{7D6FA985-8CA4-41DE-86F9-23A097304F03}"/>
              </a:ext>
            </a:extLst>
          </p:cNvPr>
          <p:cNvSpPr txBox="1"/>
          <p:nvPr/>
        </p:nvSpPr>
        <p:spPr>
          <a:xfrm>
            <a:off x="179512" y="1244953"/>
            <a:ext cx="6874343" cy="830997"/>
          </a:xfrm>
          <a:prstGeom prst="rect">
            <a:avLst/>
          </a:prstGeom>
          <a:noFill/>
        </p:spPr>
        <p:txBody>
          <a:bodyPr wrap="square" rtlCol="0">
            <a:spAutoFit/>
          </a:bodyPr>
          <a:lstStyle/>
          <a:p>
            <a:pPr defTabSz="342900"/>
            <a:br>
              <a:rPr lang="en-US" sz="2400" dirty="0">
                <a:solidFill>
                  <a:prstClr val="black"/>
                </a:solidFill>
                <a:latin typeface="Times New Roman" panose="02020603050405020304" pitchFamily="18" charset="0"/>
                <a:cs typeface="Times New Roman" panose="02020603050405020304" pitchFamily="18" charset="0"/>
              </a:rPr>
            </a:b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B3FA6758-0CFD-43F0-95D8-F41E81DED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0858" y="3762391"/>
            <a:ext cx="2200689" cy="28527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BAB7DD9-CFCC-4931-8FB3-0E88929FD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949" y="1386987"/>
            <a:ext cx="1533525" cy="133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672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FF1132-3DFD-4A8D-B215-ADEC15F07F0E}"/>
              </a:ext>
            </a:extLst>
          </p:cNvPr>
          <p:cNvSpPr>
            <a:spLocks noGrp="1"/>
          </p:cNvSpPr>
          <p:nvPr>
            <p:ph type="title"/>
          </p:nvPr>
        </p:nvSpPr>
        <p:spPr/>
        <p:txBody>
          <a:bodyPr/>
          <a:lstStyle/>
          <a:p>
            <a:r>
              <a:rPr lang="he-IL" dirty="0"/>
              <a:t>נדיבות/אנוכיות – משחק קלפים (המשך)</a:t>
            </a:r>
          </a:p>
        </p:txBody>
      </p:sp>
      <p:sp>
        <p:nvSpPr>
          <p:cNvPr id="3" name="TextBox 3">
            <a:extLst>
              <a:ext uri="{FF2B5EF4-FFF2-40B4-BE49-F238E27FC236}">
                <a16:creationId xmlns:a16="http://schemas.microsoft.com/office/drawing/2014/main" id="{B6B8BD27-1CE0-4765-BE5B-4201338B87C1}"/>
              </a:ext>
            </a:extLst>
          </p:cNvPr>
          <p:cNvSpPr txBox="1"/>
          <p:nvPr/>
        </p:nvSpPr>
        <p:spPr>
          <a:xfrm>
            <a:off x="1003852" y="1840066"/>
            <a:ext cx="10207487" cy="2442976"/>
          </a:xfrm>
          <a:prstGeom prst="rect">
            <a:avLst/>
          </a:prstGeom>
          <a:noFill/>
        </p:spPr>
        <p:txBody>
          <a:bodyPr wrap="square" rtlCol="0">
            <a:spAutoFit/>
          </a:bodyPr>
          <a:lstStyle/>
          <a:p>
            <a:pPr defTabSz="342900">
              <a:lnSpc>
                <a:spcPct val="150000"/>
              </a:lnSpc>
            </a:pPr>
            <a:r>
              <a:rPr lang="he-IL" sz="2600" b="1" u="sng" dirty="0">
                <a:solidFill>
                  <a:prstClr val="black"/>
                </a:solidFill>
                <a:latin typeface="Narkisim" panose="020E0502050101010101" pitchFamily="34" charset="-79"/>
                <a:cs typeface="Narkisim" panose="020E0502050101010101" pitchFamily="34" charset="-79"/>
              </a:rPr>
              <a:t>לשחקן נדיב ישנם שני "חסרונות":</a:t>
            </a:r>
          </a:p>
          <a:p>
            <a:pPr marL="557213" indent="-55721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הוא אינו יכול להשתמש באמצעים שלו כדי למלא את צרכיו, אך יכול לעשות זאת כדי למלא צרכים של אחרים.</a:t>
            </a:r>
          </a:p>
          <a:p>
            <a:pPr marL="557213" indent="-55721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כאשר שחקן נדיב ממלא צורך של שחקן אחר שניהם מקבלים נקודת שמחה.</a:t>
            </a:r>
          </a:p>
        </p:txBody>
      </p:sp>
      <p:sp>
        <p:nvSpPr>
          <p:cNvPr id="4" name="TextBox 2">
            <a:extLst>
              <a:ext uri="{FF2B5EF4-FFF2-40B4-BE49-F238E27FC236}">
                <a16:creationId xmlns:a16="http://schemas.microsoft.com/office/drawing/2014/main" id="{7D6FA985-8CA4-41DE-86F9-23A097304F03}"/>
              </a:ext>
            </a:extLst>
          </p:cNvPr>
          <p:cNvSpPr txBox="1"/>
          <p:nvPr/>
        </p:nvSpPr>
        <p:spPr>
          <a:xfrm>
            <a:off x="179512" y="1244953"/>
            <a:ext cx="6874343" cy="830997"/>
          </a:xfrm>
          <a:prstGeom prst="rect">
            <a:avLst/>
          </a:prstGeom>
          <a:noFill/>
        </p:spPr>
        <p:txBody>
          <a:bodyPr wrap="square" rtlCol="0">
            <a:spAutoFit/>
          </a:bodyPr>
          <a:lstStyle/>
          <a:p>
            <a:pPr defTabSz="342900"/>
            <a:br>
              <a:rPr lang="en-US" sz="2400" dirty="0">
                <a:solidFill>
                  <a:prstClr val="black"/>
                </a:solidFill>
                <a:latin typeface="Times New Roman" panose="02020603050405020304" pitchFamily="18" charset="0"/>
                <a:cs typeface="Times New Roman" panose="02020603050405020304" pitchFamily="18" charset="0"/>
              </a:rPr>
            </a:b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4098" name="Picture 2">
            <a:extLst>
              <a:ext uri="{FF2B5EF4-FFF2-40B4-BE49-F238E27FC236}">
                <a16:creationId xmlns:a16="http://schemas.microsoft.com/office/drawing/2014/main" id="{0F45CFBA-1CCE-46A6-954F-E6162825C0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2547" y="4432420"/>
            <a:ext cx="1944136" cy="221283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08C36EB-0946-49D6-9B4F-ACFF90AE29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2630" y="1840066"/>
            <a:ext cx="2103369" cy="753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82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FF1132-3DFD-4A8D-B215-ADEC15F07F0E}"/>
              </a:ext>
            </a:extLst>
          </p:cNvPr>
          <p:cNvSpPr>
            <a:spLocks noGrp="1"/>
          </p:cNvSpPr>
          <p:nvPr>
            <p:ph type="title"/>
          </p:nvPr>
        </p:nvSpPr>
        <p:spPr>
          <a:xfrm>
            <a:off x="384175" y="335308"/>
            <a:ext cx="11423650" cy="1325563"/>
          </a:xfrm>
        </p:spPr>
        <p:txBody>
          <a:bodyPr/>
          <a:lstStyle/>
          <a:p>
            <a:r>
              <a:rPr lang="he-IL" dirty="0">
                <a:latin typeface="Narkisim" panose="020E0502050101010101" pitchFamily="34" charset="-79"/>
                <a:cs typeface="Narkisim" panose="020E0502050101010101" pitchFamily="34" charset="-79"/>
              </a:rPr>
              <a:t>נדיבות/אנוכיות – משחק קלפים (המשך</a:t>
            </a:r>
            <a:r>
              <a:rPr lang="he-IL" dirty="0"/>
              <a:t>)</a:t>
            </a:r>
          </a:p>
        </p:txBody>
      </p:sp>
      <p:sp>
        <p:nvSpPr>
          <p:cNvPr id="3" name="TextBox 3">
            <a:extLst>
              <a:ext uri="{FF2B5EF4-FFF2-40B4-BE49-F238E27FC236}">
                <a16:creationId xmlns:a16="http://schemas.microsoft.com/office/drawing/2014/main" id="{B6B8BD27-1CE0-4765-BE5B-4201338B87C1}"/>
              </a:ext>
            </a:extLst>
          </p:cNvPr>
          <p:cNvSpPr txBox="1"/>
          <p:nvPr/>
        </p:nvSpPr>
        <p:spPr>
          <a:xfrm>
            <a:off x="586409" y="1927152"/>
            <a:ext cx="10306878" cy="2442976"/>
          </a:xfrm>
          <a:prstGeom prst="rect">
            <a:avLst/>
          </a:prstGeom>
          <a:noFill/>
        </p:spPr>
        <p:txBody>
          <a:bodyPr wrap="square" rtlCol="0">
            <a:spAutoFit/>
          </a:bodyPr>
          <a:lstStyle/>
          <a:p>
            <a:pPr defTabSz="342900">
              <a:lnSpc>
                <a:spcPct val="150000"/>
              </a:lnSpc>
            </a:pPr>
            <a:r>
              <a:rPr lang="he-IL" sz="2600" b="1" u="sng" dirty="0">
                <a:solidFill>
                  <a:prstClr val="black"/>
                </a:solidFill>
                <a:latin typeface="Narkisim" panose="020E0502050101010101" pitchFamily="34" charset="-79"/>
                <a:cs typeface="Narkisim" panose="020E0502050101010101" pitchFamily="34" charset="-79"/>
              </a:rPr>
              <a:t>נקודות למחשבה:</a:t>
            </a:r>
          </a:p>
          <a:p>
            <a:pPr marL="557213" indent="-55721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איך זה מרגיש להיות שחקן אנוכי?</a:t>
            </a:r>
          </a:p>
          <a:p>
            <a:pPr marL="557213" indent="-55721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איך זה מרגיש להיות שחקן נדיב?</a:t>
            </a:r>
          </a:p>
          <a:p>
            <a:pPr marL="557213" indent="-557213" defTabSz="342900">
              <a:lnSpc>
                <a:spcPct val="150000"/>
              </a:lnSpc>
              <a:buFontTx/>
              <a:buAutoNum type="arabicPeriod"/>
            </a:pPr>
            <a:r>
              <a:rPr lang="he-IL" sz="2600" b="1" dirty="0">
                <a:solidFill>
                  <a:prstClr val="black"/>
                </a:solidFill>
                <a:latin typeface="Narkisim" panose="020E0502050101010101" pitchFamily="34" charset="-79"/>
                <a:cs typeface="Narkisim" panose="020E0502050101010101" pitchFamily="34" charset="-79"/>
              </a:rPr>
              <a:t>מה ההבדל בין המשחקים השונים?</a:t>
            </a:r>
          </a:p>
        </p:txBody>
      </p:sp>
      <p:sp>
        <p:nvSpPr>
          <p:cNvPr id="4" name="TextBox 2">
            <a:extLst>
              <a:ext uri="{FF2B5EF4-FFF2-40B4-BE49-F238E27FC236}">
                <a16:creationId xmlns:a16="http://schemas.microsoft.com/office/drawing/2014/main" id="{7D6FA985-8CA4-41DE-86F9-23A097304F03}"/>
              </a:ext>
            </a:extLst>
          </p:cNvPr>
          <p:cNvSpPr txBox="1"/>
          <p:nvPr/>
        </p:nvSpPr>
        <p:spPr>
          <a:xfrm>
            <a:off x="179512" y="1244953"/>
            <a:ext cx="6874343" cy="830997"/>
          </a:xfrm>
          <a:prstGeom prst="rect">
            <a:avLst/>
          </a:prstGeom>
          <a:noFill/>
        </p:spPr>
        <p:txBody>
          <a:bodyPr wrap="square" rtlCol="0">
            <a:spAutoFit/>
          </a:bodyPr>
          <a:lstStyle/>
          <a:p>
            <a:pPr defTabSz="342900"/>
            <a:br>
              <a:rPr lang="en-US" sz="2400" dirty="0">
                <a:solidFill>
                  <a:prstClr val="black"/>
                </a:solidFill>
                <a:latin typeface="Times New Roman" panose="02020603050405020304" pitchFamily="18" charset="0"/>
                <a:cs typeface="Times New Roman" panose="02020603050405020304" pitchFamily="18" charset="0"/>
              </a:rPr>
            </a:b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5124" name="Picture 4">
            <a:extLst>
              <a:ext uri="{FF2B5EF4-FFF2-40B4-BE49-F238E27FC236}">
                <a16:creationId xmlns:a16="http://schemas.microsoft.com/office/drawing/2014/main" id="{DA734A93-3E06-494C-9B09-C8EED1FE43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587" y="2570516"/>
            <a:ext cx="4197213" cy="3134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696040"/>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1705</Words>
  <Application>Microsoft Office PowerPoint</Application>
  <PresentationFormat>מסך רחב</PresentationFormat>
  <Paragraphs>138</Paragraphs>
  <Slides>46</Slides>
  <Notes>0</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46</vt:i4>
      </vt:variant>
    </vt:vector>
  </HeadingPairs>
  <TitlesOfParts>
    <vt:vector size="54" baseType="lpstr">
      <vt:lpstr>Arial</vt:lpstr>
      <vt:lpstr>Calibri</vt:lpstr>
      <vt:lpstr>Calibri Light</vt:lpstr>
      <vt:lpstr>Cambria</vt:lpstr>
      <vt:lpstr>Narkisim</vt:lpstr>
      <vt:lpstr>Times New Roman</vt:lpstr>
      <vt:lpstr>Wingdings</vt:lpstr>
      <vt:lpstr>ערכת נושא Office</vt:lpstr>
      <vt:lpstr>מצגת של PowerPoint‏</vt:lpstr>
      <vt:lpstr>מי יודע מי בתמונה????</vt:lpstr>
      <vt:lpstr>הנזירה אמא תרזה</vt:lpstr>
      <vt:lpstr>מה משותף לשניהם????</vt:lpstr>
      <vt:lpstr>נדיבות/אנוכיות – משחק קלפים</vt:lpstr>
      <vt:lpstr>נדיבות/אנוכיות – משחק קלפים (המשך)</vt:lpstr>
      <vt:lpstr>נדיבות/אנוכיות – משחק קלפים (המשך)</vt:lpstr>
      <vt:lpstr>נדיבות/אנוכיות – משחק קלפים (המשך)</vt:lpstr>
      <vt:lpstr>נדיבות/אנוכיות – משחק קלפים (המשך)</vt:lpstr>
      <vt:lpstr>תרגיל מס' 1: התנהגות פרו חברתית    ע"מ 65-66</vt:lpstr>
      <vt:lpstr>סרטון 001 – בית ספר יד מרדכי יוצרים שנוי</vt:lpstr>
      <vt:lpstr>מהו אלטרואיזם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סרטון 002 – מעשה נדיבות מדהים</vt:lpstr>
      <vt:lpstr>יש הטענים שאלטרואיזם אינו טהור כי (העשרה)</vt:lpstr>
      <vt:lpstr>סרטון 003 – אלטרואיזם אהבה ונתינה</vt:lpstr>
      <vt:lpstr>סרטון 004 – זאת כן הבעיה שלי</vt:lpstr>
      <vt:lpstr>תרגיל מס' 3: אפקט העומד מן הצד  עמ' 67</vt:lpstr>
      <vt:lpstr>סרטון 005 – המחקר של דרלי ולטאנה</vt:lpstr>
      <vt:lpstr>סרטון 006 – הניסוי עם העשן</vt:lpstr>
      <vt:lpstr>אפקט העומד מהצד</vt:lpstr>
      <vt:lpstr>גישות קוגניטיביות להסבר אלטרואיזם</vt:lpstr>
      <vt:lpstr>גישות קוגניטיביות להסבר אלטרואיזם (המשך)</vt:lpstr>
      <vt:lpstr>גישות קוגניטיביות להסבר אלטרואיזם (המשך)</vt:lpstr>
      <vt:lpstr>אפקט העומד מהצד (המשך)</vt:lpstr>
      <vt:lpstr>תרגיל מס' 4: שלבי החלטה עמ' 69</vt:lpstr>
      <vt:lpstr>תאוריית הרווח וההפסד</vt:lpstr>
      <vt:lpstr>תאוריית הרווח וההפסד</vt:lpstr>
      <vt:lpstr>תאוריית הרווח וההפסד</vt:lpstr>
      <vt:lpstr>תרגיל מס' 5: תיאורית רווח והפסד  עמ' 70</vt:lpstr>
      <vt:lpstr>סרטון 007 – פונדקאות</vt:lpstr>
      <vt:lpstr>דיון כיתתי</vt:lpstr>
      <vt:lpstr>גורמים המשפיעים על אישיות אלטרואיסטית</vt:lpstr>
      <vt:lpstr>התנסויות בחיים המחזקות אמפתיה (העשרה)</vt:lpstr>
      <vt:lpstr>סרטון 008 – תמר עוזרת למשפחה שההורים שלהם חולים בקורונה </vt:lpstr>
      <vt:lpstr>תמר עוזרת למשפחה -  שאלות לדיון</vt:lpstr>
      <vt:lpstr>גורמים המשפיעים על אישיות אלטרואיסטית</vt:lpstr>
      <vt:lpstr>גורמים המשפיעים על אישיות אלטרואיסטית</vt:lpstr>
      <vt:lpstr>תרגיל מס' 6: מה תעשה במקרה הבא?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micki bekerman</dc:creator>
  <cp:lastModifiedBy>עדו גלדי</cp:lastModifiedBy>
  <cp:revision>46</cp:revision>
  <dcterms:created xsi:type="dcterms:W3CDTF">2020-05-03T10:04:14Z</dcterms:created>
  <dcterms:modified xsi:type="dcterms:W3CDTF">2021-11-24T19:06:03Z</dcterms:modified>
</cp:coreProperties>
</file>