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4" roundtripDataSignature="AMtx7mixry985N/bY1fXHbi3GqUJdv3s4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395E4CC-5502-49C6-AD83-12B5C31E93A2}">
  <a:tblStyle styleId="{B395E4CC-5502-49C6-AD83-12B5C31E93A2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שקופית כותרת" showMasterSp="0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0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rgbClr val="1482A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0"/>
          <p:cNvSpPr/>
          <p:nvPr/>
        </p:nvSpPr>
        <p:spPr>
          <a:xfrm>
            <a:off x="-1" y="0"/>
            <a:ext cx="12192000" cy="4572001"/>
          </a:xfrm>
          <a:custGeom>
            <a:rect b="b" l="l" r="r" t="t"/>
            <a:pathLst>
              <a:path extrusionOk="0" h="4572001" w="12192000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10"/>
          <p:cNvSpPr txBox="1"/>
          <p:nvPr>
            <p:ph type="ctrTitle"/>
          </p:nvPr>
        </p:nvSpPr>
        <p:spPr>
          <a:xfrm>
            <a:off x="457200" y="4960137"/>
            <a:ext cx="777240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0"/>
          <p:cNvSpPr txBox="1"/>
          <p:nvPr>
            <p:ph idx="1" type="subTitle"/>
          </p:nvPr>
        </p:nvSpPr>
        <p:spPr>
          <a:xfrm>
            <a:off x="8610600" y="4960137"/>
            <a:ext cx="320040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0C0C0C"/>
                </a:solidFill>
              </a:defRPr>
            </a:lvl1pPr>
            <a:lvl2pPr lvl="1" rt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/>
            </a:lvl2pPr>
            <a:lvl3pPr lvl="2" rt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3pPr>
            <a:lvl4pPr lvl="3" rt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4pPr>
            <a:lvl5pPr lvl="4" rt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5pPr>
            <a:lvl6pPr lvl="5" rt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6pPr>
            <a:lvl7pPr lvl="6" rt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7pPr>
            <a:lvl8pPr lvl="7" rt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8pPr>
            <a:lvl9pPr lvl="8" rtl="1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7" name="Google Shape;17;p10"/>
          <p:cNvSpPr txBox="1"/>
          <p:nvPr>
            <p:ph idx="10" type="dt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0"/>
          <p:cNvSpPr txBox="1"/>
          <p:nvPr>
            <p:ph idx="11" type="ftr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0"/>
          <p:cNvSpPr txBox="1"/>
          <p:nvPr>
            <p:ph idx="12" type="sldNum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  <p:cxnSp>
        <p:nvCxnSpPr>
          <p:cNvPr id="20" name="Google Shape;20;p10"/>
          <p:cNvCxnSpPr/>
          <p:nvPr/>
        </p:nvCxnSpPr>
        <p:spPr>
          <a:xfrm rot="10800000">
            <a:off x="8386843" y="5264106"/>
            <a:ext cx="0" cy="914400"/>
          </a:xfrm>
          <a:prstGeom prst="straightConnector1">
            <a:avLst/>
          </a:prstGeom>
          <a:noFill/>
          <a:ln cap="flat" cmpd="sng" w="19050">
            <a:solidFill>
              <a:srgbClr val="1482AB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וטקסט אנכי" type="vertTx">
  <p:cSld name="VERTICAL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9"/>
          <p:cNvSpPr txBox="1"/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9"/>
          <p:cNvSpPr txBox="1"/>
          <p:nvPr>
            <p:ph idx="1" type="body"/>
          </p:nvPr>
        </p:nvSpPr>
        <p:spPr>
          <a:xfrm rot="5400000">
            <a:off x="3872484" y="-562356"/>
            <a:ext cx="4023360" cy="97200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🢝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/>
        </p:txBody>
      </p:sp>
      <p:sp>
        <p:nvSpPr>
          <p:cNvPr id="79" name="Google Shape;79;p19"/>
          <p:cNvSpPr txBox="1"/>
          <p:nvPr>
            <p:ph idx="10" type="dt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9"/>
          <p:cNvSpPr txBox="1"/>
          <p:nvPr>
            <p:ph idx="11" type="ftr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9"/>
          <p:cNvSpPr txBox="1"/>
          <p:nvPr>
            <p:ph idx="12" type="sldNum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אנכית וטקסט" showMasterSp="0" type="vertTitleAndTx">
  <p:cSld name="VERTICAL_TITLE_AND_VERTICAL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0"/>
          <p:cNvSpPr txBox="1"/>
          <p:nvPr>
            <p:ph type="title"/>
          </p:nvPr>
        </p:nvSpPr>
        <p:spPr>
          <a:xfrm rot="5400000">
            <a:off x="7334251" y="2152650"/>
            <a:ext cx="5410200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45700" spcFirstLastPara="1" rIns="45700" wrap="square" tIns="91425">
            <a:normAutofit/>
          </a:bodyPr>
          <a:lstStyle>
            <a:lvl1pPr lvl="0" rt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0"/>
          <p:cNvSpPr txBox="1"/>
          <p:nvPr>
            <p:ph idx="1" type="body"/>
          </p:nvPr>
        </p:nvSpPr>
        <p:spPr>
          <a:xfrm rot="5400000">
            <a:off x="2076451" y="-323850"/>
            <a:ext cx="5410200" cy="75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🢝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/>
        </p:txBody>
      </p:sp>
      <p:sp>
        <p:nvSpPr>
          <p:cNvPr id="85" name="Google Shape;85;p20"/>
          <p:cNvSpPr txBox="1"/>
          <p:nvPr>
            <p:ph idx="10" type="dt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0"/>
          <p:cNvSpPr txBox="1"/>
          <p:nvPr>
            <p:ph idx="11" type="ftr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20"/>
          <p:cNvSpPr txBox="1"/>
          <p:nvPr>
            <p:ph idx="12" type="sldNum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  <p:cxnSp>
        <p:nvCxnSpPr>
          <p:cNvPr id="88" name="Google Shape;88;p20"/>
          <p:cNvCxnSpPr/>
          <p:nvPr/>
        </p:nvCxnSpPr>
        <p:spPr>
          <a:xfrm rot="10800000">
            <a:off x="10058400" y="59263"/>
            <a:ext cx="0" cy="9144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ותוכן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1"/>
          <p:cNvSpPr txBox="1"/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1"/>
          <p:cNvSpPr txBox="1"/>
          <p:nvPr>
            <p:ph idx="1" type="body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🢝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/>
        </p:txBody>
      </p:sp>
      <p:sp>
        <p:nvSpPr>
          <p:cNvPr id="24" name="Google Shape;24;p11"/>
          <p:cNvSpPr txBox="1"/>
          <p:nvPr>
            <p:ph idx="10" type="dt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1"/>
          <p:cNvSpPr txBox="1"/>
          <p:nvPr>
            <p:ph idx="11" type="ftr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1"/>
          <p:cNvSpPr txBox="1"/>
          <p:nvPr>
            <p:ph idx="12" type="sldNum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מקטע עליונה" showMasterSp="0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2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rgbClr val="1D9AA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12"/>
          <p:cNvSpPr/>
          <p:nvPr/>
        </p:nvSpPr>
        <p:spPr>
          <a:xfrm>
            <a:off x="-1" y="0"/>
            <a:ext cx="12192000" cy="4572001"/>
          </a:xfrm>
          <a:custGeom>
            <a:rect b="b" l="l" r="r" t="t"/>
            <a:pathLst>
              <a:path extrusionOk="0" h="4572001" w="12192000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12"/>
          <p:cNvSpPr txBox="1"/>
          <p:nvPr>
            <p:ph type="title"/>
          </p:nvPr>
        </p:nvSpPr>
        <p:spPr>
          <a:xfrm>
            <a:off x="457200" y="4960137"/>
            <a:ext cx="777240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  <a:defRPr b="0" sz="5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2"/>
          <p:cNvSpPr txBox="1"/>
          <p:nvPr>
            <p:ph idx="1" type="body"/>
          </p:nvPr>
        </p:nvSpPr>
        <p:spPr>
          <a:xfrm>
            <a:off x="8610600" y="4960137"/>
            <a:ext cx="320040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0C0C0C"/>
                </a:solidFill>
              </a:defRPr>
            </a:lvl1pPr>
            <a:lvl2pPr indent="-228600" lvl="1" marL="914400" rtl="1" algn="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rtl="1" algn="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2" name="Google Shape;32;p12"/>
          <p:cNvSpPr txBox="1"/>
          <p:nvPr>
            <p:ph idx="10" type="dt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2"/>
          <p:cNvSpPr txBox="1"/>
          <p:nvPr>
            <p:ph idx="11" type="ftr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2"/>
          <p:cNvSpPr txBox="1"/>
          <p:nvPr>
            <p:ph idx="12" type="sldNum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  <p:cxnSp>
        <p:nvCxnSpPr>
          <p:cNvPr id="35" name="Google Shape;35;p12"/>
          <p:cNvCxnSpPr/>
          <p:nvPr/>
        </p:nvCxnSpPr>
        <p:spPr>
          <a:xfrm rot="10800000">
            <a:off x="8386843" y="5264106"/>
            <a:ext cx="0" cy="914400"/>
          </a:xfrm>
          <a:prstGeom prst="straightConnector1">
            <a:avLst/>
          </a:prstGeom>
          <a:noFill/>
          <a:ln cap="flat" cmpd="sng" w="19050">
            <a:solidFill>
              <a:srgbClr val="1482AB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שני תכנים" type="twoObj">
  <p:cSld name="TWO_OBJECTS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3"/>
          <p:cNvSpPr txBox="1"/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3"/>
          <p:cNvSpPr txBox="1"/>
          <p:nvPr>
            <p:ph idx="1" type="body"/>
          </p:nvPr>
        </p:nvSpPr>
        <p:spPr>
          <a:xfrm>
            <a:off x="1024127" y="2286000"/>
            <a:ext cx="475488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🢝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/>
        </p:txBody>
      </p:sp>
      <p:sp>
        <p:nvSpPr>
          <p:cNvPr id="39" name="Google Shape;39;p13"/>
          <p:cNvSpPr txBox="1"/>
          <p:nvPr>
            <p:ph idx="2" type="body"/>
          </p:nvPr>
        </p:nvSpPr>
        <p:spPr>
          <a:xfrm>
            <a:off x="5989320" y="2286000"/>
            <a:ext cx="475488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🢝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/>
        </p:txBody>
      </p:sp>
      <p:sp>
        <p:nvSpPr>
          <p:cNvPr id="40" name="Google Shape;40;p13"/>
          <p:cNvSpPr txBox="1"/>
          <p:nvPr>
            <p:ph idx="10" type="dt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3"/>
          <p:cNvSpPr txBox="1"/>
          <p:nvPr>
            <p:ph idx="11" type="ftr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3"/>
          <p:cNvSpPr txBox="1"/>
          <p:nvPr>
            <p:ph idx="12" type="sldNum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השוואה" type="twoTxTwoObj">
  <p:cSld name="TWO_OBJECTS_WITH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4"/>
          <p:cNvSpPr txBox="1"/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4"/>
          <p:cNvSpPr txBox="1"/>
          <p:nvPr>
            <p:ph idx="1" type="body"/>
          </p:nvPr>
        </p:nvSpPr>
        <p:spPr>
          <a:xfrm>
            <a:off x="1024128" y="2179636"/>
            <a:ext cx="47548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137150" spcFirstLastPara="1" rIns="137150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b="0" sz="2300" cap="none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rtl="1" algn="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rtl="1" algn="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46" name="Google Shape;46;p14"/>
          <p:cNvSpPr txBox="1"/>
          <p:nvPr>
            <p:ph idx="2" type="body"/>
          </p:nvPr>
        </p:nvSpPr>
        <p:spPr>
          <a:xfrm>
            <a:off x="1024128" y="2967788"/>
            <a:ext cx="4754880" cy="33415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🢝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/>
        </p:txBody>
      </p:sp>
      <p:sp>
        <p:nvSpPr>
          <p:cNvPr id="47" name="Google Shape;47;p14"/>
          <p:cNvSpPr txBox="1"/>
          <p:nvPr>
            <p:ph idx="3" type="body"/>
          </p:nvPr>
        </p:nvSpPr>
        <p:spPr>
          <a:xfrm>
            <a:off x="5990888" y="2179636"/>
            <a:ext cx="47548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137150" spcFirstLastPara="1" rIns="137150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b="0" sz="2300" cap="none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rtl="1" algn="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rtl="1" algn="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14"/>
          <p:cNvSpPr txBox="1"/>
          <p:nvPr>
            <p:ph idx="4" type="body"/>
          </p:nvPr>
        </p:nvSpPr>
        <p:spPr>
          <a:xfrm>
            <a:off x="5990888" y="2967788"/>
            <a:ext cx="4754880" cy="33415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🢝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/>
        </p:txBody>
      </p:sp>
      <p:sp>
        <p:nvSpPr>
          <p:cNvPr id="49" name="Google Shape;49;p14"/>
          <p:cNvSpPr txBox="1"/>
          <p:nvPr>
            <p:ph idx="10" type="dt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4"/>
          <p:cNvSpPr txBox="1"/>
          <p:nvPr>
            <p:ph idx="11" type="ftr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4"/>
          <p:cNvSpPr txBox="1"/>
          <p:nvPr>
            <p:ph idx="12" type="sldNum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בלבד" type="titleOnly">
  <p:cSld name="TITLE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5"/>
          <p:cNvSpPr txBox="1"/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5"/>
          <p:cNvSpPr txBox="1"/>
          <p:nvPr>
            <p:ph idx="10" type="dt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5"/>
          <p:cNvSpPr txBox="1"/>
          <p:nvPr>
            <p:ph idx="11" type="ftr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5"/>
          <p:cNvSpPr txBox="1"/>
          <p:nvPr>
            <p:ph idx="12" type="sldNum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ריק" showMasterSp="0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6"/>
          <p:cNvSpPr txBox="1"/>
          <p:nvPr>
            <p:ph idx="10" type="dt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6"/>
          <p:cNvSpPr txBox="1"/>
          <p:nvPr>
            <p:ph idx="11" type="ftr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6"/>
          <p:cNvSpPr txBox="1"/>
          <p:nvPr>
            <p:ph idx="12" type="sldNum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תוכן עם כיתוב" type="objTx">
  <p:cSld name="OBJECT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 txBox="1"/>
          <p:nvPr>
            <p:ph type="title"/>
          </p:nvPr>
        </p:nvSpPr>
        <p:spPr>
          <a:xfrm>
            <a:off x="1024128" y="471509"/>
            <a:ext cx="4389120" cy="1737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7"/>
          <p:cNvSpPr txBox="1"/>
          <p:nvPr>
            <p:ph idx="1" type="body"/>
          </p:nvPr>
        </p:nvSpPr>
        <p:spPr>
          <a:xfrm>
            <a:off x="5715000" y="822960"/>
            <a:ext cx="5678424" cy="51846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81000" lvl="0" marL="457200" rtl="1" algn="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Char char=" "/>
              <a:defRPr sz="2400"/>
            </a:lvl1pPr>
            <a:lvl2pPr indent="-355600" lvl="1" marL="914400" rtl="1" algn="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Char char="🢝"/>
              <a:defRPr sz="2000"/>
            </a:lvl2pPr>
            <a:lvl3pPr indent="-330200" lvl="2" marL="1371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🢝"/>
              <a:defRPr sz="1600"/>
            </a:lvl3pPr>
            <a:lvl4pPr indent="-330200" lvl="3" marL="1828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🢝"/>
              <a:defRPr sz="1600"/>
            </a:lvl4pPr>
            <a:lvl5pPr indent="-330200" lvl="4" marL="22860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🢝"/>
              <a:defRPr sz="1600"/>
            </a:lvl5pPr>
            <a:lvl6pPr indent="-330200" lvl="5" marL="27432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🢝"/>
              <a:defRPr sz="1600"/>
            </a:lvl6pPr>
            <a:lvl7pPr indent="-330200" lvl="6" marL="3200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🢝"/>
              <a:defRPr sz="1600"/>
            </a:lvl7pPr>
            <a:lvl8pPr indent="-330200" lvl="7" marL="3657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🢝"/>
              <a:defRPr sz="1600"/>
            </a:lvl8pPr>
            <a:lvl9pPr indent="-330200" lvl="8" marL="4114800" rtl="1" algn="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Char char="🢝"/>
              <a:defRPr sz="1600"/>
            </a:lvl9pPr>
          </a:lstStyle>
          <a:p/>
        </p:txBody>
      </p:sp>
      <p:sp>
        <p:nvSpPr>
          <p:cNvPr id="64" name="Google Shape;64;p17"/>
          <p:cNvSpPr txBox="1"/>
          <p:nvPr>
            <p:ph idx="2" type="body"/>
          </p:nvPr>
        </p:nvSpPr>
        <p:spPr>
          <a:xfrm>
            <a:off x="1024128" y="2257506"/>
            <a:ext cx="4389120" cy="3762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rtl="1" algn="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rtl="1" algn="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7"/>
          <p:cNvSpPr txBox="1"/>
          <p:nvPr>
            <p:ph idx="10" type="dt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7"/>
          <p:cNvSpPr txBox="1"/>
          <p:nvPr>
            <p:ph idx="11" type="ftr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7"/>
          <p:cNvSpPr txBox="1"/>
          <p:nvPr>
            <p:ph idx="12" type="sldNum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תמונה עם כיתוב" showMasterSp="0" type="picTx">
  <p:cSld name="PICTURE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/>
          <p:nvPr>
            <p:ph type="title"/>
          </p:nvPr>
        </p:nvSpPr>
        <p:spPr>
          <a:xfrm>
            <a:off x="457200" y="4960138"/>
            <a:ext cx="777240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8"/>
          <p:cNvSpPr/>
          <p:nvPr>
            <p:ph idx="2" type="pic"/>
          </p:nvPr>
        </p:nvSpPr>
        <p:spPr>
          <a:xfrm>
            <a:off x="0" y="-1"/>
            <a:ext cx="12188952" cy="4572000"/>
          </a:xfrm>
          <a:prstGeom prst="rect">
            <a:avLst/>
          </a:prstGeom>
          <a:solidFill>
            <a:srgbClr val="76CEEF"/>
          </a:solidFill>
          <a:ln>
            <a:noFill/>
          </a:ln>
        </p:spPr>
        <p:txBody>
          <a:bodyPr anchorCtr="0" anchor="t" bIns="45700" lIns="457200" spcFirstLastPara="1" rIns="45700" wrap="square" tIns="365750">
            <a:normAutofit/>
          </a:bodyPr>
          <a:lstStyle>
            <a:lvl1pPr lvl="0" marR="0" rtl="1" algn="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Twentieth Century"/>
              <a:buNone/>
              <a:defRPr b="0" i="0" sz="32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1" algn="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oto Sans Symbols"/>
              <a:buNone/>
              <a:defRPr b="0" i="0" sz="2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lvl="2" marR="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None/>
              <a:defRPr b="0" i="0" sz="24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lvl="3" marR="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lvl="4" marR="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lvl="5" marR="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lvl="6" marR="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lvl="7" marR="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lvl="8" marR="0" rtl="1" algn="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71" name="Google Shape;71;p18"/>
          <p:cNvSpPr txBox="1"/>
          <p:nvPr>
            <p:ph idx="1" type="body"/>
          </p:nvPr>
        </p:nvSpPr>
        <p:spPr>
          <a:xfrm>
            <a:off x="8610600" y="4960138"/>
            <a:ext cx="320040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0C0C0C"/>
                </a:solidFill>
              </a:defRPr>
            </a:lvl1pPr>
            <a:lvl2pPr indent="-228600" lvl="1" marL="914400" rtl="1" algn="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6pPr>
            <a:lvl7pPr indent="-228600" lvl="6" marL="32004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7pPr>
            <a:lvl8pPr indent="-228600" lvl="7" marL="365760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8pPr>
            <a:lvl9pPr indent="-228600" lvl="8" marL="4114800" rtl="1" algn="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72" name="Google Shape;72;p18"/>
          <p:cNvSpPr txBox="1"/>
          <p:nvPr>
            <p:ph idx="10" type="dt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8"/>
          <p:cNvSpPr txBox="1"/>
          <p:nvPr>
            <p:ph idx="11" type="ftr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8"/>
          <p:cNvSpPr txBox="1"/>
          <p:nvPr>
            <p:ph idx="12" type="sldNum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  <p:cxnSp>
        <p:nvCxnSpPr>
          <p:cNvPr id="75" name="Google Shape;75;p18"/>
          <p:cNvCxnSpPr/>
          <p:nvPr/>
        </p:nvCxnSpPr>
        <p:spPr>
          <a:xfrm rot="10800000">
            <a:off x="8386843" y="5264106"/>
            <a:ext cx="0" cy="9144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/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  <a:defRPr b="0" i="0" sz="5000" u="none" cap="none" strike="noStrike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9"/>
          <p:cNvSpPr txBox="1"/>
          <p:nvPr>
            <p:ph idx="1" type="body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68300" lvl="0" marL="457200" marR="0" rtl="1" algn="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Twentieth Century"/>
              <a:buChar char=" "/>
              <a:defRPr b="0" i="0" sz="22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342900" lvl="1" marL="914400" marR="0" rtl="1" algn="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317500" lvl="2" marL="1371600" marR="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🢝"/>
              <a:defRPr b="0" i="0" sz="14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317500" lvl="3" marL="1828800" marR="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🢝"/>
              <a:defRPr b="0" i="0" sz="14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317500" lvl="4" marL="2286000" marR="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🢝"/>
              <a:defRPr b="0" i="0" sz="14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17500" lvl="5" marL="2743200" marR="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🢝"/>
              <a:defRPr b="0" i="0" sz="14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-317500" lvl="6" marL="3200400" marR="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🢝"/>
              <a:defRPr b="0" i="0" sz="14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-317500" lvl="7" marL="3657600" marR="0" rtl="1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🢝"/>
              <a:defRPr b="0" i="0" sz="14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-317500" lvl="8" marL="4114800" marR="0" rtl="1" algn="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Char char="🢝"/>
              <a:defRPr b="0" i="0" sz="14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8" name="Google Shape;8;p9"/>
          <p:cNvSpPr txBox="1"/>
          <p:nvPr>
            <p:ph idx="10" type="dt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9" name="Google Shape;9;p9"/>
          <p:cNvSpPr txBox="1"/>
          <p:nvPr>
            <p:ph idx="11" type="ftr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10" name="Google Shape;10;p9"/>
          <p:cNvSpPr txBox="1"/>
          <p:nvPr>
            <p:ph idx="12" type="sldNum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000" u="none" cap="none" strike="noStrike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000" u="none" cap="none" strike="noStrike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000" u="none" cap="none" strike="noStrike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000" u="none" cap="none" strike="noStrike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000" u="none" cap="none" strike="noStrike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000" u="none" cap="none" strike="noStrike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000" u="none" cap="none" strike="noStrike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000" u="none" cap="none" strike="noStrike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000" u="none" cap="none" strike="noStrike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  <p:cxnSp>
        <p:nvCxnSpPr>
          <p:cNvPr id="11" name="Google Shape;11;p9"/>
          <p:cNvCxnSpPr/>
          <p:nvPr/>
        </p:nvCxnSpPr>
        <p:spPr>
          <a:xfrm rot="10800000">
            <a:off x="762000" y="826324"/>
            <a:ext cx="0" cy="9144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about:blank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mdhmafmar.wixsite.com/madachtikshv" TargetMode="External"/><Relationship Id="rId4" Type="http://schemas.openxmlformats.org/officeDocument/2006/relationships/hyperlink" Target="https://view.genial.ly/5fa4448e8224a710119a1dc4" TargetMode="External"/><Relationship Id="rId5" Type="http://schemas.openxmlformats.org/officeDocument/2006/relationships/hyperlink" Target="https://docs.google.com/document/d/1S8-EP6DD9OzIOmfjoYGjWjDWfTKgLzYxDfcB_5TNRKU/edit?usp=sharing" TargetMode="External"/><Relationship Id="rId6" Type="http://schemas.openxmlformats.org/officeDocument/2006/relationships/hyperlink" Target="https://drive.google.com/file/d/1bVsvWNWS3EOoaTZr5gBDKtcZjoo9DD2U/view?usp=sharing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pop.education.gov.il/online-learning/vod-broadcasts/realtime-vod-13-8-2020/psychology-10th-grade-12th-grade-13441/" TargetMode="External"/><Relationship Id="rId4" Type="http://schemas.openxmlformats.org/officeDocument/2006/relationships/hyperlink" Target="https://drive.google.com/file/d/1fo650m4Sh-BF1eEdYFbvbhzrVCwCSV6b/view" TargetMode="External"/><Relationship Id="rId10" Type="http://schemas.openxmlformats.org/officeDocument/2006/relationships/hyperlink" Target="https://drive.google.com/file/d/111a0cDcIUsYRORmaI5NZzUXRn8YKPrvX/view" TargetMode="External"/><Relationship Id="rId9" Type="http://schemas.openxmlformats.org/officeDocument/2006/relationships/hyperlink" Target="https://pop.education.gov.il/online-learning/vod-broadcasts/realtime-vod-14-9-2020/psychology-10th-grade-12th-grade-14483/" TargetMode="External"/><Relationship Id="rId5" Type="http://schemas.openxmlformats.org/officeDocument/2006/relationships/hyperlink" Target="https://pop.education.gov.il/online-learning/vod-broadcasts/realtime-vod-14-9-2020/psychology-10th-grade-12th-grade-11045/" TargetMode="External"/><Relationship Id="rId6" Type="http://schemas.openxmlformats.org/officeDocument/2006/relationships/hyperlink" Target="https://drive.google.com/file/d/1xdPtNe_uqfIconBKW4x-ooneB82abJVI/view" TargetMode="External"/><Relationship Id="rId7" Type="http://schemas.openxmlformats.org/officeDocument/2006/relationships/hyperlink" Target="https://pop.education.gov.il/online-learning/vod-broadcasts/realtime-vod-14-9-2020/psychology-10th-grade-12th-grade-14484/" TargetMode="External"/><Relationship Id="rId8" Type="http://schemas.openxmlformats.org/officeDocument/2006/relationships/hyperlink" Target="https://drive.google.com/file/d/1EqCPWKVFl8k_6vPlIMqlGkTLe6MIGjuV/view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ted.com/talks/martin_seligman_the_new_era_of_positive_psychology?language=he" TargetMode="External"/><Relationship Id="rId4" Type="http://schemas.openxmlformats.org/officeDocument/2006/relationships/hyperlink" Target="https://www.israelhayom.co.il/article/829005" TargetMode="External"/><Relationship Id="rId5" Type="http://schemas.openxmlformats.org/officeDocument/2006/relationships/hyperlink" Target="https://docs.google.com/document/d/1MrN4C-PsX90ndmSVn3ja6ElJFoIRnMSj/edit" TargetMode="External"/><Relationship Id="rId6" Type="http://schemas.openxmlformats.org/officeDocument/2006/relationships/hyperlink" Target="https://docs.google.com/document/d/1CPO0s0tLBhdJQjxSQgJUmew-czKf9Nop/edit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docs.google.com/document/d/1iPFYJzRK8YsTm_TALKzWfzOaZqJoOxlY/edit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docs.google.com/document/d/1WlD93aqJyFDHKznhAVGsrp8-tTGRad0FdP6Hk8tnLM4/edit#heading=h.7sst642bl6cj" TargetMode="External"/><Relationship Id="rId4" Type="http://schemas.openxmlformats.org/officeDocument/2006/relationships/hyperlink" Target="https://docs.google.com/document/d/1Jjc2UrezpwEzahnbnbL0JpR2n3Kxu56c/edit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"/>
          <p:cNvSpPr txBox="1"/>
          <p:nvPr>
            <p:ph type="ctrTitle"/>
          </p:nvPr>
        </p:nvSpPr>
        <p:spPr>
          <a:xfrm>
            <a:off x="1122217" y="4960137"/>
            <a:ext cx="10695709" cy="1463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1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500"/>
              <a:buFont typeface="Twentieth Century"/>
              <a:buNone/>
            </a:pPr>
            <a:r>
              <a:rPr lang="iw-IL" sz="4500"/>
              <a:t>סדנת דידקטיקה פסיכולוגיה חיובית</a:t>
            </a:r>
            <a:br>
              <a:rPr lang="iw-IL" sz="4500"/>
            </a:br>
            <a:r>
              <a:rPr lang="iw-IL" sz="4500"/>
              <a:t>תכ"ל חדשה פסיכולוגיה</a:t>
            </a:r>
            <a:br>
              <a:rPr lang="iw-IL" sz="4500"/>
            </a:br>
            <a:r>
              <a:rPr lang="iw-IL" sz="4500"/>
              <a:t>תשפ"א</a:t>
            </a:r>
            <a:endParaRPr sz="4500"/>
          </a:p>
        </p:txBody>
      </p:sp>
      <p:sp>
        <p:nvSpPr>
          <p:cNvPr id="94" name="Google Shape;94;p1"/>
          <p:cNvSpPr txBox="1"/>
          <p:nvPr>
            <p:ph idx="1" type="subTitle"/>
          </p:nvPr>
        </p:nvSpPr>
        <p:spPr>
          <a:xfrm>
            <a:off x="1122217" y="4767415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/>
          </a:p>
          <a:p>
            <a:pPr indent="0" lvl="0" marL="0" rtl="1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/>
          </a:p>
          <a:p>
            <a:pPr indent="0" lvl="0" marL="0" rtl="1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/>
          </a:p>
          <a:p>
            <a:pPr indent="0" lvl="0" marL="0" rtl="1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</a:pPr>
            <a:r>
              <a:rPr lang="iw-IL" sz="2000"/>
              <a:t>ענבל מעודד</a:t>
            </a:r>
            <a:endParaRPr/>
          </a:p>
          <a:p>
            <a:pPr indent="0" lvl="0" marL="0" rtl="1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</a:pPr>
            <a:r>
              <a:rPr lang="iw-IL" sz="2000"/>
              <a:t>19/01/21</a:t>
            </a:r>
            <a:endParaRPr sz="2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/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iw-IL"/>
              <a:t>מה ביחידת הערכה חלופית – נושא הרחבה והעמקה </a:t>
            </a:r>
            <a:endParaRPr/>
          </a:p>
        </p:txBody>
      </p:sp>
      <p:sp>
        <p:nvSpPr>
          <p:cNvPr id="100" name="Google Shape;100;p2"/>
          <p:cNvSpPr txBox="1"/>
          <p:nvPr>
            <p:ph idx="1" type="body"/>
          </p:nvPr>
        </p:nvSpPr>
        <p:spPr>
          <a:xfrm>
            <a:off x="1024128" y="2286000"/>
            <a:ext cx="10405872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-139700" lvl="0" marL="9144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Char char=" "/>
            </a:pPr>
            <a:r>
              <a:rPr lang="iw-IL" u="sng">
                <a:solidFill>
                  <a:schemeClr val="hlink"/>
                </a:solidFill>
                <a:hlinkClick r:id="rId3"/>
              </a:rPr>
              <a:t>file:///C:/Users/TEACHER/Desktop/מסמכים/תשפא/הדרכה%20תשפא/פסיכולוגיה/psychology10_12.pdf</a:t>
            </a:r>
            <a:endParaRPr/>
          </a:p>
          <a:p>
            <a:pPr indent="-139700" lvl="0" marL="91440" rtl="1" algn="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Char char=" "/>
            </a:pPr>
            <a:r>
              <a:rPr lang="iw-IL"/>
              <a:t>עמודים 53-60</a:t>
            </a:r>
            <a:endParaRPr/>
          </a:p>
          <a:p>
            <a:pPr indent="-139700" lvl="0" marL="91440" rtl="1" algn="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Char char=" "/>
            </a:pPr>
            <a:r>
              <a:rPr lang="iw-IL"/>
              <a:t>פירוט הפרקים, סוגיות לדיון, מושגים, מחקרים, אסטרטגיות חשיבה ועוד</a:t>
            </a:r>
            <a:endParaRPr/>
          </a:p>
          <a:p>
            <a:pPr indent="-139700" lvl="0" marL="91440" rtl="1" algn="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Char char=" "/>
            </a:pPr>
            <a:r>
              <a:rPr lang="iw-IL"/>
              <a:t>1. מהי פסיכולוגיה חיובית</a:t>
            </a:r>
            <a:endParaRPr/>
          </a:p>
          <a:p>
            <a:pPr indent="-139700" lvl="0" marL="91440" rtl="1" algn="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Char char=" "/>
            </a:pPr>
            <a:r>
              <a:rPr lang="iw-IL"/>
              <a:t>2. חוסן נפשי</a:t>
            </a:r>
            <a:endParaRPr/>
          </a:p>
          <a:p>
            <a:pPr indent="-139700" lvl="0" marL="91440" rtl="1" algn="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Char char=" "/>
            </a:pPr>
            <a:r>
              <a:rPr lang="iw-IL"/>
              <a:t>3. רווחה נפשית</a:t>
            </a:r>
            <a:endParaRPr/>
          </a:p>
          <a:p>
            <a:pPr indent="-139700" lvl="0" marL="91440" rtl="1" algn="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Char char=" "/>
            </a:pPr>
            <a:r>
              <a:rPr lang="iw-IL"/>
              <a:t>4. אושר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"/>
          <p:cNvSpPr txBox="1"/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iw-IL"/>
              <a:t>חומרי לימוד</a:t>
            </a:r>
            <a:endParaRPr/>
          </a:p>
        </p:txBody>
      </p:sp>
      <p:sp>
        <p:nvSpPr>
          <p:cNvPr id="106" name="Google Shape;106;p3"/>
          <p:cNvSpPr txBox="1"/>
          <p:nvPr>
            <p:ph idx="1" type="body"/>
          </p:nvPr>
        </p:nvSpPr>
        <p:spPr>
          <a:xfrm>
            <a:off x="1024128" y="2286000"/>
            <a:ext cx="10558272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-139700" lvl="0" marL="9144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Char char=" "/>
            </a:pPr>
            <a:r>
              <a:rPr lang="iw-IL"/>
              <a:t>כיתת גוגל – מערכי שיעור, מצגות, מטלות הערכה חלופית, סיכומי השתלמויות ועוד</a:t>
            </a:r>
            <a:endParaRPr/>
          </a:p>
          <a:p>
            <a:pPr indent="-139700" lvl="0" marL="91440" rtl="1" algn="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Char char=" "/>
            </a:pPr>
            <a:r>
              <a:rPr lang="iw-IL"/>
              <a:t>אתר למידה מרחוק - </a:t>
            </a:r>
            <a:r>
              <a:rPr lang="iw-IL" u="sng">
                <a:solidFill>
                  <a:schemeClr val="hlink"/>
                </a:solidFill>
                <a:hlinkClick r:id="rId3"/>
              </a:rPr>
              <a:t>https://mdhmafmar.wixsite.com/madachtikshv</a:t>
            </a:r>
            <a:endParaRPr/>
          </a:p>
          <a:p>
            <a:pPr indent="0" lvl="0" marL="0" rtl="1" algn="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None/>
            </a:pPr>
            <a:r>
              <a:rPr lang="iw-IL"/>
              <a:t>הקלטות שיעורים ומצגות נלוות (מפורט בדף הבא)</a:t>
            </a:r>
            <a:endParaRPr/>
          </a:p>
          <a:p>
            <a:pPr indent="-139700" lvl="0" marL="91440" rtl="1" algn="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Char char=" "/>
            </a:pPr>
            <a:r>
              <a:rPr lang="iw-IL"/>
              <a:t>מצגת אפרת מעטוף </a:t>
            </a:r>
            <a:r>
              <a:rPr lang="iw-IL" u="sng">
                <a:solidFill>
                  <a:schemeClr val="hlink"/>
                </a:solidFill>
                <a:hlinkClick r:id="rId4"/>
              </a:rPr>
              <a:t>https://view.genial.ly/5fa4448e8224a710119a1dc4</a:t>
            </a:r>
            <a:endParaRPr u="sng"/>
          </a:p>
          <a:p>
            <a:pPr indent="-139700" lvl="0" marL="91440" rtl="1" algn="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Char char=" "/>
            </a:pPr>
            <a:r>
              <a:rPr lang="iw-IL" u="sng">
                <a:solidFill>
                  <a:schemeClr val="hlink"/>
                </a:solidFill>
                <a:hlinkClick r:id="rId5"/>
              </a:rPr>
              <a:t>מערך שיעור </a:t>
            </a:r>
            <a:r>
              <a:rPr lang="iw-IL"/>
              <a:t>אושר ענבל מעודד</a:t>
            </a:r>
            <a:endParaRPr/>
          </a:p>
          <a:p>
            <a:pPr indent="-114300" lvl="0" marL="91440" rtl="1" algn="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800"/>
              <a:buChar char=" "/>
            </a:pPr>
            <a:r>
              <a:rPr lang="iw-IL" u="sng">
                <a:solidFill>
                  <a:schemeClr val="hlink"/>
                </a:solidFill>
                <a:hlinkClick r:id="rId6"/>
              </a:rPr>
              <a:t>מצגת</a:t>
            </a:r>
            <a:r>
              <a:rPr lang="iw-IL"/>
              <a:t> של יפעת שמש</a:t>
            </a:r>
            <a:endParaRPr/>
          </a:p>
          <a:p>
            <a:pPr indent="0" lvl="0" marL="91440" rtl="1" algn="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1" name="Google Shape;111;p4"/>
          <p:cNvGraphicFramePr/>
          <p:nvPr/>
        </p:nvGraphicFramePr>
        <p:xfrm>
          <a:off x="1122219" y="457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{B395E4CC-5502-49C6-AD83-12B5C31E93A2}</a:tableStyleId>
              </a:tblPr>
              <a:tblGrid>
                <a:gridCol w="3357425"/>
                <a:gridCol w="3357425"/>
                <a:gridCol w="3357425"/>
              </a:tblGrid>
              <a:tr h="282275"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iw-IL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קישור לשיעור מוקלט</a:t>
                      </a:r>
                      <a:endParaRPr sz="2000" u="none" cap="none" strike="noStrike"/>
                    </a:p>
                  </a:txBody>
                  <a:tcPr marT="43525" marB="43525" marR="43525" marL="4352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iw-IL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קישור למצגת</a:t>
                      </a:r>
                      <a:endParaRPr sz="2000" u="none" cap="none" strike="noStrike"/>
                    </a:p>
                  </a:txBody>
                  <a:tcPr marT="43525" marB="43525" marR="43525" marL="4352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iw-IL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נושא השיעור </a:t>
                      </a:r>
                      <a:endParaRPr sz="2000" u="none" cap="none" strike="noStrike"/>
                    </a:p>
                  </a:txBody>
                  <a:tcPr marT="43525" marB="43525" marR="43525" marL="4352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01475"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iw-IL" sz="1400" u="sng" cap="none" strike="noStrike">
                          <a:solidFill>
                            <a:srgbClr val="1155CC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https://pop.education.gov.il/online-learning/vod-broadcasts/realtime-vod-13-8-2020/psychology-10th-grade-12th-grade-13441/</a:t>
                      </a:r>
                      <a:endParaRPr sz="14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iw-IL" sz="1400" u="none" cap="none" strike="noStrike"/>
                      </a:br>
                      <a:endParaRPr sz="1400" u="none" cap="none" strike="noStrike"/>
                    </a:p>
                  </a:txBody>
                  <a:tcPr marT="43525" marB="43525" marR="43525" marL="4352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iw-IL" sz="1400" u="sng" cap="none" strike="noStrike">
                          <a:solidFill>
                            <a:srgbClr val="1155CC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https://drive.google.com/file/d/1fo650m4Sh-BF1eEdYFbvbhzrVCwCSV6b/view</a:t>
                      </a:r>
                      <a:endParaRPr sz="1400" u="none" cap="none" strike="noStrike"/>
                    </a:p>
                  </a:txBody>
                  <a:tcPr marT="43525" marB="43525" marR="43525" marL="4352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iw-IL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מהי פסיכולוגיה חיובית וכיצד התפתחה הגישה</a:t>
                      </a:r>
                      <a:endParaRPr sz="2000" u="none" cap="none" strike="noStrike"/>
                    </a:p>
                  </a:txBody>
                  <a:tcPr marT="43525" marB="43525" marR="43525" marL="4352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01475"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iw-IL" sz="1400" u="sng" cap="none" strike="noStrike">
                          <a:solidFill>
                            <a:srgbClr val="1155CC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https://pop.education.gov.il/online-learning/vod-broadcasts/realtime-vod-14-9-2020/psychology-10th-grade-12th-grade-11045/</a:t>
                      </a:r>
                      <a:endParaRPr sz="14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iw-IL" sz="1400" u="none" cap="none" strike="noStrike"/>
                      </a:br>
                      <a:endParaRPr sz="1400" u="none" cap="none" strike="noStrike"/>
                    </a:p>
                  </a:txBody>
                  <a:tcPr marT="43525" marB="43525" marR="43525" marL="4352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iw-IL" sz="1400" u="sng" cap="none" strike="noStrike">
                          <a:solidFill>
                            <a:srgbClr val="1155CC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https://drive.google.com/file/d/1xdPtNe_uqfIconBKW4x-ooneB82abJVI/view</a:t>
                      </a:r>
                      <a:endParaRPr sz="14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iw-IL" sz="1400" u="none" cap="none" strike="noStrike"/>
                      </a:br>
                      <a:endParaRPr sz="1400" u="none" cap="none" strike="noStrike"/>
                    </a:p>
                  </a:txBody>
                  <a:tcPr marT="43525" marB="43525" marR="43525" marL="4352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iw-IL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חוסן נפשי והמודל של מולי להד - גשר מאח"ד</a:t>
                      </a:r>
                      <a:endParaRPr sz="2000" u="none" cap="none" strike="noStrike"/>
                    </a:p>
                  </a:txBody>
                  <a:tcPr marT="43525" marB="43525" marR="43525" marL="4352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01475"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iw-IL" sz="1400" u="sng" cap="none" strike="noStrike">
                          <a:solidFill>
                            <a:srgbClr val="1155CC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https://pop.education.gov.il/online-learning/vod-broadcasts/realtime-vod-14-9-2020/psychology-10th-grade-12th-grade-14484/</a:t>
                      </a:r>
                      <a:endParaRPr sz="14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iw-IL" sz="1400" u="none" cap="none" strike="noStrike"/>
                      </a:br>
                      <a:endParaRPr sz="1400" u="none" cap="none" strike="noStrike"/>
                    </a:p>
                  </a:txBody>
                  <a:tcPr marT="43525" marB="43525" marR="43525" marL="4352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iw-IL" sz="1400" u="sng" cap="none" strike="noStrike">
                          <a:solidFill>
                            <a:srgbClr val="1155CC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https://drive.google.com/file/d/1EqCPWKVFl8k_6vPlIMqlGkTLe6MIGjuV/view</a:t>
                      </a:r>
                      <a:endParaRPr sz="14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iw-IL" sz="1400" u="none" cap="none" strike="noStrike"/>
                      </a:br>
                      <a:endParaRPr sz="1400" u="none" cap="none" strike="noStrike"/>
                    </a:p>
                  </a:txBody>
                  <a:tcPr marT="43525" marB="43525" marR="43525" marL="4352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iw-IL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רווחה נפשית - מיטביות</a:t>
                      </a:r>
                      <a:endParaRPr sz="2000" u="none" cap="none" strike="noStrike"/>
                    </a:p>
                  </a:txBody>
                  <a:tcPr marT="43525" marB="43525" marR="43525" marL="4352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01475"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iw-IL" sz="1400" u="sng" cap="none" strike="noStrike">
                          <a:solidFill>
                            <a:srgbClr val="1155CC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https://pop.education.gov.il/online-learning/vod-broadcasts/realtime-vod-14-9-2020/psychology-10th-grade-12th-grade-14483/</a:t>
                      </a:r>
                      <a:endParaRPr sz="14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iw-IL" sz="1400" u="none" cap="none" strike="noStrike"/>
                      </a:br>
                      <a:endParaRPr sz="1400" u="none" cap="none" strike="noStrike"/>
                    </a:p>
                  </a:txBody>
                  <a:tcPr marT="43525" marB="43525" marR="43525" marL="4352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iw-IL" sz="1400" u="sng" cap="none" strike="noStrike">
                          <a:solidFill>
                            <a:srgbClr val="1155CC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https://drive.google.com/file/d/111a0cDcIUsYRORmaI5NZzUXRn8YKPrvX/view</a:t>
                      </a:r>
                      <a:endParaRPr sz="14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iw-IL" sz="1400" u="none" cap="none" strike="noStrike"/>
                      </a:br>
                      <a:endParaRPr sz="1400" u="none" cap="none" strike="noStrike"/>
                    </a:p>
                  </a:txBody>
                  <a:tcPr marT="43525" marB="43525" marR="43525" marL="4352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iw-IL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אושר</a:t>
                      </a:r>
                      <a:endParaRPr sz="2000" u="none" cap="none" strike="noStrike"/>
                    </a:p>
                  </a:txBody>
                  <a:tcPr marT="43525" marB="43525" marR="43525" marL="4352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12" name="Google Shape;112;p4"/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b="0" i="0" lang="iw-IL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wentieth Century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"/>
          <p:cNvSpPr txBox="1"/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iw-IL"/>
              <a:t>דרכי הוראה</a:t>
            </a:r>
            <a:endParaRPr/>
          </a:p>
        </p:txBody>
      </p:sp>
      <p:sp>
        <p:nvSpPr>
          <p:cNvPr id="118" name="Google Shape;118;p5"/>
          <p:cNvSpPr txBox="1"/>
          <p:nvPr>
            <p:ph idx="1" type="body"/>
          </p:nvPr>
        </p:nvSpPr>
        <p:spPr>
          <a:xfrm>
            <a:off x="1024128" y="2286000"/>
            <a:ext cx="10475145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-129222" lvl="0" marL="91440" rtl="1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35"/>
              <a:buChar char=" "/>
            </a:pPr>
            <a:r>
              <a:rPr lang="iw-IL" sz="2035"/>
              <a:t>הרצאות טד </a:t>
            </a:r>
            <a:endParaRPr sz="2035"/>
          </a:p>
          <a:p>
            <a:pPr indent="-129222" lvl="0" marL="91440" rtl="1" algn="r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2035"/>
              <a:buChar char=" "/>
            </a:pPr>
            <a:r>
              <a:rPr lang="iw-IL" sz="2035" u="sng">
                <a:solidFill>
                  <a:schemeClr val="hlink"/>
                </a:solidFill>
                <a:hlinkClick r:id="rId3"/>
              </a:rPr>
              <a:t>https://www.ted.com/talks/martin_seligman_the_new_era_of_positive_psychology?language=he</a:t>
            </a:r>
            <a:endParaRPr sz="2035"/>
          </a:p>
          <a:p>
            <a:pPr indent="0" lvl="0" marL="91440" rtl="1" algn="r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2035"/>
              <a:buNone/>
            </a:pPr>
            <a:r>
              <a:t/>
            </a:r>
            <a:endParaRPr sz="2035"/>
          </a:p>
          <a:p>
            <a:pPr indent="-129222" lvl="0" marL="91440" rtl="1" algn="r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2035"/>
              <a:buChar char=" "/>
            </a:pPr>
            <a:r>
              <a:rPr lang="iw-IL" sz="2035"/>
              <a:t>קטעי עיתונות - </a:t>
            </a:r>
            <a:r>
              <a:rPr lang="iw-IL" sz="2035" u="sng">
                <a:solidFill>
                  <a:schemeClr val="hlink"/>
                </a:solidFill>
                <a:hlinkClick r:id="rId4"/>
              </a:rPr>
              <a:t>בהוטן ממלכת האוש</a:t>
            </a:r>
            <a:r>
              <a:rPr lang="iw-IL" sz="2035"/>
              <a:t>ר </a:t>
            </a:r>
            <a:endParaRPr/>
          </a:p>
          <a:p>
            <a:pPr indent="-129222" lvl="0" marL="91440" rtl="1" algn="r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2035"/>
              <a:buChar char=" "/>
            </a:pPr>
            <a:r>
              <a:rPr lang="iw-IL" sz="2035"/>
              <a:t>סרטים </a:t>
            </a:r>
            <a:endParaRPr sz="2035"/>
          </a:p>
          <a:p>
            <a:pPr indent="-129222" lvl="0" marL="91440" rtl="1" algn="r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2035"/>
              <a:buChar char=" "/>
            </a:pPr>
            <a:r>
              <a:rPr lang="iw-IL" sz="2035"/>
              <a:t>ספר – טל בן שחר "באושר ואושר"</a:t>
            </a:r>
            <a:endParaRPr sz="2035"/>
          </a:p>
          <a:p>
            <a:pPr indent="-129222" lvl="0" marL="91440" rtl="1" algn="r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2035"/>
              <a:buChar char=" "/>
            </a:pPr>
            <a:r>
              <a:rPr lang="iw-IL" sz="2035"/>
              <a:t>ספר - "אושר אמיתי" 1997 מרטין סליגמן (אבי הפסיכולוגיה החיובית)</a:t>
            </a:r>
            <a:endParaRPr sz="2035"/>
          </a:p>
          <a:p>
            <a:pPr indent="-129222" lvl="0" marL="91440" rtl="1" algn="r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2035"/>
              <a:buChar char=" "/>
            </a:pPr>
            <a:r>
              <a:rPr lang="iw-IL" sz="2035"/>
              <a:t>מילוי שאלונים - </a:t>
            </a:r>
            <a:r>
              <a:rPr lang="iw-IL" sz="2035" u="sng">
                <a:solidFill>
                  <a:schemeClr val="hlink"/>
                </a:solidFill>
                <a:hlinkClick r:id="rId5"/>
              </a:rPr>
              <a:t>אושר</a:t>
            </a:r>
            <a:r>
              <a:rPr lang="iw-IL" sz="2035"/>
              <a:t> ; </a:t>
            </a:r>
            <a:r>
              <a:rPr lang="iw-IL" sz="2035" u="sng">
                <a:solidFill>
                  <a:schemeClr val="hlink"/>
                </a:solidFill>
                <a:hlinkClick r:id="rId6"/>
              </a:rPr>
              <a:t>חוסן</a:t>
            </a:r>
            <a:endParaRPr b="0" sz="2035"/>
          </a:p>
          <a:p>
            <a:pPr indent="0" lvl="0" marL="0" rtl="1" algn="r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2035"/>
              <a:buNone/>
            </a:pPr>
            <a:br>
              <a:rPr lang="iw-IL" sz="2035"/>
            </a:br>
            <a:endParaRPr sz="2035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"/>
          <p:cNvSpPr txBox="1"/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iw-IL"/>
              <a:t>אפשרויות להערכה חלופית</a:t>
            </a:r>
            <a:endParaRPr/>
          </a:p>
        </p:txBody>
      </p:sp>
      <p:sp>
        <p:nvSpPr>
          <p:cNvPr id="124" name="Google Shape;124;p6"/>
          <p:cNvSpPr txBox="1"/>
          <p:nvPr>
            <p:ph idx="1" type="body"/>
          </p:nvPr>
        </p:nvSpPr>
        <p:spPr>
          <a:xfrm>
            <a:off x="1024128" y="2286000"/>
            <a:ext cx="9893254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-139700" lvl="0" marL="91440" rtl="1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200"/>
              <a:buChar char=" "/>
            </a:pPr>
            <a:r>
              <a:rPr lang="iw-IL"/>
              <a:t>לפי הנחיות בחוברת החלופות </a:t>
            </a:r>
            <a:r>
              <a:rPr lang="iw-IL" u="sng">
                <a:solidFill>
                  <a:schemeClr val="hlink"/>
                </a:solidFill>
                <a:hlinkClick r:id="rId3"/>
              </a:rPr>
              <a:t>https://docs.google.com/document/d/1iPFYJzRK8YsTm_TALKzWfzOaZqJoOxlY/edit</a:t>
            </a:r>
            <a:endParaRPr/>
          </a:p>
          <a:p>
            <a:pPr indent="0" lvl="0" marL="91440" rtl="1" algn="r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/>
          </a:p>
          <a:p>
            <a:pPr indent="-139700" lvl="0" marL="91440" rtl="1" algn="r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2200"/>
              <a:buChar char=" "/>
            </a:pPr>
            <a:r>
              <a:rPr lang="iw-IL"/>
              <a:t>משחק לימודי</a:t>
            </a:r>
            <a:endParaRPr/>
          </a:p>
          <a:p>
            <a:pPr indent="-139700" lvl="0" marL="91440" rtl="1" algn="r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2200"/>
              <a:buChar char=" "/>
            </a:pPr>
            <a:r>
              <a:rPr lang="iw-IL"/>
              <a:t>כרזה</a:t>
            </a:r>
            <a:endParaRPr/>
          </a:p>
          <a:p>
            <a:pPr indent="-139700" lvl="0" marL="91440" rtl="1" algn="r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2200"/>
              <a:buChar char=" "/>
            </a:pPr>
            <a:r>
              <a:rPr lang="iw-IL"/>
              <a:t>קומיקס</a:t>
            </a:r>
            <a:endParaRPr/>
          </a:p>
          <a:p>
            <a:pPr indent="-139700" lvl="0" marL="91440" rtl="1" algn="r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2200"/>
              <a:buChar char=" "/>
            </a:pPr>
            <a:r>
              <a:rPr lang="iw-IL"/>
              <a:t>דו"ח צפייה בסרט</a:t>
            </a:r>
            <a:endParaRPr/>
          </a:p>
          <a:p>
            <a:pPr indent="0" lvl="0" marL="91440" rtl="1" algn="r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/>
          </a:p>
          <a:p>
            <a:pPr indent="-139700" lvl="0" marL="91440" rtl="1" algn="r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2200"/>
              <a:buChar char=" "/>
            </a:pPr>
            <a:r>
              <a:rPr lang="iw-IL"/>
              <a:t>יש לכם.ן עוד הצעות ?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"/>
          <p:cNvSpPr txBox="1"/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iw-IL"/>
              <a:t>דוגמאות להערכה חלופית</a:t>
            </a:r>
            <a:endParaRPr/>
          </a:p>
        </p:txBody>
      </p:sp>
      <p:sp>
        <p:nvSpPr>
          <p:cNvPr id="130" name="Google Shape;130;p7"/>
          <p:cNvSpPr txBox="1"/>
          <p:nvPr>
            <p:ph idx="1" type="body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-139700" lvl="0" marL="9144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Char char=" "/>
            </a:pPr>
            <a:r>
              <a:rPr lang="iw-IL"/>
              <a:t>מטלת הערכה חלופית אפרת מעטוף "גאון הירדן"</a:t>
            </a:r>
            <a:endParaRPr b="0"/>
          </a:p>
          <a:p>
            <a:pPr indent="-139700" lvl="0" marL="91440" rtl="0" algn="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Char char=" "/>
            </a:pPr>
            <a:r>
              <a:rPr lang="iw-IL" u="sng">
                <a:solidFill>
                  <a:schemeClr val="hlink"/>
                </a:solidFill>
                <a:hlinkClick r:id="rId3"/>
              </a:rPr>
              <a:t>https://docs.google.com/document/d/1WlD93aqJyFDHKznhAVGsrp8-tTGRad0FdP6Hk8tnLM4/edit#heading=h.7sst642bl6cj</a:t>
            </a:r>
            <a:endParaRPr b="0"/>
          </a:p>
          <a:p>
            <a:pPr indent="-139700" lvl="0" marL="91440" rtl="1" algn="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Char char=" "/>
            </a:pPr>
            <a:br>
              <a:rPr b="0" lang="iw-IL"/>
            </a:br>
            <a:r>
              <a:rPr lang="iw-IL"/>
              <a:t>מטלת הערכה חלופית מירב פלד "נופי גולן" </a:t>
            </a:r>
            <a:r>
              <a:rPr lang="iw-IL" u="sng">
                <a:solidFill>
                  <a:schemeClr val="hlink"/>
                </a:solidFill>
                <a:hlinkClick r:id="rId4"/>
              </a:rPr>
              <a:t>https://docs.google.com/document/d/1Jjc2UrezpwEzahnbnbL0JpR2n3Kxu56c/edit</a:t>
            </a:r>
            <a:endParaRPr b="0"/>
          </a:p>
          <a:p>
            <a:pPr indent="-139700" lvl="0" marL="91440" rtl="1" algn="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Char char=" "/>
            </a:pPr>
            <a:br>
              <a:rPr b="0" lang="iw-IL"/>
            </a:b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8"/>
          <p:cNvSpPr txBox="1"/>
          <p:nvPr>
            <p:ph type="title"/>
          </p:nvPr>
        </p:nvSpPr>
        <p:spPr>
          <a:xfrm>
            <a:off x="1024128" y="585216"/>
            <a:ext cx="10710672" cy="14996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iw-IL"/>
              <a:t>תודה רבה שהשתתפתם.ן בסדנה !</a:t>
            </a:r>
            <a:endParaRPr/>
          </a:p>
        </p:txBody>
      </p:sp>
      <p:pic>
        <p:nvPicPr>
          <p:cNvPr id="136" name="Google Shape;136;p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93273" y="1799968"/>
            <a:ext cx="8922327" cy="48110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אינטגרל">
  <a:themeElements>
    <a:clrScheme name="אינטגרל">
      <a:dk1>
        <a:srgbClr val="000000"/>
      </a:dk1>
      <a:lt1>
        <a:srgbClr val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2021-01-14T10:21:39Z</dcterms:created>
  <dc:creator>ענבל מעודד</dc:creator>
</cp:coreProperties>
</file>