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8"/>
  </p:notesMasterIdLst>
  <p:sldIdLst>
    <p:sldId id="257" r:id="rId2"/>
    <p:sldId id="413" r:id="rId3"/>
    <p:sldId id="382" r:id="rId4"/>
    <p:sldId id="304" r:id="rId5"/>
    <p:sldId id="305" r:id="rId6"/>
    <p:sldId id="306" r:id="rId7"/>
    <p:sldId id="307" r:id="rId8"/>
    <p:sldId id="308" r:id="rId9"/>
    <p:sldId id="309" r:id="rId10"/>
    <p:sldId id="310" r:id="rId11"/>
    <p:sldId id="317" r:id="rId12"/>
    <p:sldId id="319" r:id="rId13"/>
    <p:sldId id="383" r:id="rId14"/>
    <p:sldId id="321" r:id="rId15"/>
    <p:sldId id="322" r:id="rId16"/>
    <p:sldId id="324" r:id="rId17"/>
    <p:sldId id="323" r:id="rId18"/>
    <p:sldId id="325" r:id="rId19"/>
    <p:sldId id="326" r:id="rId20"/>
    <p:sldId id="369" r:id="rId21"/>
    <p:sldId id="384" r:id="rId22"/>
    <p:sldId id="336" r:id="rId23"/>
    <p:sldId id="337" r:id="rId24"/>
    <p:sldId id="386" r:id="rId25"/>
    <p:sldId id="389" r:id="rId26"/>
    <p:sldId id="390" r:id="rId27"/>
    <p:sldId id="387" r:id="rId28"/>
    <p:sldId id="335" r:id="rId29"/>
    <p:sldId id="391" r:id="rId30"/>
    <p:sldId id="393" r:id="rId31"/>
    <p:sldId id="394" r:id="rId32"/>
    <p:sldId id="392" r:id="rId33"/>
    <p:sldId id="395" r:id="rId34"/>
    <p:sldId id="367" r:id="rId35"/>
    <p:sldId id="414" r:id="rId36"/>
    <p:sldId id="287" r:id="rId37"/>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ki bekerman" initials="mb" lastIdx="3" clrIdx="0">
    <p:extLst>
      <p:ext uri="{19B8F6BF-5375-455C-9EA6-DF929625EA0E}">
        <p15:presenceInfo xmlns:p15="http://schemas.microsoft.com/office/powerpoint/2012/main" userId="92ce17a6cb4fef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8BB68D-F6F9-4B58-82D3-2440995718D1}" v="11" dt="2020-11-04T14:50:17.194"/>
  </p1510:revLst>
</p1510:revInfo>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3" autoAdjust="0"/>
    <p:restoredTop sz="94045" autoAdjust="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עדו גלדי" userId="efbeb601ceebbbe9" providerId="LiveId" clId="{E98BB68D-F6F9-4B58-82D3-2440995718D1}"/>
    <pc:docChg chg="undo custSel addSld delSld modSld">
      <pc:chgData name="עדו גלדי" userId="efbeb601ceebbbe9" providerId="LiveId" clId="{E98BB68D-F6F9-4B58-82D3-2440995718D1}" dt="2020-11-04T14:50:35.285" v="170"/>
      <pc:docMkLst>
        <pc:docMk/>
      </pc:docMkLst>
      <pc:sldChg chg="modSp mod">
        <pc:chgData name="עדו גלדי" userId="efbeb601ceebbbe9" providerId="LiveId" clId="{E98BB68D-F6F9-4B58-82D3-2440995718D1}" dt="2020-11-04T13:57:14.717" v="3" actId="14100"/>
        <pc:sldMkLst>
          <pc:docMk/>
          <pc:sldMk cId="956438404" sldId="307"/>
        </pc:sldMkLst>
        <pc:spChg chg="mod">
          <ac:chgData name="עדו גלדי" userId="efbeb601ceebbbe9" providerId="LiveId" clId="{E98BB68D-F6F9-4B58-82D3-2440995718D1}" dt="2020-11-04T13:57:07.937" v="2" actId="6549"/>
          <ac:spMkLst>
            <pc:docMk/>
            <pc:sldMk cId="956438404" sldId="307"/>
            <ac:spMk id="3" creationId="{DBBE18BF-FF8A-42E0-8F11-3D0D1D6E3858}"/>
          </ac:spMkLst>
        </pc:spChg>
        <pc:picChg chg="mod">
          <ac:chgData name="עדו גלדי" userId="efbeb601ceebbbe9" providerId="LiveId" clId="{E98BB68D-F6F9-4B58-82D3-2440995718D1}" dt="2020-11-04T13:57:14.717" v="3" actId="14100"/>
          <ac:picMkLst>
            <pc:docMk/>
            <pc:sldMk cId="956438404" sldId="307"/>
            <ac:picMk id="5" creationId="{9F2981DE-CE23-49CE-8AB1-4903E8DDFB1C}"/>
          </ac:picMkLst>
        </pc:picChg>
      </pc:sldChg>
      <pc:sldChg chg="modSp mod">
        <pc:chgData name="עדו גלדי" userId="efbeb601ceebbbe9" providerId="LiveId" clId="{E98BB68D-F6F9-4B58-82D3-2440995718D1}" dt="2020-11-04T13:57:43.721" v="8" actId="6549"/>
        <pc:sldMkLst>
          <pc:docMk/>
          <pc:sldMk cId="3643932454" sldId="308"/>
        </pc:sldMkLst>
        <pc:spChg chg="mod">
          <ac:chgData name="עדו גלדי" userId="efbeb601ceebbbe9" providerId="LiveId" clId="{E98BB68D-F6F9-4B58-82D3-2440995718D1}" dt="2020-11-04T13:57:43.721" v="8" actId="6549"/>
          <ac:spMkLst>
            <pc:docMk/>
            <pc:sldMk cId="3643932454" sldId="308"/>
            <ac:spMk id="3" creationId="{8BAB4730-5731-4D42-9353-2481259DCEF3}"/>
          </ac:spMkLst>
        </pc:spChg>
      </pc:sldChg>
      <pc:sldChg chg="modSp mod">
        <pc:chgData name="עדו גלדי" userId="efbeb601ceebbbe9" providerId="LiveId" clId="{E98BB68D-F6F9-4B58-82D3-2440995718D1}" dt="2020-11-04T13:59:11.816" v="11" actId="1076"/>
        <pc:sldMkLst>
          <pc:docMk/>
          <pc:sldMk cId="3547486263" sldId="309"/>
        </pc:sldMkLst>
        <pc:spChg chg="mod">
          <ac:chgData name="עדו גלדי" userId="efbeb601ceebbbe9" providerId="LiveId" clId="{E98BB68D-F6F9-4B58-82D3-2440995718D1}" dt="2020-11-04T13:59:06.028" v="9" actId="6549"/>
          <ac:spMkLst>
            <pc:docMk/>
            <pc:sldMk cId="3547486263" sldId="309"/>
            <ac:spMk id="3" creationId="{4C80E5CB-9179-4764-9190-9CF5CF45800D}"/>
          </ac:spMkLst>
        </pc:spChg>
        <pc:picChg chg="mod">
          <ac:chgData name="עדו גלדי" userId="efbeb601ceebbbe9" providerId="LiveId" clId="{E98BB68D-F6F9-4B58-82D3-2440995718D1}" dt="2020-11-04T13:59:11.816" v="11" actId="1076"/>
          <ac:picMkLst>
            <pc:docMk/>
            <pc:sldMk cId="3547486263" sldId="309"/>
            <ac:picMk id="4" creationId="{9D8DF5AA-0F0D-43F0-87AC-E1581DCB2C2B}"/>
          </ac:picMkLst>
        </pc:picChg>
        <pc:picChg chg="mod">
          <ac:chgData name="עדו גלדי" userId="efbeb601ceebbbe9" providerId="LiveId" clId="{E98BB68D-F6F9-4B58-82D3-2440995718D1}" dt="2020-11-04T13:59:09.616" v="10" actId="1076"/>
          <ac:picMkLst>
            <pc:docMk/>
            <pc:sldMk cId="3547486263" sldId="309"/>
            <ac:picMk id="5" creationId="{E18B8FE1-4FE5-477F-B1F2-1571D6DC370E}"/>
          </ac:picMkLst>
        </pc:picChg>
      </pc:sldChg>
      <pc:sldChg chg="modSp mod">
        <pc:chgData name="עדו גלדי" userId="efbeb601ceebbbe9" providerId="LiveId" clId="{E98BB68D-F6F9-4B58-82D3-2440995718D1}" dt="2020-11-04T13:59:20.415" v="13" actId="14100"/>
        <pc:sldMkLst>
          <pc:docMk/>
          <pc:sldMk cId="1844739210" sldId="310"/>
        </pc:sldMkLst>
        <pc:picChg chg="mod">
          <ac:chgData name="עדו גלדי" userId="efbeb601ceebbbe9" providerId="LiveId" clId="{E98BB68D-F6F9-4B58-82D3-2440995718D1}" dt="2020-11-04T13:59:20.415" v="13" actId="14100"/>
          <ac:picMkLst>
            <pc:docMk/>
            <pc:sldMk cId="1844739210" sldId="310"/>
            <ac:picMk id="4" creationId="{C2D12944-0E35-4AFB-A069-D83EA68CBBBF}"/>
          </ac:picMkLst>
        </pc:picChg>
      </pc:sldChg>
      <pc:sldChg chg="modSp mod">
        <pc:chgData name="עדו גלדי" userId="efbeb601ceebbbe9" providerId="LiveId" clId="{E98BB68D-F6F9-4B58-82D3-2440995718D1}" dt="2020-11-04T14:47:57.539" v="115" actId="20577"/>
        <pc:sldMkLst>
          <pc:docMk/>
          <pc:sldMk cId="1977034998" sldId="317"/>
        </pc:sldMkLst>
        <pc:spChg chg="mod">
          <ac:chgData name="עדו גלדי" userId="efbeb601ceebbbe9" providerId="LiveId" clId="{E98BB68D-F6F9-4B58-82D3-2440995718D1}" dt="2020-11-04T14:47:57.539" v="115" actId="20577"/>
          <ac:spMkLst>
            <pc:docMk/>
            <pc:sldMk cId="1977034998" sldId="317"/>
            <ac:spMk id="2" creationId="{5884552B-C962-49A4-BD5D-68E338A2A7B1}"/>
          </ac:spMkLst>
        </pc:spChg>
      </pc:sldChg>
      <pc:sldChg chg="modSp mod">
        <pc:chgData name="עדו גלדי" userId="efbeb601ceebbbe9" providerId="LiveId" clId="{E98BB68D-F6F9-4B58-82D3-2440995718D1}" dt="2020-11-04T14:48:02.940" v="116" actId="20577"/>
        <pc:sldMkLst>
          <pc:docMk/>
          <pc:sldMk cId="3033349195" sldId="319"/>
        </pc:sldMkLst>
        <pc:spChg chg="mod">
          <ac:chgData name="עדו גלדי" userId="efbeb601ceebbbe9" providerId="LiveId" clId="{E98BB68D-F6F9-4B58-82D3-2440995718D1}" dt="2020-11-04T14:48:02.940" v="116" actId="20577"/>
          <ac:spMkLst>
            <pc:docMk/>
            <pc:sldMk cId="3033349195" sldId="319"/>
            <ac:spMk id="2" creationId="{5884552B-C962-49A4-BD5D-68E338A2A7B1}"/>
          </ac:spMkLst>
        </pc:spChg>
        <pc:picChg chg="mod">
          <ac:chgData name="עדו גלדי" userId="efbeb601ceebbbe9" providerId="LiveId" clId="{E98BB68D-F6F9-4B58-82D3-2440995718D1}" dt="2020-11-04T14:01:14.172" v="15" actId="1076"/>
          <ac:picMkLst>
            <pc:docMk/>
            <pc:sldMk cId="3033349195" sldId="319"/>
            <ac:picMk id="5" creationId="{A3E21757-A909-490E-92E8-9B19E2E4DD87}"/>
          </ac:picMkLst>
        </pc:picChg>
      </pc:sldChg>
      <pc:sldChg chg="delSp mod">
        <pc:chgData name="עדו גלדי" userId="efbeb601ceebbbe9" providerId="LiveId" clId="{E98BB68D-F6F9-4B58-82D3-2440995718D1}" dt="2020-11-04T14:05:26.810" v="39" actId="21"/>
        <pc:sldMkLst>
          <pc:docMk/>
          <pc:sldMk cId="3080195945" sldId="321"/>
        </pc:sldMkLst>
        <pc:picChg chg="del">
          <ac:chgData name="עדו גלדי" userId="efbeb601ceebbbe9" providerId="LiveId" clId="{E98BB68D-F6F9-4B58-82D3-2440995718D1}" dt="2020-11-04T14:05:26.810" v="39" actId="21"/>
          <ac:picMkLst>
            <pc:docMk/>
            <pc:sldMk cId="3080195945" sldId="321"/>
            <ac:picMk id="6" creationId="{B7CBA0C9-2575-43D9-A63C-9F29B8F05214}"/>
          </ac:picMkLst>
        </pc:picChg>
      </pc:sldChg>
      <pc:sldChg chg="del">
        <pc:chgData name="עדו גלדי" userId="efbeb601ceebbbe9" providerId="LiveId" clId="{E98BB68D-F6F9-4B58-82D3-2440995718D1}" dt="2020-11-04T14:18:03.385" v="74" actId="47"/>
        <pc:sldMkLst>
          <pc:docMk/>
          <pc:sldMk cId="1238839801" sldId="339"/>
        </pc:sldMkLst>
      </pc:sldChg>
      <pc:sldChg chg="modSp mod">
        <pc:chgData name="עדו גלדי" userId="efbeb601ceebbbe9" providerId="LiveId" clId="{E98BB68D-F6F9-4B58-82D3-2440995718D1}" dt="2020-11-04T14:16:06.271" v="73" actId="1076"/>
        <pc:sldMkLst>
          <pc:docMk/>
          <pc:sldMk cId="3715555140" sldId="367"/>
        </pc:sldMkLst>
        <pc:spChg chg="mod">
          <ac:chgData name="עדו גלדי" userId="efbeb601ceebbbe9" providerId="LiveId" clId="{E98BB68D-F6F9-4B58-82D3-2440995718D1}" dt="2020-11-04T14:15:43.583" v="70" actId="1076"/>
          <ac:spMkLst>
            <pc:docMk/>
            <pc:sldMk cId="3715555140" sldId="367"/>
            <ac:spMk id="3" creationId="{308FF002-2CEE-4BAC-AB98-B8BC230F5C9A}"/>
          </ac:spMkLst>
        </pc:spChg>
        <pc:picChg chg="mod">
          <ac:chgData name="עדו גלדי" userId="efbeb601ceebbbe9" providerId="LiveId" clId="{E98BB68D-F6F9-4B58-82D3-2440995718D1}" dt="2020-11-04T14:15:46.913" v="71" actId="1076"/>
          <ac:picMkLst>
            <pc:docMk/>
            <pc:sldMk cId="3715555140" sldId="367"/>
            <ac:picMk id="4" creationId="{4318F647-66CB-4993-A8EC-3B1BFC626884}"/>
          </ac:picMkLst>
        </pc:picChg>
        <pc:picChg chg="mod">
          <ac:chgData name="עדו גלדי" userId="efbeb601ceebbbe9" providerId="LiveId" clId="{E98BB68D-F6F9-4B58-82D3-2440995718D1}" dt="2020-11-04T14:16:06.271" v="73" actId="1076"/>
          <ac:picMkLst>
            <pc:docMk/>
            <pc:sldMk cId="3715555140" sldId="367"/>
            <ac:picMk id="6" creationId="{8D3F3704-E088-436E-A2A7-B51E3D0CC99A}"/>
          </ac:picMkLst>
        </pc:picChg>
        <pc:picChg chg="mod">
          <ac:chgData name="עדו גלדי" userId="efbeb601ceebbbe9" providerId="LiveId" clId="{E98BB68D-F6F9-4B58-82D3-2440995718D1}" dt="2020-11-04T14:15:48.920" v="72" actId="1076"/>
          <ac:picMkLst>
            <pc:docMk/>
            <pc:sldMk cId="3715555140" sldId="367"/>
            <ac:picMk id="9" creationId="{D52395B5-972C-4F23-900B-706FD45066ED}"/>
          </ac:picMkLst>
        </pc:picChg>
      </pc:sldChg>
      <pc:sldChg chg="addSp delSp modSp mod">
        <pc:chgData name="עדו גלדי" userId="efbeb601ceebbbe9" providerId="LiveId" clId="{E98BB68D-F6F9-4B58-82D3-2440995718D1}" dt="2020-11-04T14:05:31.960" v="41" actId="1076"/>
        <pc:sldMkLst>
          <pc:docMk/>
          <pc:sldMk cId="3890870647" sldId="383"/>
        </pc:sldMkLst>
        <pc:spChg chg="mod">
          <ac:chgData name="עדו גלדי" userId="efbeb601ceebbbe9" providerId="LiveId" clId="{E98BB68D-F6F9-4B58-82D3-2440995718D1}" dt="2020-11-04T14:02:01.428" v="31" actId="20577"/>
          <ac:spMkLst>
            <pc:docMk/>
            <pc:sldMk cId="3890870647" sldId="383"/>
            <ac:spMk id="2" creationId="{EF15EB0E-3524-4AF0-ABCA-568BF741207B}"/>
          </ac:spMkLst>
        </pc:spChg>
        <pc:spChg chg="mod">
          <ac:chgData name="עדו גלדי" userId="efbeb601ceebbbe9" providerId="LiveId" clId="{E98BB68D-F6F9-4B58-82D3-2440995718D1}" dt="2020-11-04T14:02:13.314" v="32" actId="403"/>
          <ac:spMkLst>
            <pc:docMk/>
            <pc:sldMk cId="3890870647" sldId="383"/>
            <ac:spMk id="4" creationId="{744C1D80-2A66-4DDB-8C77-1391D1420234}"/>
          </ac:spMkLst>
        </pc:spChg>
        <pc:picChg chg="add mod">
          <ac:chgData name="עדו גלדי" userId="efbeb601ceebbbe9" providerId="LiveId" clId="{E98BB68D-F6F9-4B58-82D3-2440995718D1}" dt="2020-11-04T14:05:31.960" v="41" actId="1076"/>
          <ac:picMkLst>
            <pc:docMk/>
            <pc:sldMk cId="3890870647" sldId="383"/>
            <ac:picMk id="3" creationId="{77050639-2528-4B26-85B1-16110F687508}"/>
          </ac:picMkLst>
        </pc:picChg>
        <pc:picChg chg="mod">
          <ac:chgData name="עדו גלדי" userId="efbeb601ceebbbe9" providerId="LiveId" clId="{E98BB68D-F6F9-4B58-82D3-2440995718D1}" dt="2020-11-04T14:05:22.310" v="38" actId="1076"/>
          <ac:picMkLst>
            <pc:docMk/>
            <pc:sldMk cId="3890870647" sldId="383"/>
            <ac:picMk id="2050" creationId="{43F2959C-9C98-450C-A0AF-51AE9D3B23AA}"/>
          </ac:picMkLst>
        </pc:picChg>
        <pc:picChg chg="del">
          <ac:chgData name="עדו גלדי" userId="efbeb601ceebbbe9" providerId="LiveId" clId="{E98BB68D-F6F9-4B58-82D3-2440995718D1}" dt="2020-11-04T14:02:21.236" v="33" actId="478"/>
          <ac:picMkLst>
            <pc:docMk/>
            <pc:sldMk cId="3890870647" sldId="383"/>
            <ac:picMk id="2052" creationId="{EA2CB7A9-8ECD-47AC-B51E-E31D31125493}"/>
          </ac:picMkLst>
        </pc:picChg>
      </pc:sldChg>
      <pc:sldChg chg="delSp modSp add mod">
        <pc:chgData name="עדו גלדי" userId="efbeb601ceebbbe9" providerId="LiveId" clId="{E98BB68D-F6F9-4B58-82D3-2440995718D1}" dt="2020-11-04T14:13:11.162" v="68" actId="20577"/>
        <pc:sldMkLst>
          <pc:docMk/>
          <pc:sldMk cId="3111778178" sldId="384"/>
        </pc:sldMkLst>
        <pc:spChg chg="mod">
          <ac:chgData name="עדו גלדי" userId="efbeb601ceebbbe9" providerId="LiveId" clId="{E98BB68D-F6F9-4B58-82D3-2440995718D1}" dt="2020-11-04T14:13:11.162" v="68" actId="20577"/>
          <ac:spMkLst>
            <pc:docMk/>
            <pc:sldMk cId="3111778178" sldId="384"/>
            <ac:spMk id="3" creationId="{E3429BF2-D662-4624-A74A-EDAE3BF829B1}"/>
          </ac:spMkLst>
        </pc:spChg>
        <pc:picChg chg="del mod">
          <ac:chgData name="עדו גלדי" userId="efbeb601ceebbbe9" providerId="LiveId" clId="{E98BB68D-F6F9-4B58-82D3-2440995718D1}" dt="2020-11-04T14:12:48.916" v="58" actId="478"/>
          <ac:picMkLst>
            <pc:docMk/>
            <pc:sldMk cId="3111778178" sldId="384"/>
            <ac:picMk id="7" creationId="{1D838760-8284-489C-A576-E47966A9748A}"/>
          </ac:picMkLst>
        </pc:picChg>
      </pc:sldChg>
      <pc:sldChg chg="del">
        <pc:chgData name="עדו גלדי" userId="efbeb601ceebbbe9" providerId="LiveId" clId="{E98BB68D-F6F9-4B58-82D3-2440995718D1}" dt="2020-11-04T14:03:42.011" v="36" actId="2696"/>
        <pc:sldMkLst>
          <pc:docMk/>
          <pc:sldMk cId="3858638476" sldId="384"/>
        </pc:sldMkLst>
      </pc:sldChg>
      <pc:sldChg chg="del">
        <pc:chgData name="עדו גלדי" userId="efbeb601ceebbbe9" providerId="LiveId" clId="{E98BB68D-F6F9-4B58-82D3-2440995718D1}" dt="2020-11-04T14:13:16.579" v="69" actId="47"/>
        <pc:sldMkLst>
          <pc:docMk/>
          <pc:sldMk cId="1408943853" sldId="385"/>
        </pc:sldMkLst>
      </pc:sldChg>
      <pc:sldChg chg="modSp add del mod">
        <pc:chgData name="עדו גלדי" userId="efbeb601ceebbbe9" providerId="LiveId" clId="{E98BB68D-F6F9-4B58-82D3-2440995718D1}" dt="2020-11-04T14:49:58.449" v="168" actId="6549"/>
        <pc:sldMkLst>
          <pc:docMk/>
          <pc:sldMk cId="946806069" sldId="413"/>
        </pc:sldMkLst>
        <pc:spChg chg="mod">
          <ac:chgData name="עדו גלדי" userId="efbeb601ceebbbe9" providerId="LiveId" clId="{E98BB68D-F6F9-4B58-82D3-2440995718D1}" dt="2020-11-04T14:48:47.011" v="142" actId="20577"/>
          <ac:spMkLst>
            <pc:docMk/>
            <pc:sldMk cId="946806069" sldId="413"/>
            <ac:spMk id="3" creationId="{552A418F-E581-4D47-A034-F00CC5CC9492}"/>
          </ac:spMkLst>
        </pc:spChg>
        <pc:spChg chg="mod">
          <ac:chgData name="עדו גלדי" userId="efbeb601ceebbbe9" providerId="LiveId" clId="{E98BB68D-F6F9-4B58-82D3-2440995718D1}" dt="2020-11-04T14:49:58.449" v="168" actId="6549"/>
          <ac:spMkLst>
            <pc:docMk/>
            <pc:sldMk cId="946806069" sldId="413"/>
            <ac:spMk id="5" creationId="{367E986C-41E6-4142-8995-0A318354E07F}"/>
          </ac:spMkLst>
        </pc:spChg>
      </pc:sldChg>
      <pc:sldChg chg="modSp add mod">
        <pc:chgData name="עדו גלדי" userId="efbeb601ceebbbe9" providerId="LiveId" clId="{E98BB68D-F6F9-4B58-82D3-2440995718D1}" dt="2020-11-04T14:50:35.285" v="170"/>
        <pc:sldMkLst>
          <pc:docMk/>
          <pc:sldMk cId="673216391" sldId="414"/>
        </pc:sldMkLst>
        <pc:spChg chg="mod">
          <ac:chgData name="עדו גלדי" userId="efbeb601ceebbbe9" providerId="LiveId" clId="{E98BB68D-F6F9-4B58-82D3-2440995718D1}" dt="2020-11-04T14:50:35.285" v="170"/>
          <ac:spMkLst>
            <pc:docMk/>
            <pc:sldMk cId="673216391" sldId="414"/>
            <ac:spMk id="3" creationId="{552A418F-E581-4D47-A034-F00CC5CC949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46FB9E1-9A56-4CF4-92DF-CCF7606F628C}" type="datetimeFigureOut">
              <a:rPr lang="he-IL" smtClean="0"/>
              <a:t>י"ז/חשון/תשפ"א</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1B3692C-2188-428A-B2F8-A4FB39309553}" type="slidenum">
              <a:rPr lang="he-IL" smtClean="0"/>
              <a:t>‹#›</a:t>
            </a:fld>
            <a:endParaRPr lang="he-IL"/>
          </a:p>
        </p:txBody>
      </p:sp>
    </p:spTree>
    <p:extLst>
      <p:ext uri="{BB962C8B-B14F-4D97-AF65-F5344CB8AC3E}">
        <p14:creationId xmlns:p14="http://schemas.microsoft.com/office/powerpoint/2010/main" val="16942841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הנחיות למורה: הסרטון מציג את המוח שיודע לנקות רעשים ממה שלא רלוונטי- המוח בוחר למה לשים לב. כאשר אתה ממוקד במטרה שלך, ואתה לא מצפה שהאדם התחלף באמצע השיחה, אתה לא שם לב לאדם גובה שלו, מה הוא לבש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וכו</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C1B3692C-2188-428A-B2F8-A4FB39309553}"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22</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1474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הנחיות למורה: הסרטון מציג את המוח שיודע לנקות רעשים ממה שלא רלוונטי- המוח בוחר למה לשים לב. כאשר אתה ממוקד במטרה שלך, ואתה לא מצפה שהאדם התחלף באמצע השיחה, אתה לא שם לב לאדם גובה שלו, מה הוא לבש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וכו</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C1B3692C-2188-428A-B2F8-A4FB39309553}"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24</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32946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הנחיות למורה: הסרטון מציג את המוח שיודע לנקות רעשים ממה שלא רלוונטי- המוח בוחר למה לשים לב. כאשר אתה ממוקד במטרה שלך, ואתה לא מצפה שהאדם התחלף באמצע השיחה, אתה לא שם לב לאדם גובה שלו, מה הוא לבש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וכו</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C1B3692C-2188-428A-B2F8-A4FB39309553}"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26</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28543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30</a:t>
            </a:fld>
            <a:endParaRPr lang="he-IL"/>
          </a:p>
        </p:txBody>
      </p:sp>
    </p:spTree>
    <p:extLst>
      <p:ext uri="{BB962C8B-B14F-4D97-AF65-F5344CB8AC3E}">
        <p14:creationId xmlns:p14="http://schemas.microsoft.com/office/powerpoint/2010/main" val="4118407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34</a:t>
            </a:fld>
            <a:endParaRPr lang="he-IL"/>
          </a:p>
        </p:txBody>
      </p:sp>
    </p:spTree>
    <p:extLst>
      <p:ext uri="{BB962C8B-B14F-4D97-AF65-F5344CB8AC3E}">
        <p14:creationId xmlns:p14="http://schemas.microsoft.com/office/powerpoint/2010/main" val="163365759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g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243964DF-552C-4FD4-BFD8-32FDEE11B38C}"/>
              </a:ext>
            </a:extLst>
          </p:cNvPr>
          <p:cNvGrpSpPr/>
          <p:nvPr userDrawn="1"/>
        </p:nvGrpSpPr>
        <p:grpSpPr>
          <a:xfrm>
            <a:off x="120655" y="128783"/>
            <a:ext cx="11923620" cy="6499893"/>
            <a:chOff x="120655" y="128783"/>
            <a:chExt cx="11880490" cy="6499893"/>
          </a:xfrm>
        </p:grpSpPr>
        <p:pic>
          <p:nvPicPr>
            <p:cNvPr id="12" name="Picture 2" descr="http://1.bp.blogspot.com/_lwByYLMpFC4/SizhgmZoIPI/AAAAAAAAAAM/sRLqDk67wug/S220/psychology.gif">
              <a:extLst>
                <a:ext uri="{FF2B5EF4-FFF2-40B4-BE49-F238E27FC236}">
                  <a16:creationId xmlns:a16="http://schemas.microsoft.com/office/drawing/2014/main" id="{644B3274-5980-44F6-95DE-55D312829E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1580" y="1808060"/>
              <a:ext cx="3787556" cy="180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4" descr="http://www.padeh.net/ruth/psychology.jpg">
              <a:extLst>
                <a:ext uri="{FF2B5EF4-FFF2-40B4-BE49-F238E27FC236}">
                  <a16:creationId xmlns:a16="http://schemas.microsoft.com/office/drawing/2014/main" id="{3EE66E98-FD73-405A-BFDB-221C7C93E5F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0655" y="2356123"/>
              <a:ext cx="3590925" cy="4272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8" descr="http://www.ranhovav.co.il/uploads/images/%D7%A4%D7%A1%D7%99%D7%9B%D7%95%D7%9C%D7%95%D7%92.jpg">
              <a:extLst>
                <a:ext uri="{FF2B5EF4-FFF2-40B4-BE49-F238E27FC236}">
                  <a16:creationId xmlns:a16="http://schemas.microsoft.com/office/drawing/2014/main" id="{8123326E-B997-46A5-BB3A-6431B68F2FE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19691" y="128783"/>
              <a:ext cx="2736304" cy="17242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descr="http://eitaneldar.com/wp-content/uploads/2012/02/between-c-and-b.jpg">
              <a:extLst>
                <a:ext uri="{FF2B5EF4-FFF2-40B4-BE49-F238E27FC236}">
                  <a16:creationId xmlns:a16="http://schemas.microsoft.com/office/drawing/2014/main" id="{6F3DF4C7-8F49-4BDC-A0E6-D6B991B9431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72310" y="2710060"/>
              <a:ext cx="201622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26" descr="http://www.blushing.com.au/index_html_m1893fba9.jpg">
              <a:extLst>
                <a:ext uri="{FF2B5EF4-FFF2-40B4-BE49-F238E27FC236}">
                  <a16:creationId xmlns:a16="http://schemas.microsoft.com/office/drawing/2014/main" id="{BCECBDAE-EA38-4DBB-AE85-AC05270060A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505571" y="2710059"/>
              <a:ext cx="249557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34" descr="http://t2.gstatic.com/images?q=tbn:ANd9GcRakc69sPISWjAjBInC8ySTUmq-Bc_QXDjQEK74JjHN1TM-Al2i">
              <a:extLst>
                <a:ext uri="{FF2B5EF4-FFF2-40B4-BE49-F238E27FC236}">
                  <a16:creationId xmlns:a16="http://schemas.microsoft.com/office/drawing/2014/main" id="{48BDD362-EE08-4CD9-A200-135EED90C88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229495" y="128783"/>
              <a:ext cx="1771650"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2" descr="פסיכולוגיה 2 יח&quot;ל - מדעי החברה">
              <a:extLst>
                <a:ext uri="{FF2B5EF4-FFF2-40B4-BE49-F238E27FC236}">
                  <a16:creationId xmlns:a16="http://schemas.microsoft.com/office/drawing/2014/main" id="{A0B351FD-B520-4C5A-9EAE-F65A5D1F3BE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472310" y="128783"/>
              <a:ext cx="2757185"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4" descr="אימון אישי או פסיכולוגיה? בתחרות, מי היה מנצח? | מכללת תוצאות">
              <a:extLst>
                <a:ext uri="{FF2B5EF4-FFF2-40B4-BE49-F238E27FC236}">
                  <a16:creationId xmlns:a16="http://schemas.microsoft.com/office/drawing/2014/main" id="{61D09297-0FA3-4B5F-A702-06E20011A2B5}"/>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711580" y="3612059"/>
              <a:ext cx="3760730" cy="30166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6" descr="פסיכולוגיה קלינית מדוברת - Home | Facebook">
              <a:extLst>
                <a:ext uri="{FF2B5EF4-FFF2-40B4-BE49-F238E27FC236}">
                  <a16:creationId xmlns:a16="http://schemas.microsoft.com/office/drawing/2014/main" id="{2CCC8166-E165-4816-B50C-7E571E9B6956}"/>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8882" y="128783"/>
              <a:ext cx="4580809" cy="2227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2998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E5C8008-8673-4525-8897-7C071A3B5B87}"/>
              </a:ext>
            </a:extLst>
          </p:cNvPr>
          <p:cNvSpPr>
            <a:spLocks noGrp="1"/>
          </p:cNvSpPr>
          <p:nvPr>
            <p:ph type="title"/>
          </p:nvPr>
        </p:nvSpPr>
        <p:spPr/>
        <p:txBody>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spTree>
    <p:extLst>
      <p:ext uri="{BB962C8B-B14F-4D97-AF65-F5344CB8AC3E}">
        <p14:creationId xmlns:p14="http://schemas.microsoft.com/office/powerpoint/2010/main" val="105863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כותרת ותוכן">
    <p:spTree>
      <p:nvGrpSpPr>
        <p:cNvPr id="1" name=""/>
        <p:cNvGrpSpPr/>
        <p:nvPr/>
      </p:nvGrpSpPr>
      <p:grpSpPr>
        <a:xfrm>
          <a:off x="0" y="0"/>
          <a:ext cx="0" cy="0"/>
          <a:chOff x="0" y="0"/>
          <a:chExt cx="0" cy="0"/>
        </a:xfrm>
      </p:grpSpPr>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pic>
        <p:nvPicPr>
          <p:cNvPr id="4" name="Picture 4" descr="Image result for â«×¡××£â¬â">
            <a:extLst>
              <a:ext uri="{FF2B5EF4-FFF2-40B4-BE49-F238E27FC236}">
                <a16:creationId xmlns:a16="http://schemas.microsoft.com/office/drawing/2014/main" id="{0E6046B7-A45C-435F-9305-65072D3BE3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00" y="0"/>
            <a:ext cx="121412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116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he-IL"/>
              <a:t>לחץ כדי לערוך סגנון כותרת של תבנית בסיס</a:t>
            </a:r>
            <a:endParaRPr kumimoji="0"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EAB0777-4C60-462E-A92C-CDAFD498799C}" type="datetimeFigureOut">
              <a:rPr lang="en-US">
                <a:solidFill>
                  <a:prstClr val="black"/>
                </a:solidFill>
              </a:rPr>
              <a:pPr/>
              <a:t>11/4/2020</a:t>
            </a:fld>
            <a:endParaRPr lang="en-US">
              <a:solidFill>
                <a:prstClr val="black"/>
              </a:solidFill>
            </a:endParaRPr>
          </a:p>
        </p:txBody>
      </p:sp>
      <p:sp>
        <p:nvSpPr>
          <p:cNvPr id="4" name="Footer Placeholder 3"/>
          <p:cNvSpPr>
            <a:spLocks noGrp="1"/>
          </p:cNvSpPr>
          <p:nvPr>
            <p:ph type="ftr" sz="quarter" idx="11"/>
          </p:nvPr>
        </p:nvSpPr>
        <p:spPr>
          <a:xfrm>
            <a:off x="3556000" y="6356351"/>
            <a:ext cx="44704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10566400" y="6356351"/>
            <a:ext cx="1016000" cy="365125"/>
          </a:xfrm>
          <a:prstGeom prst="rect">
            <a:avLst/>
          </a:prstGeom>
        </p:spPr>
        <p:txBody>
          <a:bodyPr/>
          <a:lstStyle/>
          <a:p>
            <a:fld id="{59DE6EB8-52AB-45EA-A660-3E1EBFA72987}"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8779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כותרת ותוכן">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576A4B2A-A9CA-4789-93B3-32649479C672}" type="datetimeFigureOut">
              <a:rPr lang="he-IL" smtClean="0"/>
              <a:t>י"ז/חשון/תשפ"א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E6D98235-06F7-42D1-8A77-E802FD981DB6}" type="slidenum">
              <a:rPr lang="he-IL" smtClean="0"/>
              <a:t>‹#›</a:t>
            </a:fld>
            <a:endParaRPr lang="he-IL"/>
          </a:p>
        </p:txBody>
      </p:sp>
    </p:spTree>
    <p:extLst>
      <p:ext uri="{BB962C8B-B14F-4D97-AF65-F5344CB8AC3E}">
        <p14:creationId xmlns:p14="http://schemas.microsoft.com/office/powerpoint/2010/main" val="280785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6A4B2A-A9CA-4789-93B3-32649479C672}" type="datetimeFigureOut">
              <a:rPr lang="he-IL" smtClean="0"/>
              <a:t>י"ז/חשון/תשפ"א</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E6D98235-06F7-42D1-8A77-E802FD981DB6}" type="slidenum">
              <a:rPr lang="he-IL" smtClean="0"/>
              <a:t>‹#›</a:t>
            </a:fld>
            <a:endParaRPr lang="he-IL"/>
          </a:p>
        </p:txBody>
      </p:sp>
    </p:spTree>
    <p:extLst>
      <p:ext uri="{BB962C8B-B14F-4D97-AF65-F5344CB8AC3E}">
        <p14:creationId xmlns:p14="http://schemas.microsoft.com/office/powerpoint/2010/main" val="232046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793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051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071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מלבן 6">
            <a:extLst>
              <a:ext uri="{FF2B5EF4-FFF2-40B4-BE49-F238E27FC236}">
                <a16:creationId xmlns:a16="http://schemas.microsoft.com/office/drawing/2014/main" id="{E75FF2A6-B0E6-4C8B-8FE7-46A7810A2A90}"/>
              </a:ext>
            </a:extLst>
          </p:cNvPr>
          <p:cNvSpPr/>
          <p:nvPr userDrawn="1"/>
        </p:nvSpPr>
        <p:spPr>
          <a:xfrm>
            <a:off x="88900" y="104775"/>
            <a:ext cx="11995150" cy="6600825"/>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2" name="מציין מיקום של כותרת 1">
            <a:extLst>
              <a:ext uri="{FF2B5EF4-FFF2-40B4-BE49-F238E27FC236}">
                <a16:creationId xmlns:a16="http://schemas.microsoft.com/office/drawing/2014/main" id="{447C9AC4-25E6-4245-9F23-E998BBAA99B7}"/>
              </a:ext>
            </a:extLst>
          </p:cNvPr>
          <p:cNvSpPr>
            <a:spLocks noGrp="1"/>
          </p:cNvSpPr>
          <p:nvPr>
            <p:ph type="title"/>
          </p:nvPr>
        </p:nvSpPr>
        <p:spPr>
          <a:xfrm>
            <a:off x="374650" y="365125"/>
            <a:ext cx="11423650" cy="1325563"/>
          </a:xfrm>
          <a:prstGeom prst="rect">
            <a:avLst/>
          </a:prstGeom>
          <a:solidFill>
            <a:schemeClr val="accent1">
              <a:lumMod val="40000"/>
              <a:lumOff val="60000"/>
            </a:schemeClr>
          </a:solidFill>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p:style>
        <p:txBody>
          <a:bodyPr vert="horz" lIns="91440" tIns="45720" rIns="91440" bIns="45720" rtlCol="1" anchor="ctr">
            <a:normAutofit/>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8C334C1B-7ABC-43B9-B649-AE854B265E9B}"/>
              </a:ext>
            </a:extLst>
          </p:cNvPr>
          <p:cNvSpPr>
            <a:spLocks noGrp="1"/>
          </p:cNvSpPr>
          <p:nvPr>
            <p:ph type="sldNum" sz="quarter" idx="4"/>
          </p:nvPr>
        </p:nvSpPr>
        <p:spPr>
          <a:xfrm>
            <a:off x="187325" y="6235700"/>
            <a:ext cx="37465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7C72F45-DDEB-46C6-AE3C-DC39817C1730}" type="slidenum">
              <a:rPr lang="he-IL" smtClean="0"/>
              <a:t>‹#›</a:t>
            </a:fld>
            <a:endParaRPr lang="he-IL"/>
          </a:p>
        </p:txBody>
      </p:sp>
      <p:cxnSp>
        <p:nvCxnSpPr>
          <p:cNvPr id="9" name="מחבר ישר 8">
            <a:extLst>
              <a:ext uri="{FF2B5EF4-FFF2-40B4-BE49-F238E27FC236}">
                <a16:creationId xmlns:a16="http://schemas.microsoft.com/office/drawing/2014/main" id="{5378A2C8-39E5-4302-92EE-F730B8611A20}"/>
              </a:ext>
            </a:extLst>
          </p:cNvPr>
          <p:cNvCxnSpPr>
            <a:cxnSpLocks/>
          </p:cNvCxnSpPr>
          <p:nvPr userDrawn="1"/>
        </p:nvCxnSpPr>
        <p:spPr>
          <a:xfrm>
            <a:off x="374650" y="1854200"/>
            <a:ext cx="1142365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154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72" r:id="rId5"/>
    <p:sldLayoutId id="2147483690" r:id="rId6"/>
    <p:sldLayoutId id="2147483708" r:id="rId7"/>
    <p:sldLayoutId id="2147483709" r:id="rId8"/>
    <p:sldLayoutId id="2147483710" r:id="rId9"/>
  </p:sldLayoutIdLst>
  <p:txStyles>
    <p:title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ea typeface="+mj-ea"/>
          <a:cs typeface="+mn-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B5328911-64D5-4ED9-BFD2-89F8CA56CE20}"/>
              </a:ext>
            </a:extLst>
          </p:cNvPr>
          <p:cNvSpPr/>
          <p:nvPr/>
        </p:nvSpPr>
        <p:spPr>
          <a:xfrm>
            <a:off x="1358510" y="2224224"/>
            <a:ext cx="9474979" cy="2297657"/>
          </a:xfrm>
          <a:prstGeom prst="rect">
            <a:avLst/>
          </a:prstGeom>
          <a:solidFill>
            <a:schemeClr val="bg1"/>
          </a:solidFill>
          <a:effectLst>
            <a:softEdge rad="12700"/>
          </a:effectLst>
          <a:scene3d>
            <a:camera prst="orthographicFront"/>
            <a:lightRig rig="threePt" dir="t"/>
          </a:scene3d>
          <a:sp3d>
            <a:bevelT w="165100" prst="coolSlant"/>
          </a:sp3d>
        </p:spPr>
        <p:txBody>
          <a:bodyPr wrap="square" lIns="91440" tIns="45720" rIns="91440" bIns="45720" anchor="ctr">
            <a:noAutofit/>
          </a:bodyPr>
          <a:lstStyle/>
          <a:p>
            <a:pPr algn="ctr"/>
            <a:r>
              <a:rPr lang="he-IL" sz="8000" b="1" dirty="0">
                <a:ln w="9525">
                  <a:solidFill>
                    <a:schemeClr val="bg1"/>
                  </a:solidFill>
                  <a:prstDash val="solid"/>
                </a:ln>
                <a:effectLst>
                  <a:outerShdw blurRad="12700" dist="38100" dir="2700000" algn="tl" rotWithShape="0">
                    <a:schemeClr val="bg1">
                      <a:lumMod val="50000"/>
                    </a:schemeClr>
                  </a:outerShdw>
                </a:effectLst>
              </a:rPr>
              <a:t>קשב</a:t>
            </a:r>
          </a:p>
        </p:txBody>
      </p:sp>
    </p:spTree>
    <p:extLst>
      <p:ext uri="{BB962C8B-B14F-4D97-AF65-F5344CB8AC3E}">
        <p14:creationId xmlns:p14="http://schemas.microsoft.com/office/powerpoint/2010/main" val="2001880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EC8396D-8F41-4FBC-B841-4FFEBDCB46AF}"/>
              </a:ext>
            </a:extLst>
          </p:cNvPr>
          <p:cNvSpPr>
            <a:spLocks noGrp="1"/>
          </p:cNvSpPr>
          <p:nvPr>
            <p:ph type="title"/>
          </p:nvPr>
        </p:nvSpPr>
        <p:spPr/>
        <p:txBody>
          <a:bodyPr/>
          <a:lstStyle/>
          <a:p>
            <a:r>
              <a:rPr lang="he-IL" dirty="0">
                <a:solidFill>
                  <a:srgbClr val="C00000"/>
                </a:solidFill>
                <a:latin typeface="Narkisim" panose="020E0502050101010101" pitchFamily="34" charset="-79"/>
                <a:cs typeface="Narkisim" panose="020E0502050101010101" pitchFamily="34" charset="-79"/>
              </a:rPr>
              <a:t>בולטות ועוצמת גירויים</a:t>
            </a:r>
          </a:p>
        </p:txBody>
      </p:sp>
      <p:sp>
        <p:nvSpPr>
          <p:cNvPr id="3" name="מציין מיקום תוכן 2">
            <a:extLst>
              <a:ext uri="{FF2B5EF4-FFF2-40B4-BE49-F238E27FC236}">
                <a16:creationId xmlns:a16="http://schemas.microsoft.com/office/drawing/2014/main" id="{4C80E5CB-9179-4764-9190-9CF5CF45800D}"/>
              </a:ext>
            </a:extLst>
          </p:cNvPr>
          <p:cNvSpPr txBox="1">
            <a:spLocks/>
          </p:cNvSpPr>
          <p:nvPr/>
        </p:nvSpPr>
        <p:spPr>
          <a:xfrm>
            <a:off x="230002" y="2017022"/>
            <a:ext cx="11615715" cy="4693701"/>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
            </a:pPr>
            <a:r>
              <a:rPr lang="he-IL" sz="2400" b="1" dirty="0">
                <a:latin typeface="Narkisim" panose="020E0502050101010101" pitchFamily="34" charset="-79"/>
                <a:cs typeface="Narkisim" panose="020E0502050101010101" pitchFamily="34" charset="-79"/>
              </a:rPr>
              <a:t>גם צליל חזק במיוחד יכול להסב את תשומת הלב כשהוא בולט על רקע שאר הצלילים בסביבה. למשל, קל יותר לעקוב אחרי נאום אם הדובר הוא בעל קול שונה פיזיקלית יחסית לרעשי רקע: קול גברי על רקע קולות נשיים, דיבור אנושי על רקע צפצופים, </a:t>
            </a:r>
            <a:r>
              <a:rPr lang="he-IL" sz="2400" b="1" dirty="0" err="1">
                <a:latin typeface="Narkisim" panose="020E0502050101010101" pitchFamily="34" charset="-79"/>
                <a:cs typeface="Narkisim" panose="020E0502050101010101" pitchFamily="34" charset="-79"/>
              </a:rPr>
              <a:t>וכו</a:t>
            </a:r>
            <a:r>
              <a:rPr lang="he-IL" sz="2400" b="1" dirty="0">
                <a:latin typeface="Narkisim" panose="020E0502050101010101" pitchFamily="34" charset="-79"/>
                <a:cs typeface="Narkisim" panose="020E0502050101010101" pitchFamily="34" charset="-79"/>
              </a:rPr>
              <a:t>'. </a:t>
            </a:r>
          </a:p>
          <a:p>
            <a:pPr>
              <a:lnSpc>
                <a:spcPct val="150000"/>
              </a:lnSpc>
              <a:buFont typeface="Wingdings" panose="05000000000000000000" pitchFamily="2" charset="2"/>
              <a:buChar char="§"/>
            </a:pPr>
            <a:endParaRPr lang="he-IL" dirty="0"/>
          </a:p>
        </p:txBody>
      </p:sp>
      <p:pic>
        <p:nvPicPr>
          <p:cNvPr id="4" name="תמונה 3">
            <a:extLst>
              <a:ext uri="{FF2B5EF4-FFF2-40B4-BE49-F238E27FC236}">
                <a16:creationId xmlns:a16="http://schemas.microsoft.com/office/drawing/2014/main" id="{C2D12944-0E35-4AFB-A069-D83EA68CBBBF}"/>
              </a:ext>
            </a:extLst>
          </p:cNvPr>
          <p:cNvPicPr>
            <a:picLocks noChangeAspect="1"/>
          </p:cNvPicPr>
          <p:nvPr/>
        </p:nvPicPr>
        <p:blipFill>
          <a:blip r:embed="rId2"/>
          <a:stretch>
            <a:fillRect/>
          </a:stretch>
        </p:blipFill>
        <p:spPr>
          <a:xfrm>
            <a:off x="1756802" y="3989177"/>
            <a:ext cx="7636806" cy="2411623"/>
          </a:xfrm>
          <a:prstGeom prst="rect">
            <a:avLst/>
          </a:prstGeom>
        </p:spPr>
      </p:pic>
    </p:spTree>
    <p:extLst>
      <p:ext uri="{BB962C8B-B14F-4D97-AF65-F5344CB8AC3E}">
        <p14:creationId xmlns:p14="http://schemas.microsoft.com/office/powerpoint/2010/main" val="1844739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884552B-C962-49A4-BD5D-68E338A2A7B1}"/>
              </a:ext>
            </a:extLst>
          </p:cNvPr>
          <p:cNvSpPr>
            <a:spLocks noGrp="1"/>
          </p:cNvSpPr>
          <p:nvPr>
            <p:ph type="title"/>
          </p:nvPr>
        </p:nvSpPr>
        <p:spPr/>
        <p:txBody>
          <a:bodyPr>
            <a:normAutofit/>
          </a:bodyPr>
          <a:lstStyle/>
          <a:p>
            <a:r>
              <a:rPr lang="he-IL" sz="3600" dirty="0"/>
              <a:t>קשב תלוי משמעות - אפקט מסיבת הקוקטייל</a:t>
            </a:r>
            <a:r>
              <a:rPr lang="en-US" sz="3600" dirty="0"/>
              <a:t>Cherry (1953) ;</a:t>
            </a:r>
            <a:endParaRPr lang="he-IL" sz="3600" dirty="0"/>
          </a:p>
        </p:txBody>
      </p:sp>
      <p:sp>
        <p:nvSpPr>
          <p:cNvPr id="4" name="מלבן 3">
            <a:extLst>
              <a:ext uri="{FF2B5EF4-FFF2-40B4-BE49-F238E27FC236}">
                <a16:creationId xmlns:a16="http://schemas.microsoft.com/office/drawing/2014/main" id="{CD00F491-1EF0-4C82-817D-17E86A0A57A8}"/>
              </a:ext>
            </a:extLst>
          </p:cNvPr>
          <p:cNvSpPr/>
          <p:nvPr/>
        </p:nvSpPr>
        <p:spPr>
          <a:xfrm>
            <a:off x="236547" y="1868813"/>
            <a:ext cx="11718906" cy="4455835"/>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"אפקט מסיבת הקוקטיל" קרוי על שם התופעה שבה אדם הנמצא במסיבת קוקטייל מסוגל לנהל שיחות עמוקות עם אנשים אחרים גם באמצע בלגן ורעש של מסיבה, רק בזכות היכולת שלנו לחלק קשב ולתת את מלוא תשומת הלב לבן אדם שמולנו.</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כשאנחנו נותנים את מלוא הקשב שלנו למשימה אחת, שאר החושים שלנו "מתנוונים" ואנחנו פחות שמים לב למה שקורה מסביבנו, ולכן מפספסים די הרבה מידע.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אדם יזהה את שמו באופן לא רצוני, גם אם הוא נאמר בקול חלש ומרוחק בחדר המלא קולות שיחה של אנשים אחרים. הפניית קשב אוטומטית לגירויים</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 חשובים יכולה לסייע בהתמודדות עם מצבים של היצף מידע.</a:t>
            </a:r>
          </a:p>
        </p:txBody>
      </p:sp>
      <p:pic>
        <p:nvPicPr>
          <p:cNvPr id="5" name="תמונה 4">
            <a:extLst>
              <a:ext uri="{FF2B5EF4-FFF2-40B4-BE49-F238E27FC236}">
                <a16:creationId xmlns:a16="http://schemas.microsoft.com/office/drawing/2014/main" id="{134071F3-49D1-41C6-ACF5-5992945A4EA6}"/>
              </a:ext>
            </a:extLst>
          </p:cNvPr>
          <p:cNvPicPr>
            <a:picLocks noChangeAspect="1"/>
          </p:cNvPicPr>
          <p:nvPr/>
        </p:nvPicPr>
        <p:blipFill>
          <a:blip r:embed="rId2"/>
          <a:stretch>
            <a:fillRect/>
          </a:stretch>
        </p:blipFill>
        <p:spPr>
          <a:xfrm>
            <a:off x="318328" y="5266718"/>
            <a:ext cx="4541907" cy="1495962"/>
          </a:xfrm>
          <a:prstGeom prst="rect">
            <a:avLst/>
          </a:prstGeom>
        </p:spPr>
      </p:pic>
    </p:spTree>
    <p:extLst>
      <p:ext uri="{BB962C8B-B14F-4D97-AF65-F5344CB8AC3E}">
        <p14:creationId xmlns:p14="http://schemas.microsoft.com/office/powerpoint/2010/main" val="197703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884552B-C962-49A4-BD5D-68E338A2A7B1}"/>
              </a:ext>
            </a:extLst>
          </p:cNvPr>
          <p:cNvSpPr>
            <a:spLocks noGrp="1"/>
          </p:cNvSpPr>
          <p:nvPr>
            <p:ph type="title"/>
          </p:nvPr>
        </p:nvSpPr>
        <p:spPr/>
        <p:txBody>
          <a:bodyPr>
            <a:normAutofit/>
          </a:bodyPr>
          <a:lstStyle/>
          <a:p>
            <a:r>
              <a:rPr lang="he-IL" sz="3600" dirty="0"/>
              <a:t>קשב תלוי משמעות - אפקט מסיבת הקוקטייל</a:t>
            </a:r>
            <a:r>
              <a:rPr lang="en-US" sz="3600" dirty="0"/>
              <a:t>Cherry (1953) ;</a:t>
            </a:r>
            <a:endParaRPr lang="he-IL" sz="3600" dirty="0"/>
          </a:p>
        </p:txBody>
      </p:sp>
      <p:sp>
        <p:nvSpPr>
          <p:cNvPr id="4" name="מלבן 3">
            <a:extLst>
              <a:ext uri="{FF2B5EF4-FFF2-40B4-BE49-F238E27FC236}">
                <a16:creationId xmlns:a16="http://schemas.microsoft.com/office/drawing/2014/main" id="{CD00F491-1EF0-4C82-817D-17E86A0A57A8}"/>
              </a:ext>
            </a:extLst>
          </p:cNvPr>
          <p:cNvSpPr/>
          <p:nvPr/>
        </p:nvSpPr>
        <p:spPr>
          <a:xfrm>
            <a:off x="236547" y="1868813"/>
            <a:ext cx="11718906" cy="4455835"/>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תשומת ליבו של האדם נוטה להימשך </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אחרי גירויים שהוא מיחס להם משמעות רבה. עם זאת, </a:t>
            </a: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האפקט מתייחס באופן כללי ליכולת של האדם לקלוט גירויים ספציפיים שהם בעלי חשיבות פוטנציאלית גבוהה באופן חד ומידי, גם כאשר הוא בסביבה רועשת ומרובת גירויים</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מלבד שמו של האדם, </a:t>
            </a: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אפקט זה יכול להתרחש גם כתגובה למילים משמעותיות אחרות </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(כמו "הצילו") </a:t>
            </a: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או צליל בולט </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(כמו פיצוץ או ירייה).</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אפקט מסיבת הקוקטייל מהווה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דוגמה להפניית קשב סלקטיבי למידע בעל משמעות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וזוהי לכידת קשב שמקורה בגירוי</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p:txBody>
      </p:sp>
      <p:pic>
        <p:nvPicPr>
          <p:cNvPr id="5" name="תמונה 4">
            <a:extLst>
              <a:ext uri="{FF2B5EF4-FFF2-40B4-BE49-F238E27FC236}">
                <a16:creationId xmlns:a16="http://schemas.microsoft.com/office/drawing/2014/main" id="{A3E21757-A909-490E-92E8-9B19E2E4DD87}"/>
              </a:ext>
            </a:extLst>
          </p:cNvPr>
          <p:cNvPicPr>
            <a:picLocks noChangeAspect="1"/>
          </p:cNvPicPr>
          <p:nvPr/>
        </p:nvPicPr>
        <p:blipFill>
          <a:blip r:embed="rId2"/>
          <a:stretch>
            <a:fillRect/>
          </a:stretch>
        </p:blipFill>
        <p:spPr>
          <a:xfrm>
            <a:off x="236547" y="4294984"/>
            <a:ext cx="5154486" cy="2197891"/>
          </a:xfrm>
          <a:prstGeom prst="rect">
            <a:avLst/>
          </a:prstGeom>
        </p:spPr>
      </p:pic>
    </p:spTree>
    <p:extLst>
      <p:ext uri="{BB962C8B-B14F-4D97-AF65-F5344CB8AC3E}">
        <p14:creationId xmlns:p14="http://schemas.microsoft.com/office/powerpoint/2010/main" val="303334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F15EB0E-3524-4AF0-ABCA-568BF741207B}"/>
              </a:ext>
            </a:extLst>
          </p:cNvPr>
          <p:cNvSpPr>
            <a:spLocks noGrp="1"/>
          </p:cNvSpPr>
          <p:nvPr>
            <p:ph type="title"/>
          </p:nvPr>
        </p:nvSpPr>
        <p:spPr/>
        <p:txBody>
          <a:bodyPr/>
          <a:lstStyle/>
          <a:p>
            <a:r>
              <a:rPr lang="he-IL" dirty="0"/>
              <a:t>אפקט </a:t>
            </a:r>
            <a:r>
              <a:rPr lang="he-IL" dirty="0" err="1"/>
              <a:t>סטרופ</a:t>
            </a:r>
            <a:endParaRPr lang="he-IL" dirty="0"/>
          </a:p>
        </p:txBody>
      </p:sp>
      <p:sp>
        <p:nvSpPr>
          <p:cNvPr id="4" name="תיבת טקסט 3">
            <a:extLst>
              <a:ext uri="{FF2B5EF4-FFF2-40B4-BE49-F238E27FC236}">
                <a16:creationId xmlns:a16="http://schemas.microsoft.com/office/drawing/2014/main" id="{744C1D80-2A66-4DDB-8C77-1391D1420234}"/>
              </a:ext>
            </a:extLst>
          </p:cNvPr>
          <p:cNvSpPr txBox="1"/>
          <p:nvPr/>
        </p:nvSpPr>
        <p:spPr>
          <a:xfrm>
            <a:off x="1875935" y="2247914"/>
            <a:ext cx="9347700" cy="1384995"/>
          </a:xfrm>
          <a:prstGeom prst="rect">
            <a:avLst/>
          </a:prstGeom>
          <a:noFill/>
        </p:spPr>
        <p:txBody>
          <a:bodyPr wrap="square">
            <a:spAutoFit/>
          </a:bodyPr>
          <a:lstStyle/>
          <a:p>
            <a:r>
              <a:rPr kumimoji="0" lang="he-IL" sz="28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אפקט </a:t>
            </a:r>
            <a:r>
              <a:rPr kumimoji="0" lang="he-IL" sz="2800" b="1" i="0" u="none" strike="noStrike" kern="1200" cap="none" spc="0" normalizeH="0" baseline="0" noProof="0" dirty="0" err="1">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סטרופ</a:t>
            </a:r>
            <a:r>
              <a:rPr kumimoji="0" lang="he-IL" sz="28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 הוא דוגמה לחוסר היכולת של הקשב להתעלם ממידע שנקלט ואפילו מעובד בצורה אוטומטית. זוהי לכידת קשב שמקורה בגירוי (המילים) שמתחרה בבחירת קשב מכוונת-מטרה (הצבעים).</a:t>
            </a:r>
            <a:endParaRPr lang="he-IL" sz="2000" dirty="0"/>
          </a:p>
        </p:txBody>
      </p:sp>
      <p:pic>
        <p:nvPicPr>
          <p:cNvPr id="2050" name="Picture 2" descr="גליליאו צעיר - ניסוי משעשע לפורים - אפקט סטרופ: כותבים על... | Facebook">
            <a:extLst>
              <a:ext uri="{FF2B5EF4-FFF2-40B4-BE49-F238E27FC236}">
                <a16:creationId xmlns:a16="http://schemas.microsoft.com/office/drawing/2014/main" id="{43F2959C-9C98-450C-A0AF-51AE9D3B23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470" y="3692733"/>
            <a:ext cx="5000254" cy="2800142"/>
          </a:xfrm>
          <a:prstGeom prst="rect">
            <a:avLst/>
          </a:prstGeom>
          <a:noFill/>
          <a:extLst>
            <a:ext uri="{909E8E84-426E-40DD-AFC4-6F175D3DCCD1}">
              <a14:hiddenFill xmlns:a14="http://schemas.microsoft.com/office/drawing/2010/main">
                <a:solidFill>
                  <a:srgbClr val="FFFFFF"/>
                </a:solidFill>
              </a14:hiddenFill>
            </a:ext>
          </a:extLst>
        </p:spPr>
      </p:pic>
      <p:pic>
        <p:nvPicPr>
          <p:cNvPr id="3" name="תמונה 2">
            <a:extLst>
              <a:ext uri="{FF2B5EF4-FFF2-40B4-BE49-F238E27FC236}">
                <a16:creationId xmlns:a16="http://schemas.microsoft.com/office/drawing/2014/main" id="{77050639-2528-4B26-85B1-16110F687508}"/>
              </a:ext>
            </a:extLst>
          </p:cNvPr>
          <p:cNvPicPr>
            <a:picLocks noChangeAspect="1"/>
          </p:cNvPicPr>
          <p:nvPr/>
        </p:nvPicPr>
        <p:blipFill>
          <a:blip r:embed="rId3"/>
          <a:stretch>
            <a:fillRect/>
          </a:stretch>
        </p:blipFill>
        <p:spPr>
          <a:xfrm>
            <a:off x="7768192" y="4190135"/>
            <a:ext cx="3298222" cy="1963082"/>
          </a:xfrm>
          <a:prstGeom prst="rect">
            <a:avLst/>
          </a:prstGeom>
        </p:spPr>
      </p:pic>
    </p:spTree>
    <p:extLst>
      <p:ext uri="{BB962C8B-B14F-4D97-AF65-F5344CB8AC3E}">
        <p14:creationId xmlns:p14="http://schemas.microsoft.com/office/powerpoint/2010/main" val="3890870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ABFABC9-0F8A-4EF0-93F0-F188BA741403}"/>
              </a:ext>
            </a:extLst>
          </p:cNvPr>
          <p:cNvSpPr>
            <a:spLocks noGrp="1"/>
          </p:cNvSpPr>
          <p:nvPr>
            <p:ph type="title"/>
          </p:nvPr>
        </p:nvSpPr>
        <p:spPr/>
        <p:txBody>
          <a:bodyPr/>
          <a:lstStyle/>
          <a:p>
            <a:r>
              <a:rPr lang="he-IL" dirty="0"/>
              <a:t>אפקט </a:t>
            </a:r>
            <a:r>
              <a:rPr lang="he-IL" dirty="0" err="1"/>
              <a:t>סטרופ</a:t>
            </a:r>
            <a:r>
              <a:rPr lang="he-IL" dirty="0"/>
              <a:t> ( </a:t>
            </a:r>
            <a:r>
              <a:rPr lang="en-US" dirty="0" err="1"/>
              <a:t>stroop</a:t>
            </a:r>
            <a:r>
              <a:rPr lang="he-IL" dirty="0"/>
              <a:t>)</a:t>
            </a:r>
          </a:p>
        </p:txBody>
      </p:sp>
      <p:pic>
        <p:nvPicPr>
          <p:cNvPr id="4" name="מציין מיקום תוכן 3">
            <a:extLst>
              <a:ext uri="{FF2B5EF4-FFF2-40B4-BE49-F238E27FC236}">
                <a16:creationId xmlns:a16="http://schemas.microsoft.com/office/drawing/2014/main" id="{46189D52-EB2F-40EF-9A61-B2D02F475E35}"/>
              </a:ext>
            </a:extLst>
          </p:cNvPr>
          <p:cNvPicPr>
            <a:picLocks noChangeAspect="1"/>
          </p:cNvPicPr>
          <p:nvPr/>
        </p:nvPicPr>
        <p:blipFill>
          <a:blip r:embed="rId2"/>
          <a:stretch>
            <a:fillRect/>
          </a:stretch>
        </p:blipFill>
        <p:spPr>
          <a:xfrm>
            <a:off x="2761634" y="3244102"/>
            <a:ext cx="6649681" cy="3288590"/>
          </a:xfrm>
          <a:prstGeom prst="rect">
            <a:avLst/>
          </a:prstGeom>
        </p:spPr>
      </p:pic>
      <p:sp>
        <p:nvSpPr>
          <p:cNvPr id="5" name="מלבן 4">
            <a:extLst>
              <a:ext uri="{FF2B5EF4-FFF2-40B4-BE49-F238E27FC236}">
                <a16:creationId xmlns:a16="http://schemas.microsoft.com/office/drawing/2014/main" id="{DF49A9AB-381F-4F75-895A-1320381EC220}"/>
              </a:ext>
            </a:extLst>
          </p:cNvPr>
          <p:cNvSpPr/>
          <p:nvPr/>
        </p:nvSpPr>
        <p:spPr>
          <a:xfrm>
            <a:off x="374650" y="1901471"/>
            <a:ext cx="11506940" cy="1131848"/>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sng"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שלב ראשון של הניסוי</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a:t>
            </a:r>
            <a:b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b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אמרו בקול רם ובמהירות את הצבע של המלבנים</a:t>
            </a:r>
          </a:p>
        </p:txBody>
      </p:sp>
    </p:spTree>
    <p:extLst>
      <p:ext uri="{BB962C8B-B14F-4D97-AF65-F5344CB8AC3E}">
        <p14:creationId xmlns:p14="http://schemas.microsoft.com/office/powerpoint/2010/main" val="3080195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ABFABC9-0F8A-4EF0-93F0-F188BA741403}"/>
              </a:ext>
            </a:extLst>
          </p:cNvPr>
          <p:cNvSpPr>
            <a:spLocks noGrp="1"/>
          </p:cNvSpPr>
          <p:nvPr>
            <p:ph type="title"/>
          </p:nvPr>
        </p:nvSpPr>
        <p:spPr/>
        <p:txBody>
          <a:bodyPr/>
          <a:lstStyle/>
          <a:p>
            <a:r>
              <a:rPr lang="he-IL" dirty="0"/>
              <a:t>אפקט </a:t>
            </a:r>
            <a:r>
              <a:rPr lang="he-IL" dirty="0" err="1"/>
              <a:t>סטרופ</a:t>
            </a:r>
            <a:r>
              <a:rPr lang="he-IL" dirty="0"/>
              <a:t> </a:t>
            </a:r>
            <a:r>
              <a:rPr lang="en-US" dirty="0"/>
              <a:t> </a:t>
            </a:r>
            <a:r>
              <a:rPr lang="en-US" dirty="0" err="1"/>
              <a:t>stroop</a:t>
            </a:r>
            <a:r>
              <a:rPr lang="he-IL" sz="3200" dirty="0"/>
              <a:t>(המשך)</a:t>
            </a:r>
            <a:endParaRPr lang="he-IL" dirty="0"/>
          </a:p>
        </p:txBody>
      </p:sp>
      <p:sp>
        <p:nvSpPr>
          <p:cNvPr id="5" name="מלבן 4">
            <a:extLst>
              <a:ext uri="{FF2B5EF4-FFF2-40B4-BE49-F238E27FC236}">
                <a16:creationId xmlns:a16="http://schemas.microsoft.com/office/drawing/2014/main" id="{DF49A9AB-381F-4F75-895A-1320381EC220}"/>
              </a:ext>
            </a:extLst>
          </p:cNvPr>
          <p:cNvSpPr/>
          <p:nvPr/>
        </p:nvSpPr>
        <p:spPr>
          <a:xfrm>
            <a:off x="6412020" y="1901471"/>
            <a:ext cx="5469570" cy="1685846"/>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sng"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שלב שני של הניסוי</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a:t>
            </a:r>
            <a:b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b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אמרו בקול רם ובמהירות את הצבע של המילים שלפניכם:</a:t>
            </a:r>
          </a:p>
        </p:txBody>
      </p:sp>
      <p:pic>
        <p:nvPicPr>
          <p:cNvPr id="6" name="מציין מיקום תוכן 3">
            <a:extLst>
              <a:ext uri="{FF2B5EF4-FFF2-40B4-BE49-F238E27FC236}">
                <a16:creationId xmlns:a16="http://schemas.microsoft.com/office/drawing/2014/main" id="{FCA777D8-8C67-4273-A2DF-2D74562B8701}"/>
              </a:ext>
            </a:extLst>
          </p:cNvPr>
          <p:cNvPicPr>
            <a:picLocks noChangeAspect="1"/>
          </p:cNvPicPr>
          <p:nvPr/>
        </p:nvPicPr>
        <p:blipFill rotWithShape="1">
          <a:blip r:embed="rId2"/>
          <a:srcRect t="10471"/>
          <a:stretch/>
        </p:blipFill>
        <p:spPr>
          <a:xfrm>
            <a:off x="310410" y="1828800"/>
            <a:ext cx="6546148" cy="4723465"/>
          </a:xfrm>
          <a:prstGeom prst="rect">
            <a:avLst/>
          </a:prstGeom>
        </p:spPr>
      </p:pic>
      <p:sp>
        <p:nvSpPr>
          <p:cNvPr id="3" name="מלבן 2">
            <a:extLst>
              <a:ext uri="{FF2B5EF4-FFF2-40B4-BE49-F238E27FC236}">
                <a16:creationId xmlns:a16="http://schemas.microsoft.com/office/drawing/2014/main" id="{6ED91285-AC58-4F13-B4EC-E2CDF4ED174D}"/>
              </a:ext>
            </a:extLst>
          </p:cNvPr>
          <p:cNvSpPr/>
          <p:nvPr/>
        </p:nvSpPr>
        <p:spPr>
          <a:xfrm>
            <a:off x="6468976" y="4951465"/>
            <a:ext cx="5329324" cy="113184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he-IL" sz="24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לא ניתן להתעלם מן המשמעות של המילים, גם כשאינה רלבנטית למשימה </a:t>
            </a:r>
          </a:p>
        </p:txBody>
      </p:sp>
    </p:spTree>
    <p:extLst>
      <p:ext uri="{BB962C8B-B14F-4D97-AF65-F5344CB8AC3E}">
        <p14:creationId xmlns:p14="http://schemas.microsoft.com/office/powerpoint/2010/main" val="413605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ABFABC9-0F8A-4EF0-93F0-F188BA741403}"/>
              </a:ext>
            </a:extLst>
          </p:cNvPr>
          <p:cNvSpPr>
            <a:spLocks noGrp="1"/>
          </p:cNvSpPr>
          <p:nvPr>
            <p:ph type="title"/>
          </p:nvPr>
        </p:nvSpPr>
        <p:spPr/>
        <p:txBody>
          <a:bodyPr/>
          <a:lstStyle/>
          <a:p>
            <a:r>
              <a:rPr lang="he-IL" dirty="0"/>
              <a:t>אפקט </a:t>
            </a:r>
            <a:r>
              <a:rPr lang="he-IL" dirty="0" err="1"/>
              <a:t>סטרופ</a:t>
            </a:r>
            <a:r>
              <a:rPr lang="he-IL" dirty="0"/>
              <a:t> </a:t>
            </a:r>
            <a:r>
              <a:rPr lang="en-US" dirty="0"/>
              <a:t> </a:t>
            </a:r>
            <a:r>
              <a:rPr lang="en-US" dirty="0" err="1"/>
              <a:t>stroop</a:t>
            </a:r>
            <a:r>
              <a:rPr lang="he-IL" sz="3200" dirty="0"/>
              <a:t>(המשך)</a:t>
            </a:r>
            <a:endParaRPr lang="he-IL" dirty="0"/>
          </a:p>
        </p:txBody>
      </p:sp>
      <p:sp>
        <p:nvSpPr>
          <p:cNvPr id="5" name="מלבן 4">
            <a:extLst>
              <a:ext uri="{FF2B5EF4-FFF2-40B4-BE49-F238E27FC236}">
                <a16:creationId xmlns:a16="http://schemas.microsoft.com/office/drawing/2014/main" id="{DF49A9AB-381F-4F75-895A-1320381EC220}"/>
              </a:ext>
            </a:extLst>
          </p:cNvPr>
          <p:cNvSpPr/>
          <p:nvPr/>
        </p:nvSpPr>
        <p:spPr>
          <a:xfrm>
            <a:off x="6412020" y="1901471"/>
            <a:ext cx="5469570" cy="1685846"/>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sng"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שלב שלישי של הניסוי</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a:t>
            </a:r>
            <a:b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b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אמרו בקול רם ובמהירות את הצבע של המילים שלפניכם:</a:t>
            </a:r>
          </a:p>
        </p:txBody>
      </p:sp>
      <p:pic>
        <p:nvPicPr>
          <p:cNvPr id="7" name="מציין מיקום תוכן 3">
            <a:extLst>
              <a:ext uri="{FF2B5EF4-FFF2-40B4-BE49-F238E27FC236}">
                <a16:creationId xmlns:a16="http://schemas.microsoft.com/office/drawing/2014/main" id="{95DB46BC-1DBD-43CC-A1B9-F46A741147D4}"/>
              </a:ext>
            </a:extLst>
          </p:cNvPr>
          <p:cNvPicPr>
            <a:picLocks noChangeAspect="1"/>
          </p:cNvPicPr>
          <p:nvPr/>
        </p:nvPicPr>
        <p:blipFill rotWithShape="1">
          <a:blip r:embed="rId2"/>
          <a:srcRect l="45805" t="12198" r="17304" b="3037"/>
          <a:stretch/>
        </p:blipFill>
        <p:spPr>
          <a:xfrm>
            <a:off x="220227" y="1901471"/>
            <a:ext cx="6044737" cy="4737868"/>
          </a:xfrm>
          <a:prstGeom prst="rect">
            <a:avLst/>
          </a:prstGeom>
        </p:spPr>
      </p:pic>
      <p:sp>
        <p:nvSpPr>
          <p:cNvPr id="8" name="מלבן 7">
            <a:extLst>
              <a:ext uri="{FF2B5EF4-FFF2-40B4-BE49-F238E27FC236}">
                <a16:creationId xmlns:a16="http://schemas.microsoft.com/office/drawing/2014/main" id="{B9E58DA4-02FD-4662-9FA1-90E72435C15B}"/>
              </a:ext>
            </a:extLst>
          </p:cNvPr>
          <p:cNvSpPr/>
          <p:nvPr/>
        </p:nvSpPr>
        <p:spPr>
          <a:xfrm>
            <a:off x="6468976" y="4951465"/>
            <a:ext cx="5329324" cy="13051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kumimoji="0" lang="he-IL" sz="2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מי יעשה את מטלת </a:t>
            </a:r>
            <a:r>
              <a:rPr kumimoji="0" lang="he-IL" sz="2800" b="1" i="0" u="none" strike="noStrike" kern="1200" cap="none" spc="0" normalizeH="0" baseline="0" noProof="0" dirty="0" err="1">
                <a:ln>
                  <a:noFill/>
                </a:ln>
                <a:solidFill>
                  <a:srgbClr val="FF0000"/>
                </a:solidFill>
                <a:effectLst/>
                <a:uLnTx/>
                <a:uFillTx/>
                <a:latin typeface="Calibri" panose="020F0502020204030204"/>
                <a:ea typeface="+mn-ea"/>
                <a:cs typeface="Arial" panose="020B0604020202020204" pitchFamily="34" charset="0"/>
              </a:rPr>
              <a:t>סטרופ</a:t>
            </a:r>
            <a:r>
              <a:rPr kumimoji="0" lang="he-IL" sz="2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 טוב יותר מכם ? </a:t>
            </a:r>
          </a:p>
        </p:txBody>
      </p:sp>
    </p:spTree>
    <p:extLst>
      <p:ext uri="{BB962C8B-B14F-4D97-AF65-F5344CB8AC3E}">
        <p14:creationId xmlns:p14="http://schemas.microsoft.com/office/powerpoint/2010/main" val="57037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60238FF-BD44-4240-AF30-1F63FA331985}"/>
              </a:ext>
            </a:extLst>
          </p:cNvPr>
          <p:cNvSpPr>
            <a:spLocks noGrp="1"/>
          </p:cNvSpPr>
          <p:nvPr>
            <p:ph type="title"/>
          </p:nvPr>
        </p:nvSpPr>
        <p:spPr/>
        <p:txBody>
          <a:bodyPr/>
          <a:lstStyle/>
          <a:p>
            <a:r>
              <a:rPr lang="he-IL" dirty="0">
                <a:solidFill>
                  <a:srgbClr val="C00000"/>
                </a:solidFill>
                <a:latin typeface="Narkisim" panose="020E0502050101010101" pitchFamily="34" charset="-79"/>
                <a:cs typeface="Narkisim" panose="020E0502050101010101" pitchFamily="34" charset="-79"/>
              </a:rPr>
              <a:t>מהו אפקט </a:t>
            </a:r>
            <a:r>
              <a:rPr lang="he-IL" dirty="0" err="1">
                <a:solidFill>
                  <a:srgbClr val="C00000"/>
                </a:solidFill>
                <a:latin typeface="Narkisim" panose="020E0502050101010101" pitchFamily="34" charset="-79"/>
                <a:cs typeface="Narkisim" panose="020E0502050101010101" pitchFamily="34" charset="-79"/>
              </a:rPr>
              <a:t>סטרופ</a:t>
            </a:r>
            <a:r>
              <a:rPr lang="he-IL" dirty="0">
                <a:solidFill>
                  <a:srgbClr val="C00000"/>
                </a:solidFill>
                <a:latin typeface="Narkisim" panose="020E0502050101010101" pitchFamily="34" charset="-79"/>
                <a:cs typeface="Narkisim" panose="020E0502050101010101" pitchFamily="34" charset="-79"/>
              </a:rPr>
              <a:t>?</a:t>
            </a:r>
          </a:p>
        </p:txBody>
      </p:sp>
      <p:sp>
        <p:nvSpPr>
          <p:cNvPr id="3" name="מלבן 2">
            <a:extLst>
              <a:ext uri="{FF2B5EF4-FFF2-40B4-BE49-F238E27FC236}">
                <a16:creationId xmlns:a16="http://schemas.microsoft.com/office/drawing/2014/main" id="{0C82BCB4-3C57-4BEF-BF61-2988E174D373}"/>
              </a:ext>
            </a:extLst>
          </p:cNvPr>
          <p:cNvSpPr/>
          <p:nvPr/>
        </p:nvSpPr>
        <p:spPr>
          <a:xfrm>
            <a:off x="351548" y="1964553"/>
            <a:ext cx="11488903" cy="3619196"/>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6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המחשה של שני גירויים המתחרים על הקשב שלנו ויוצרים כישלון של קשב סלקטיבי</a:t>
            </a:r>
            <a:r>
              <a:rPr kumimoji="0" lang="he-IL" sz="2600" b="0"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600" b="1" i="0" u="sng"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מטרה</a:t>
            </a:r>
            <a:r>
              <a:rPr kumimoji="0" lang="he-IL" sz="2600" b="0" i="0" u="none"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 </a:t>
            </a:r>
            <a:r>
              <a:rPr kumimoji="0" lang="he-IL" sz="2600" b="0"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לבדוק קשב לפעולות אוטומטיות.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600" b="0" i="0" u="sng"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מהלך המחקר</a:t>
            </a:r>
            <a:r>
              <a:rPr kumimoji="0" lang="he-IL" sz="2600" b="0" i="0" u="none"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 </a:t>
            </a:r>
            <a:r>
              <a:rPr kumimoji="0" lang="he-IL" sz="2600" b="0"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האדם התבקש לציין את שם הצבע שבו כתובה מילה. המילים הן שמות צבעים, והן רשומות במגוון צבעים שונים. </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600" b="0" i="0" u="sng"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תוצאות</a:t>
            </a:r>
            <a:r>
              <a:rPr kumimoji="0" lang="he-IL" sz="2600" b="0" i="0" u="none" strike="noStrike" kern="1200" cap="none" spc="0" normalizeH="0" baseline="0" noProof="0" dirty="0">
                <a:ln>
                  <a:noFill/>
                </a:ln>
                <a:solidFill>
                  <a:srgbClr val="FF0000"/>
                </a:solidFill>
                <a:effectLst/>
                <a:uLnTx/>
                <a:uFillTx/>
                <a:latin typeface="Narkisim" panose="020E0502050101010101" pitchFamily="34" charset="-79"/>
                <a:cs typeface="Narkisim" panose="020E0502050101010101" pitchFamily="34" charset="-79"/>
              </a:rPr>
              <a:t>: </a:t>
            </a:r>
            <a:r>
              <a:rPr kumimoji="0" lang="he-IL" sz="26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לאדם נדרש זמן תגובה ארוך יותר לומר "כחול" כאשר המילה "אדום" כתובה בכחול, מאשר כאשר המילה "כחול" כתובה בצבע כחול.</a:t>
            </a:r>
          </a:p>
        </p:txBody>
      </p:sp>
      <p:pic>
        <p:nvPicPr>
          <p:cNvPr id="5" name="תמונה 4">
            <a:extLst>
              <a:ext uri="{FF2B5EF4-FFF2-40B4-BE49-F238E27FC236}">
                <a16:creationId xmlns:a16="http://schemas.microsoft.com/office/drawing/2014/main" id="{DCB70288-F0AB-43B2-8602-A12B22F999E9}"/>
              </a:ext>
            </a:extLst>
          </p:cNvPr>
          <p:cNvPicPr>
            <a:picLocks noChangeAspect="1"/>
          </p:cNvPicPr>
          <p:nvPr/>
        </p:nvPicPr>
        <p:blipFill>
          <a:blip r:embed="rId2"/>
          <a:stretch>
            <a:fillRect/>
          </a:stretch>
        </p:blipFill>
        <p:spPr>
          <a:xfrm>
            <a:off x="891849" y="365125"/>
            <a:ext cx="2662992" cy="1318071"/>
          </a:xfrm>
          <a:prstGeom prst="rect">
            <a:avLst/>
          </a:prstGeom>
        </p:spPr>
      </p:pic>
    </p:spTree>
    <p:extLst>
      <p:ext uri="{BB962C8B-B14F-4D97-AF65-F5344CB8AC3E}">
        <p14:creationId xmlns:p14="http://schemas.microsoft.com/office/powerpoint/2010/main" val="1043011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60238FF-BD44-4240-AF30-1F63FA331985}"/>
              </a:ext>
            </a:extLst>
          </p:cNvPr>
          <p:cNvSpPr>
            <a:spLocks noGrp="1"/>
          </p:cNvSpPr>
          <p:nvPr>
            <p:ph type="title"/>
          </p:nvPr>
        </p:nvSpPr>
        <p:spPr/>
        <p:txBody>
          <a:bodyPr/>
          <a:lstStyle/>
          <a:p>
            <a:r>
              <a:rPr lang="he-IL" dirty="0"/>
              <a:t>מהו אפקט </a:t>
            </a:r>
            <a:r>
              <a:rPr lang="he-IL" dirty="0" err="1"/>
              <a:t>סטרופ</a:t>
            </a:r>
            <a:r>
              <a:rPr lang="he-IL" dirty="0"/>
              <a:t>?</a:t>
            </a:r>
          </a:p>
        </p:txBody>
      </p:sp>
      <p:sp>
        <p:nvSpPr>
          <p:cNvPr id="3" name="מלבן 2">
            <a:extLst>
              <a:ext uri="{FF2B5EF4-FFF2-40B4-BE49-F238E27FC236}">
                <a16:creationId xmlns:a16="http://schemas.microsoft.com/office/drawing/2014/main" id="{0C82BCB4-3C57-4BEF-BF61-2988E174D373}"/>
              </a:ext>
            </a:extLst>
          </p:cNvPr>
          <p:cNvSpPr/>
          <p:nvPr/>
        </p:nvSpPr>
        <p:spPr>
          <a:xfrm>
            <a:off x="436358" y="1756990"/>
            <a:ext cx="11488903" cy="3824124"/>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sng" strike="noStrike" kern="1200" cap="none" spc="0" normalizeH="0" baseline="0" noProof="0" dirty="0">
                <a:ln>
                  <a:noFill/>
                </a:ln>
                <a:solidFill>
                  <a:srgbClr val="FF0000"/>
                </a:solidFill>
                <a:effectLst/>
                <a:uLnTx/>
                <a:uFillTx/>
                <a:latin typeface="Narkisim" panose="020E0502050101010101" pitchFamily="34" charset="-79"/>
                <a:ea typeface="+mn-ea"/>
                <a:cs typeface="Arial" panose="020B0604020202020204" pitchFamily="34" charset="0"/>
              </a:rPr>
              <a:t>מסקנות</a:t>
            </a:r>
            <a:r>
              <a:rPr kumimoji="0" lang="he-IL" sz="2400" b="0" i="0" u="none" strike="noStrike" kern="1200" cap="none" spc="0" normalizeH="0" baseline="0" noProof="0" dirty="0">
                <a:ln>
                  <a:noFill/>
                </a:ln>
                <a:solidFill>
                  <a:srgbClr val="FF0000"/>
                </a:solidFill>
                <a:effectLst/>
                <a:uLnTx/>
                <a:uFillTx/>
                <a:latin typeface="Narkisim" panose="020E0502050101010101" pitchFamily="34" charset="-79"/>
                <a:ea typeface="+mn-ea"/>
                <a:cs typeface="Arial" panose="020B0604020202020204" pitchFamily="34" charset="0"/>
              </a:rPr>
              <a:t>:</a:t>
            </a:r>
            <a:endPar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endParaRPr>
          </a:p>
          <a:p>
            <a:pPr marL="342900" marR="0" lvl="0" indent="-342900" algn="r" defTabSz="914400"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e-IL" sz="28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ההסבר המקובל לתופעת </a:t>
            </a:r>
            <a:r>
              <a:rPr kumimoji="0" lang="he-IL" sz="2800" b="1" i="0" u="none" strike="noStrike" kern="1200" cap="none" spc="0" normalizeH="0" baseline="0" noProof="0" dirty="0" err="1">
                <a:ln>
                  <a:noFill/>
                </a:ln>
                <a:solidFill>
                  <a:prstClr val="black"/>
                </a:solidFill>
                <a:effectLst/>
                <a:uLnTx/>
                <a:uFillTx/>
                <a:latin typeface="Narkisim" panose="020E0502050101010101" pitchFamily="34" charset="-79"/>
                <a:cs typeface="Narkisim" panose="020E0502050101010101" pitchFamily="34" charset="-79"/>
              </a:rPr>
              <a:t>סטרופ</a:t>
            </a:r>
            <a:r>
              <a:rPr kumimoji="0" lang="he-IL" sz="28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 הוא השערת זיהוי המילים האוטומטי: חשיפה למילה מעלה באופן אוטומטי את התוכן הסמנטי (המשמעות) של המילה ודבר זה מפריע למשימת זיהוי הצבע בו כתובה המילה. אנחנו רגילים לקריאה כך שמשמעות המילים נקלטת באופן אוטומטי גם כאשר הנבדק אינו מנסה לעבד את המידע. </a:t>
            </a:r>
          </a:p>
          <a:p>
            <a:pPr marL="342900" marR="0" lvl="0" indent="-342900" algn="r" defTabSz="914400"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e-IL" sz="2800" b="1" i="0" u="none" strike="noStrike" kern="1200" cap="none" spc="0" normalizeH="0" baseline="0" noProof="0" dirty="0">
                <a:ln>
                  <a:noFill/>
                </a:ln>
                <a:solidFill>
                  <a:prstClr val="black"/>
                </a:solidFill>
                <a:effectLst/>
                <a:uLnTx/>
                <a:uFillTx/>
                <a:latin typeface="Narkisim" panose="020E0502050101010101" pitchFamily="34" charset="-79"/>
                <a:cs typeface="Narkisim" panose="020E0502050101010101" pitchFamily="34" charset="-79"/>
              </a:rPr>
              <a:t>ההאטה בזמני התגובה לציון שם הצבע, נגרמת מכיוון שקריאת מילים היא אוטומטית. </a:t>
            </a:r>
          </a:p>
        </p:txBody>
      </p:sp>
      <p:pic>
        <p:nvPicPr>
          <p:cNvPr id="5" name="תמונה 4">
            <a:extLst>
              <a:ext uri="{FF2B5EF4-FFF2-40B4-BE49-F238E27FC236}">
                <a16:creationId xmlns:a16="http://schemas.microsoft.com/office/drawing/2014/main" id="{66324879-4BC1-41D1-83F8-0D4440EC82EE}"/>
              </a:ext>
            </a:extLst>
          </p:cNvPr>
          <p:cNvPicPr>
            <a:picLocks noChangeAspect="1"/>
          </p:cNvPicPr>
          <p:nvPr/>
        </p:nvPicPr>
        <p:blipFill>
          <a:blip r:embed="rId2"/>
          <a:stretch>
            <a:fillRect/>
          </a:stretch>
        </p:blipFill>
        <p:spPr>
          <a:xfrm>
            <a:off x="927403" y="450079"/>
            <a:ext cx="2664183" cy="1316850"/>
          </a:xfrm>
          <a:prstGeom prst="rect">
            <a:avLst/>
          </a:prstGeom>
        </p:spPr>
      </p:pic>
    </p:spTree>
    <p:extLst>
      <p:ext uri="{BB962C8B-B14F-4D97-AF65-F5344CB8AC3E}">
        <p14:creationId xmlns:p14="http://schemas.microsoft.com/office/powerpoint/2010/main" val="590770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60238FF-BD44-4240-AF30-1F63FA331985}"/>
              </a:ext>
            </a:extLst>
          </p:cNvPr>
          <p:cNvSpPr>
            <a:spLocks noGrp="1"/>
          </p:cNvSpPr>
          <p:nvPr>
            <p:ph type="title"/>
          </p:nvPr>
        </p:nvSpPr>
        <p:spPr/>
        <p:txBody>
          <a:bodyPr/>
          <a:lstStyle/>
          <a:p>
            <a:r>
              <a:rPr lang="he-IL" dirty="0"/>
              <a:t>מהו אפקט </a:t>
            </a:r>
            <a:r>
              <a:rPr lang="he-IL" dirty="0" err="1"/>
              <a:t>סטרופ</a:t>
            </a:r>
            <a:r>
              <a:rPr lang="he-IL" dirty="0"/>
              <a:t>?</a:t>
            </a:r>
          </a:p>
        </p:txBody>
      </p:sp>
      <p:sp>
        <p:nvSpPr>
          <p:cNvPr id="3" name="מלבן 2">
            <a:extLst>
              <a:ext uri="{FF2B5EF4-FFF2-40B4-BE49-F238E27FC236}">
                <a16:creationId xmlns:a16="http://schemas.microsoft.com/office/drawing/2014/main" id="{0C82BCB4-3C57-4BEF-BF61-2988E174D373}"/>
              </a:ext>
            </a:extLst>
          </p:cNvPr>
          <p:cNvSpPr/>
          <p:nvPr/>
        </p:nvSpPr>
        <p:spPr>
          <a:xfrm>
            <a:off x="436358" y="1756990"/>
            <a:ext cx="11488903" cy="2239844"/>
          </a:xfrm>
          <a:prstGeom prst="rect">
            <a:avLst/>
          </a:prstGeom>
        </p:spPr>
        <p:txBody>
          <a:bodyPr wrap="square">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400" b="1" i="0" u="sng" strike="noStrike" kern="1200" cap="none" spc="0" normalizeH="0" baseline="0" noProof="0" dirty="0">
                <a:ln>
                  <a:noFill/>
                </a:ln>
                <a:solidFill>
                  <a:srgbClr val="FF0000"/>
                </a:solidFill>
                <a:effectLst/>
                <a:uLnTx/>
                <a:uFillTx/>
                <a:latin typeface="Narkisim" panose="020E0502050101010101" pitchFamily="34" charset="-79"/>
                <a:ea typeface="+mn-ea"/>
                <a:cs typeface="Arial" panose="020B0604020202020204" pitchFamily="34" charset="0"/>
              </a:rPr>
              <a:t>מסקנות</a:t>
            </a:r>
            <a:r>
              <a:rPr kumimoji="0" lang="he-IL" sz="2400" b="0" i="0" u="none" strike="noStrike" kern="1200" cap="none" spc="0" normalizeH="0" baseline="0" noProof="0" dirty="0">
                <a:ln>
                  <a:noFill/>
                </a:ln>
                <a:solidFill>
                  <a:srgbClr val="FF0000"/>
                </a:solidFill>
                <a:effectLst/>
                <a:uLnTx/>
                <a:uFillTx/>
                <a:latin typeface="Narkisim" panose="020E0502050101010101" pitchFamily="34" charset="-79"/>
                <a:ea typeface="+mn-ea"/>
                <a:cs typeface="Arial" panose="020B0604020202020204" pitchFamily="34" charset="0"/>
              </a:rPr>
              <a:t>: (המשך)</a:t>
            </a:r>
            <a:endPar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endParaRPr>
          </a:p>
          <a:p>
            <a:pPr marL="342900" marR="0" lvl="0" indent="-342900" algn="r" defTabSz="914400" rtl="1"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אפקט </a:t>
            </a:r>
            <a:r>
              <a:rPr kumimoji="0" lang="he-IL" sz="2400" b="0" i="0" u="none" strike="noStrike" kern="1200" cap="none" spc="0" normalizeH="0" baseline="0" noProof="0" dirty="0" err="1">
                <a:ln>
                  <a:noFill/>
                </a:ln>
                <a:solidFill>
                  <a:prstClr val="black"/>
                </a:solidFill>
                <a:effectLst/>
                <a:uLnTx/>
                <a:uFillTx/>
                <a:latin typeface="Narkisim" panose="020E0502050101010101" pitchFamily="34" charset="-79"/>
                <a:ea typeface="+mn-ea"/>
                <a:cs typeface="Arial" panose="020B0604020202020204" pitchFamily="34" charset="0"/>
              </a:rPr>
              <a:t>סטרופ</a:t>
            </a: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 הוא </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דוגמה לחוסר היכולת של הקשב להתעלם ממידע שנקלט ואפילו מעובד בצורה אוטומטית</a:t>
            </a: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 זוהי </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לכידת קשב שמקורה בגירוי </a:t>
            </a: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(המילים) </a:t>
            </a:r>
            <a:r>
              <a:rPr kumimoji="0" lang="he-IL" sz="2400" b="1"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שמתחרה בבחירת קשב מכוונת - מטרה </a:t>
            </a: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Arial" panose="020B0604020202020204" pitchFamily="34" charset="0"/>
              </a:rPr>
              <a:t>(הצבעים).</a:t>
            </a:r>
          </a:p>
        </p:txBody>
      </p:sp>
      <p:pic>
        <p:nvPicPr>
          <p:cNvPr id="5" name="תמונה 4">
            <a:extLst>
              <a:ext uri="{FF2B5EF4-FFF2-40B4-BE49-F238E27FC236}">
                <a16:creationId xmlns:a16="http://schemas.microsoft.com/office/drawing/2014/main" id="{348D9396-BB19-4249-8AAF-5CDC28FFF8A0}"/>
              </a:ext>
            </a:extLst>
          </p:cNvPr>
          <p:cNvPicPr>
            <a:picLocks noChangeAspect="1"/>
          </p:cNvPicPr>
          <p:nvPr/>
        </p:nvPicPr>
        <p:blipFill>
          <a:blip r:embed="rId2"/>
          <a:stretch>
            <a:fillRect/>
          </a:stretch>
        </p:blipFill>
        <p:spPr>
          <a:xfrm>
            <a:off x="877708" y="420262"/>
            <a:ext cx="2664183" cy="1316850"/>
          </a:xfrm>
          <a:prstGeom prst="rect">
            <a:avLst/>
          </a:prstGeom>
        </p:spPr>
      </p:pic>
    </p:spTree>
    <p:extLst>
      <p:ext uri="{BB962C8B-B14F-4D97-AF65-F5344CB8AC3E}">
        <p14:creationId xmlns:p14="http://schemas.microsoft.com/office/powerpoint/2010/main" val="2304630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t>מה בשיעור?</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6729274" y="1627929"/>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rPr>
              <a:t>תוכן</a:t>
            </a:r>
          </a:p>
          <a:p>
            <a:pPr>
              <a:lnSpc>
                <a:spcPct val="150000"/>
              </a:lnSpc>
            </a:pPr>
            <a:r>
              <a:rPr lang="he-IL" sz="2400" dirty="0">
                <a:latin typeface="Narkisim" panose="020E0502050101010101" pitchFamily="34" charset="-79"/>
              </a:rPr>
              <a:t>מהו קשב ומהם מאפייניו?</a:t>
            </a:r>
          </a:p>
          <a:p>
            <a:pPr>
              <a:lnSpc>
                <a:spcPct val="150000"/>
              </a:lnSpc>
            </a:pPr>
            <a:r>
              <a:rPr lang="he-IL" sz="2400" dirty="0">
                <a:latin typeface="Narkisim" panose="020E0502050101010101" pitchFamily="34" charset="-79"/>
              </a:rPr>
              <a:t>בולטות ועוצמת גירויים</a:t>
            </a:r>
          </a:p>
          <a:p>
            <a:pPr>
              <a:lnSpc>
                <a:spcPct val="150000"/>
              </a:lnSpc>
            </a:pPr>
            <a:r>
              <a:rPr lang="he-IL" sz="2400" dirty="0">
                <a:latin typeface="Narkisim" panose="020E0502050101010101" pitchFamily="34" charset="-79"/>
              </a:rPr>
              <a:t>קשב תלוי משמעות - אפקט מסיבת הקוקטייל</a:t>
            </a:r>
          </a:p>
          <a:p>
            <a:pPr>
              <a:lnSpc>
                <a:spcPct val="150000"/>
              </a:lnSpc>
            </a:pPr>
            <a:r>
              <a:rPr lang="he-IL" sz="2400" dirty="0">
                <a:latin typeface="Narkisim" panose="020E0502050101010101" pitchFamily="34" charset="-79"/>
              </a:rPr>
              <a:t>אפקט </a:t>
            </a:r>
            <a:r>
              <a:rPr lang="he-IL" sz="2400" dirty="0" err="1">
                <a:latin typeface="Narkisim" panose="020E0502050101010101" pitchFamily="34" charset="-79"/>
              </a:rPr>
              <a:t>סטרופ</a:t>
            </a:r>
            <a:endParaRPr lang="he-IL" sz="2400" dirty="0">
              <a:latin typeface="Narkisim" panose="020E0502050101010101" pitchFamily="34" charset="-79"/>
            </a:endParaRPr>
          </a:p>
          <a:p>
            <a:pPr>
              <a:lnSpc>
                <a:spcPct val="150000"/>
              </a:lnSpc>
            </a:pPr>
            <a:r>
              <a:rPr lang="he-IL" sz="2400" dirty="0">
                <a:latin typeface="Narkisim" panose="020E0502050101010101" pitchFamily="34" charset="-79"/>
              </a:rPr>
              <a:t>עיוורון קשבי</a:t>
            </a:r>
          </a:p>
          <a:p>
            <a:pPr>
              <a:lnSpc>
                <a:spcPct val="150000"/>
              </a:lnSpc>
            </a:pPr>
            <a:endParaRPr lang="he-IL" sz="2400" dirty="0"/>
          </a:p>
        </p:txBody>
      </p:sp>
      <p:sp>
        <p:nvSpPr>
          <p:cNvPr id="5" name="מציין מיקום תוכן 2">
            <a:extLst>
              <a:ext uri="{FF2B5EF4-FFF2-40B4-BE49-F238E27FC236}">
                <a16:creationId xmlns:a16="http://schemas.microsoft.com/office/drawing/2014/main" id="{367E986C-41E6-4142-8995-0A318354E07F}"/>
              </a:ext>
            </a:extLst>
          </p:cNvPr>
          <p:cNvSpPr txBox="1">
            <a:spLocks/>
          </p:cNvSpPr>
          <p:nvPr/>
        </p:nvSpPr>
        <p:spPr>
          <a:xfrm>
            <a:off x="1129153" y="1659309"/>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rPr>
              <a:t>מתודות הוראה</a:t>
            </a:r>
          </a:p>
          <a:p>
            <a:pPr>
              <a:lnSpc>
                <a:spcPct val="150000"/>
              </a:lnSpc>
            </a:pPr>
            <a:r>
              <a:rPr lang="he-IL" sz="2400" dirty="0">
                <a:latin typeface="Narkisim" panose="020E0502050101010101" pitchFamily="34" charset="-79"/>
              </a:rPr>
              <a:t>משחקים</a:t>
            </a:r>
          </a:p>
          <a:p>
            <a:pPr>
              <a:lnSpc>
                <a:spcPct val="150000"/>
              </a:lnSpc>
            </a:pPr>
            <a:r>
              <a:rPr lang="he-IL" sz="2400" dirty="0">
                <a:latin typeface="Narkisim" panose="020E0502050101010101" pitchFamily="34" charset="-79"/>
              </a:rPr>
              <a:t>הפעלה בתנועה</a:t>
            </a:r>
          </a:p>
          <a:p>
            <a:pPr>
              <a:lnSpc>
                <a:spcPct val="150000"/>
              </a:lnSpc>
            </a:pPr>
            <a:r>
              <a:rPr lang="he-IL" sz="2400" dirty="0">
                <a:latin typeface="Narkisim" panose="020E0502050101010101" pitchFamily="34" charset="-79"/>
              </a:rPr>
              <a:t>שאלות לדיון</a:t>
            </a:r>
          </a:p>
          <a:p>
            <a:pPr>
              <a:lnSpc>
                <a:spcPct val="150000"/>
              </a:lnSpc>
            </a:pPr>
            <a:r>
              <a:rPr lang="he-IL" sz="2400" dirty="0">
                <a:latin typeface="Narkisim" panose="020E0502050101010101" pitchFamily="34" charset="-79"/>
              </a:rPr>
              <a:t>צפייה בסרטונים</a:t>
            </a:r>
          </a:p>
          <a:p>
            <a:pPr>
              <a:lnSpc>
                <a:spcPct val="150000"/>
              </a:lnSpc>
            </a:pPr>
            <a:r>
              <a:rPr lang="he-IL" sz="2400" dirty="0">
                <a:latin typeface="Narkisim" panose="020E0502050101010101" pitchFamily="34" charset="-79"/>
              </a:rPr>
              <a:t>אינספור תמונות להמחשה</a:t>
            </a:r>
          </a:p>
          <a:p>
            <a:pPr>
              <a:lnSpc>
                <a:spcPct val="150000"/>
              </a:lnSpc>
            </a:pPr>
            <a:endParaRPr lang="he-IL" sz="2400" dirty="0"/>
          </a:p>
        </p:txBody>
      </p:sp>
    </p:spTree>
    <p:extLst>
      <p:ext uri="{BB962C8B-B14F-4D97-AF65-F5344CB8AC3E}">
        <p14:creationId xmlns:p14="http://schemas.microsoft.com/office/powerpoint/2010/main" val="946806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CB4050A-B1CF-4D55-BBCE-9BAB8A7F93FA}"/>
              </a:ext>
            </a:extLst>
          </p:cNvPr>
          <p:cNvSpPr>
            <a:spLocks noGrp="1"/>
          </p:cNvSpPr>
          <p:nvPr>
            <p:ph type="title"/>
          </p:nvPr>
        </p:nvSpPr>
        <p:spPr>
          <a:xfrm>
            <a:off x="2063189" y="305705"/>
            <a:ext cx="8911687" cy="1280890"/>
          </a:xfrm>
        </p:spPr>
        <p:txBody>
          <a:bodyPr>
            <a:normAutofit/>
          </a:bodyPr>
          <a:lstStyle/>
          <a:p>
            <a:r>
              <a:rPr lang="he-IL" sz="2800" dirty="0">
                <a:solidFill>
                  <a:srgbClr val="C00000"/>
                </a:solidFill>
                <a:latin typeface="Narkisim" panose="020E0502050101010101" pitchFamily="34" charset="-79"/>
                <a:cs typeface="Narkisim" panose="020E0502050101010101" pitchFamily="34" charset="-79"/>
              </a:rPr>
              <a:t>תרגיל: שתי מערכות החשיבה – מתי מערכות החשיבה מתנגשות:</a:t>
            </a:r>
          </a:p>
        </p:txBody>
      </p:sp>
      <p:pic>
        <p:nvPicPr>
          <p:cNvPr id="4" name="image1.png">
            <a:extLst>
              <a:ext uri="{FF2B5EF4-FFF2-40B4-BE49-F238E27FC236}">
                <a16:creationId xmlns:a16="http://schemas.microsoft.com/office/drawing/2014/main" id="{FBAE86D6-1087-411C-9914-052DA1F43B18}"/>
              </a:ext>
            </a:extLst>
          </p:cNvPr>
          <p:cNvPicPr>
            <a:picLocks noGrp="1"/>
          </p:cNvPicPr>
          <p:nvPr>
            <p:ph idx="1"/>
          </p:nvPr>
        </p:nvPicPr>
        <p:blipFill>
          <a:blip r:embed="rId2"/>
          <a:srcRect/>
          <a:stretch>
            <a:fillRect/>
          </a:stretch>
        </p:blipFill>
        <p:spPr>
          <a:xfrm>
            <a:off x="2917954" y="1586595"/>
            <a:ext cx="7963270" cy="5148370"/>
          </a:xfrm>
          <a:prstGeom prst="rect">
            <a:avLst/>
          </a:prstGeom>
          <a:ln/>
        </p:spPr>
      </p:pic>
    </p:spTree>
    <p:extLst>
      <p:ext uri="{BB962C8B-B14F-4D97-AF65-F5344CB8AC3E}">
        <p14:creationId xmlns:p14="http://schemas.microsoft.com/office/powerpoint/2010/main" val="1068863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90FAD2B-E23C-4AF3-ACE7-EC27A5B49F12}"/>
              </a:ext>
            </a:extLst>
          </p:cNvPr>
          <p:cNvSpPr>
            <a:spLocks noGrp="1"/>
          </p:cNvSpPr>
          <p:nvPr>
            <p:ph type="title"/>
          </p:nvPr>
        </p:nvSpPr>
        <p:spPr/>
        <p:txBody>
          <a:bodyPr/>
          <a:lstStyle/>
          <a:p>
            <a:pPr algn="r"/>
            <a:r>
              <a:rPr lang="he-IL" dirty="0">
                <a:latin typeface="Narkisim" panose="020E0502050101010101" pitchFamily="34" charset="-79"/>
                <a:cs typeface="Narkisim" panose="020E0502050101010101" pitchFamily="34" charset="-79"/>
              </a:rPr>
              <a:t>היעדר קשב</a:t>
            </a:r>
            <a:br>
              <a:rPr lang="he-IL" dirty="0"/>
            </a:br>
            <a:endParaRPr lang="he-IL" dirty="0"/>
          </a:p>
        </p:txBody>
      </p:sp>
      <p:sp>
        <p:nvSpPr>
          <p:cNvPr id="3" name="מציין מיקום תוכן 2">
            <a:extLst>
              <a:ext uri="{FF2B5EF4-FFF2-40B4-BE49-F238E27FC236}">
                <a16:creationId xmlns:a16="http://schemas.microsoft.com/office/drawing/2014/main" id="{E3429BF2-D662-4624-A74A-EDAE3BF829B1}"/>
              </a:ext>
            </a:extLst>
          </p:cNvPr>
          <p:cNvSpPr>
            <a:spLocks noGrp="1"/>
          </p:cNvSpPr>
          <p:nvPr>
            <p:ph idx="1"/>
          </p:nvPr>
        </p:nvSpPr>
        <p:spPr>
          <a:xfrm>
            <a:off x="1545996" y="2133600"/>
            <a:ext cx="9958616" cy="4012676"/>
          </a:xfrm>
        </p:spPr>
        <p:txBody>
          <a:bodyPr>
            <a:normAutofit/>
          </a:bodyPr>
          <a:lstStyle/>
          <a:p>
            <a:r>
              <a:rPr lang="he-IL" sz="2800" b="1" dirty="0">
                <a:latin typeface="Narkisim" panose="020E0502050101010101" pitchFamily="34" charset="-79"/>
                <a:cs typeface="Narkisim" panose="020E0502050101010101" pitchFamily="34" charset="-79"/>
              </a:rPr>
              <a:t>בא לידי ביטוי בשתי צורות: </a:t>
            </a:r>
          </a:p>
          <a:p>
            <a:r>
              <a:rPr lang="he-IL" sz="2800" b="1" dirty="0">
                <a:latin typeface="Narkisim" panose="020E0502050101010101" pitchFamily="34" charset="-79"/>
                <a:cs typeface="Narkisim" panose="020E0502050101010101" pitchFamily="34" charset="-79"/>
              </a:rPr>
              <a:t>עיוורון קשבי- התופעה הקוגניטיבית של אי תפיסת עצמים נראים בהיעדר הפניית קשב עבורם. </a:t>
            </a:r>
          </a:p>
          <a:p>
            <a:r>
              <a:rPr lang="he-IL" sz="2800" b="1" dirty="0">
                <a:latin typeface="Narkisim" panose="020E0502050101010101" pitchFamily="34" charset="-79"/>
                <a:cs typeface="Narkisim" panose="020E0502050101010101" pitchFamily="34" charset="-79"/>
              </a:rPr>
              <a:t>עיוורון לשינוי-  חוסר היכולת להבחין בשינויים בסביבה, אפילו אם אלו שינויים בולטים  יחסית.</a:t>
            </a:r>
          </a:p>
          <a:p>
            <a:pPr marL="0" indent="0">
              <a:buNone/>
            </a:pPr>
            <a:r>
              <a:rPr lang="he-IL" sz="2800" b="1" dirty="0">
                <a:latin typeface="Narkisim" panose="020E0502050101010101" pitchFamily="34" charset="-79"/>
                <a:cs typeface="Narkisim" panose="020E0502050101010101" pitchFamily="34" charset="-79"/>
              </a:rPr>
              <a:t>העיוורון יכול לנבוע משתי סיבות: האחת שבולטות הגירוי אינה מספקת (לא נוצרה לכידת קשב שמקורה בגירוי). השנייה היא היעדר מידע מספק לגבי הגירויים הרלוונטיים אליהם יש להיות קשובים.</a:t>
            </a:r>
          </a:p>
          <a:p>
            <a:endParaRPr lang="he-IL" dirty="0"/>
          </a:p>
        </p:txBody>
      </p:sp>
      <p:pic>
        <p:nvPicPr>
          <p:cNvPr id="5" name="תמונה 4">
            <a:extLst>
              <a:ext uri="{FF2B5EF4-FFF2-40B4-BE49-F238E27FC236}">
                <a16:creationId xmlns:a16="http://schemas.microsoft.com/office/drawing/2014/main" id="{37AF05D4-B64C-4313-A0F5-95A6605BBB7E}"/>
              </a:ext>
            </a:extLst>
          </p:cNvPr>
          <p:cNvPicPr>
            <a:picLocks noChangeAspect="1"/>
          </p:cNvPicPr>
          <p:nvPr/>
        </p:nvPicPr>
        <p:blipFill>
          <a:blip r:embed="rId2"/>
          <a:stretch>
            <a:fillRect/>
          </a:stretch>
        </p:blipFill>
        <p:spPr>
          <a:xfrm>
            <a:off x="2672129" y="243141"/>
            <a:ext cx="3467058" cy="1890459"/>
          </a:xfrm>
          <a:prstGeom prst="rect">
            <a:avLst/>
          </a:prstGeom>
        </p:spPr>
      </p:pic>
    </p:spTree>
    <p:extLst>
      <p:ext uri="{BB962C8B-B14F-4D97-AF65-F5344CB8AC3E}">
        <p14:creationId xmlns:p14="http://schemas.microsoft.com/office/powerpoint/2010/main" val="3111778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01 – ניסוי הדלתות - עיוורון שינוי  </a:t>
            </a:r>
            <a:br>
              <a:rPr lang="he-IL" dirty="0"/>
            </a:br>
            <a:r>
              <a:rPr lang="en-US" dirty="0"/>
              <a:t>The "Door" Study?</a:t>
            </a:r>
            <a:endParaRPr lang="he-IL" dirty="0"/>
          </a:p>
        </p:txBody>
      </p:sp>
    </p:spTree>
    <p:extLst>
      <p:ext uri="{BB962C8B-B14F-4D97-AF65-F5344CB8AC3E}">
        <p14:creationId xmlns:p14="http://schemas.microsoft.com/office/powerpoint/2010/main" val="1099268848"/>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he Door Study-360p">
            <a:hlinkClick r:id="" action="ppaction://media"/>
            <a:extLst>
              <a:ext uri="{FF2B5EF4-FFF2-40B4-BE49-F238E27FC236}">
                <a16:creationId xmlns:a16="http://schemas.microsoft.com/office/drawing/2014/main" id="{28BFCDAA-7751-4980-9D53-E9C9727E547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3782" y="159393"/>
            <a:ext cx="11873663" cy="6511258"/>
          </a:xfrm>
          <a:prstGeom prst="rect">
            <a:avLst/>
          </a:prstGeom>
        </p:spPr>
      </p:pic>
    </p:spTree>
    <p:extLst>
      <p:ext uri="{BB962C8B-B14F-4D97-AF65-F5344CB8AC3E}">
        <p14:creationId xmlns:p14="http://schemas.microsoft.com/office/powerpoint/2010/main" val="68554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03 – מה השתנה  - עיוורון שינוי  </a:t>
            </a:r>
            <a:br>
              <a:rPr lang="he-IL" dirty="0"/>
            </a:br>
            <a:endParaRPr lang="he-IL" dirty="0"/>
          </a:p>
        </p:txBody>
      </p:sp>
    </p:spTree>
    <p:extLst>
      <p:ext uri="{BB962C8B-B14F-4D97-AF65-F5344CB8AC3E}">
        <p14:creationId xmlns:p14="http://schemas.microsoft.com/office/powerpoint/2010/main" val="1846521896"/>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ange blindness">
            <a:hlinkClick r:id="" action="ppaction://media"/>
            <a:extLst>
              <a:ext uri="{FF2B5EF4-FFF2-40B4-BE49-F238E27FC236}">
                <a16:creationId xmlns:a16="http://schemas.microsoft.com/office/drawing/2014/main" id="{9B47CE9E-FFAF-4E2C-A0B3-FC209A35BE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6326" y="21738"/>
            <a:ext cx="12085674" cy="6693928"/>
          </a:xfrm>
          <a:prstGeom prst="rect">
            <a:avLst/>
          </a:prstGeom>
        </p:spPr>
      </p:pic>
    </p:spTree>
    <p:extLst>
      <p:ext uri="{BB962C8B-B14F-4D97-AF65-F5344CB8AC3E}">
        <p14:creationId xmlns:p14="http://schemas.microsoft.com/office/powerpoint/2010/main" val="333889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0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03 – מה השתנה  - עיוורון שינוי  </a:t>
            </a:r>
            <a:br>
              <a:rPr lang="he-IL" dirty="0"/>
            </a:br>
            <a:endParaRPr lang="he-IL" dirty="0"/>
          </a:p>
        </p:txBody>
      </p:sp>
    </p:spTree>
    <p:extLst>
      <p:ext uri="{BB962C8B-B14F-4D97-AF65-F5344CB8AC3E}">
        <p14:creationId xmlns:p14="http://schemas.microsoft.com/office/powerpoint/2010/main" val="173220018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7002E51-0837-4290-822D-E2DCF1DE3147}"/>
              </a:ext>
            </a:extLst>
          </p:cNvPr>
          <p:cNvSpPr>
            <a:spLocks noGrp="1"/>
          </p:cNvSpPr>
          <p:nvPr>
            <p:ph type="title"/>
          </p:nvPr>
        </p:nvSpPr>
        <p:spPr>
          <a:xfrm>
            <a:off x="388679" y="606057"/>
            <a:ext cx="11074400" cy="1143000"/>
          </a:xfrm>
        </p:spPr>
        <p:txBody>
          <a:bodyPr/>
          <a:lstStyle/>
          <a:p>
            <a:endParaRPr lang="he-IL"/>
          </a:p>
        </p:txBody>
      </p:sp>
      <p:pic>
        <p:nvPicPr>
          <p:cNvPr id="3" name="מה השתנה בתמונה - עיוורון קשבי">
            <a:hlinkClick r:id="" action="ppaction://media"/>
            <a:extLst>
              <a:ext uri="{FF2B5EF4-FFF2-40B4-BE49-F238E27FC236}">
                <a16:creationId xmlns:a16="http://schemas.microsoft.com/office/drawing/2014/main" id="{FEA18A75-DD25-498E-A036-EEFB08FE68C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6958" y="116594"/>
            <a:ext cx="11887200" cy="6923447"/>
          </a:xfrm>
          <a:prstGeom prst="rect">
            <a:avLst/>
          </a:prstGeom>
        </p:spPr>
      </p:pic>
    </p:spTree>
    <p:extLst>
      <p:ext uri="{BB962C8B-B14F-4D97-AF65-F5344CB8AC3E}">
        <p14:creationId xmlns:p14="http://schemas.microsoft.com/office/powerpoint/2010/main" val="199165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004 – נסה לספור</a:t>
            </a:r>
          </a:p>
        </p:txBody>
      </p:sp>
    </p:spTree>
    <p:extLst>
      <p:ext uri="{BB962C8B-B14F-4D97-AF65-F5344CB8AC3E}">
        <p14:creationId xmlns:p14="http://schemas.microsoft.com/office/powerpoint/2010/main" val="2423266060"/>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הגורילה הבלתי נראית">
            <a:hlinkClick r:id="" action="ppaction://media"/>
            <a:extLst>
              <a:ext uri="{FF2B5EF4-FFF2-40B4-BE49-F238E27FC236}">
                <a16:creationId xmlns:a16="http://schemas.microsoft.com/office/drawing/2014/main" id="{EC9EEFD7-8B2D-4ECA-8DFB-2E318AF44D2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4038" y="189167"/>
            <a:ext cx="11952187" cy="6479666"/>
          </a:xfrm>
          <a:prstGeom prst="rect">
            <a:avLst/>
          </a:prstGeom>
        </p:spPr>
      </p:pic>
    </p:spTree>
    <p:extLst>
      <p:ext uri="{BB962C8B-B14F-4D97-AF65-F5344CB8AC3E}">
        <p14:creationId xmlns:p14="http://schemas.microsoft.com/office/powerpoint/2010/main" val="1227695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2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8DC55E9-947A-4C50-99A9-1F65EF2FFFDF}"/>
              </a:ext>
            </a:extLst>
          </p:cNvPr>
          <p:cNvSpPr>
            <a:spLocks noGrp="1"/>
          </p:cNvSpPr>
          <p:nvPr>
            <p:ph type="title"/>
          </p:nvPr>
        </p:nvSpPr>
        <p:spPr>
          <a:xfrm>
            <a:off x="2435270" y="257503"/>
            <a:ext cx="8911687" cy="1280890"/>
          </a:xfrm>
        </p:spPr>
        <p:txBody>
          <a:bodyPr/>
          <a:lstStyle/>
          <a:p>
            <a:pPr algn="r"/>
            <a:r>
              <a:rPr lang="he-IL" dirty="0"/>
              <a:t>מצא את ההבדלים</a:t>
            </a:r>
          </a:p>
        </p:txBody>
      </p:sp>
      <p:pic>
        <p:nvPicPr>
          <p:cNvPr id="10" name="מציין מיקום תוכן 9">
            <a:extLst>
              <a:ext uri="{FF2B5EF4-FFF2-40B4-BE49-F238E27FC236}">
                <a16:creationId xmlns:a16="http://schemas.microsoft.com/office/drawing/2014/main" id="{4E941DDA-18BD-40A1-8625-92B79369A937}"/>
              </a:ext>
            </a:extLst>
          </p:cNvPr>
          <p:cNvPicPr>
            <a:picLocks noGrp="1" noChangeAspect="1"/>
          </p:cNvPicPr>
          <p:nvPr>
            <p:ph idx="1"/>
          </p:nvPr>
        </p:nvPicPr>
        <p:blipFill>
          <a:blip r:embed="rId2"/>
          <a:stretch>
            <a:fillRect/>
          </a:stretch>
        </p:blipFill>
        <p:spPr>
          <a:xfrm>
            <a:off x="1245071" y="1135117"/>
            <a:ext cx="9701857" cy="5465380"/>
          </a:xfrm>
          <a:prstGeom prst="rect">
            <a:avLst/>
          </a:prstGeom>
        </p:spPr>
      </p:pic>
    </p:spTree>
    <p:extLst>
      <p:ext uri="{BB962C8B-B14F-4D97-AF65-F5344CB8AC3E}">
        <p14:creationId xmlns:p14="http://schemas.microsoft.com/office/powerpoint/2010/main" val="2753342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87DA5DD8-8990-4320-803F-3B9687EED3A6}"/>
              </a:ext>
            </a:extLst>
          </p:cNvPr>
          <p:cNvSpPr>
            <a:spLocks noGrp="1"/>
          </p:cNvSpPr>
          <p:nvPr>
            <p:ph idx="1"/>
          </p:nvPr>
        </p:nvSpPr>
        <p:spPr>
          <a:xfrm>
            <a:off x="677334" y="1046828"/>
            <a:ext cx="8596668" cy="3880773"/>
          </a:xfrm>
        </p:spPr>
        <p:txBody>
          <a:bodyPr>
            <a:normAutofit/>
          </a:bodyPr>
          <a:lstStyle/>
          <a:p>
            <a:pPr marL="0" indent="0">
              <a:buNone/>
            </a:pPr>
            <a:r>
              <a:rPr lang="he-IL" sz="4800" dirty="0">
                <a:latin typeface="Narkisim" panose="020E0502050101010101" pitchFamily="34" charset="-79"/>
                <a:cs typeface="Narkisim" panose="020E0502050101010101" pitchFamily="34" charset="-79"/>
              </a:rPr>
              <a:t>מי ראה את הגורילה?</a:t>
            </a:r>
          </a:p>
        </p:txBody>
      </p:sp>
      <p:pic>
        <p:nvPicPr>
          <p:cNvPr id="3074" name="Picture 2" descr="חושבים שאתם רואים הכל? תחשבו שוב - סוף שבוע - הארץ">
            <a:extLst>
              <a:ext uri="{FF2B5EF4-FFF2-40B4-BE49-F238E27FC236}">
                <a16:creationId xmlns:a16="http://schemas.microsoft.com/office/drawing/2014/main" id="{472FB0D5-71A7-4D34-AD23-DEF34FF7AD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272805"/>
            <a:ext cx="4114801" cy="4114801"/>
          </a:xfrm>
          <a:prstGeom prst="rect">
            <a:avLst/>
          </a:prstGeom>
          <a:noFill/>
          <a:extLst>
            <a:ext uri="{909E8E84-426E-40DD-AFC4-6F175D3DCCD1}">
              <a14:hiddenFill xmlns:a14="http://schemas.microsoft.com/office/drawing/2010/main">
                <a:solidFill>
                  <a:srgbClr val="FFFFFF"/>
                </a:solidFill>
              </a14:hiddenFill>
            </a:ext>
          </a:extLst>
        </p:spPr>
      </p:pic>
      <p:sp>
        <p:nvSpPr>
          <p:cNvPr id="4" name="כותרת 4">
            <a:extLst>
              <a:ext uri="{FF2B5EF4-FFF2-40B4-BE49-F238E27FC236}">
                <a16:creationId xmlns:a16="http://schemas.microsoft.com/office/drawing/2014/main" id="{EC3C0168-0DE5-4DD4-9AD4-636FF02E6E45}"/>
              </a:ext>
            </a:extLst>
          </p:cNvPr>
          <p:cNvSpPr txBox="1">
            <a:spLocks/>
          </p:cNvSpPr>
          <p:nvPr/>
        </p:nvSpPr>
        <p:spPr>
          <a:xfrm>
            <a:off x="501134" y="470394"/>
            <a:ext cx="11423650" cy="1325563"/>
          </a:xfrm>
          <a:prstGeom prst="rect">
            <a:avLst/>
          </a:prstGeom>
          <a:solidFill>
            <a:srgbClr val="4472C4">
              <a:lumMod val="40000"/>
              <a:lumOff val="60000"/>
            </a:srgbClr>
          </a:solidFill>
          <a:ln>
            <a:noFill/>
          </a:ln>
          <a:effectLst>
            <a:outerShdw blurRad="57150" dist="19050" dir="5400000" algn="ctr" rotWithShape="0">
              <a:srgbClr val="000000">
                <a:alpha val="63000"/>
              </a:srgbClr>
            </a:outerShdw>
          </a:effectLst>
          <a:scene3d>
            <a:camera prst="orthographicFront"/>
            <a:lightRig rig="threePt" dir="t"/>
          </a:scene3d>
          <a:sp3d>
            <a:bevelT w="165100" prst="coolSlant"/>
          </a:sp3d>
        </p:spPr>
        <p:txBody>
          <a:bodyPr vert="horz" lIns="91440" tIns="45720" rIns="91440" bIns="45720" rtlCol="1" anchor="ctr">
            <a:normAutofit/>
          </a:bodyPr>
          <a:lst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a typeface="+mn-ea"/>
                <a:cs typeface="+mn-cs"/>
              </a:defRPr>
            </a:lvl1pPr>
            <a:lvl2pPr>
              <a:defRPr>
                <a:latin typeface="+mn-lt"/>
                <a:ea typeface="+mn-ea"/>
                <a:cs typeface="+mn-cs"/>
              </a:defRPr>
            </a:lvl2pPr>
            <a:lvl3pPr>
              <a:defRPr>
                <a:latin typeface="+mn-lt"/>
                <a:ea typeface="+mn-ea"/>
                <a:cs typeface="+mn-cs"/>
              </a:defRPr>
            </a:lvl3pPr>
            <a:lvl4pPr>
              <a:defRPr>
                <a:latin typeface="+mn-lt"/>
                <a:ea typeface="+mn-ea"/>
                <a:cs typeface="+mn-cs"/>
              </a:defRPr>
            </a:lvl4pPr>
            <a:lvl5pPr>
              <a:defRPr>
                <a:latin typeface="+mn-lt"/>
                <a:ea typeface="+mn-ea"/>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he-IL" sz="4000" b="1" i="0" u="none" strike="noStrike" kern="1200" cap="none" spc="0" normalizeH="0" baseline="0" noProof="0" dirty="0">
                <a:ln w="9525">
                  <a:solidFill>
                    <a:sysClr val="windowText" lastClr="000000"/>
                  </a:solidFill>
                  <a:prstDash val="solid"/>
                </a:ln>
                <a:solidFill>
                  <a:sysClr val="window" lastClr="FFFFFF"/>
                </a:solidFill>
                <a:effectLst>
                  <a:outerShdw blurRad="12700" dist="38100" dir="2700000" algn="tl" rotWithShape="0">
                    <a:sysClr val="windowText" lastClr="000000">
                      <a:lumMod val="50000"/>
                    </a:sysClr>
                  </a:outerShdw>
                </a:effectLst>
                <a:uLnTx/>
                <a:uFillTx/>
                <a:latin typeface="Calibri" panose="020F0502020204030204"/>
                <a:ea typeface="+mn-ea"/>
                <a:cs typeface="Arial" panose="020B0604020202020204" pitchFamily="34" charset="0"/>
              </a:rPr>
              <a:t>מי ראה את הגורילה? </a:t>
            </a:r>
          </a:p>
        </p:txBody>
      </p:sp>
      <p:sp>
        <p:nvSpPr>
          <p:cNvPr id="6" name="תיבת טקסט 5">
            <a:extLst>
              <a:ext uri="{FF2B5EF4-FFF2-40B4-BE49-F238E27FC236}">
                <a16:creationId xmlns:a16="http://schemas.microsoft.com/office/drawing/2014/main" id="{CDBB81DA-505F-4CD1-A098-26AAE13A20BB}"/>
              </a:ext>
            </a:extLst>
          </p:cNvPr>
          <p:cNvSpPr txBox="1"/>
          <p:nvPr/>
        </p:nvSpPr>
        <p:spPr>
          <a:xfrm>
            <a:off x="5416894" y="2071162"/>
            <a:ext cx="5928046" cy="3970318"/>
          </a:xfrm>
          <a:prstGeom prst="rect">
            <a:avLst/>
          </a:prstGeom>
          <a:noFill/>
        </p:spPr>
        <p:txBody>
          <a:bodyPr wrap="square">
            <a:spAutoFit/>
          </a:bodyPr>
          <a:lstStyle/>
          <a:p>
            <a:pPr marR="0" lvl="0" algn="r" defTabSz="457200" rtl="1" eaLnBrk="1" fontAlgn="auto" latinLnBrk="0" hangingPunct="1">
              <a:lnSpc>
                <a:spcPct val="100000"/>
              </a:lnSpc>
              <a:spcBef>
                <a:spcPts val="1000"/>
              </a:spcBef>
              <a:spcAft>
                <a:spcPts val="0"/>
              </a:spcAft>
              <a:buClr>
                <a:srgbClr val="A53010"/>
              </a:buClr>
              <a:buSzTx/>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ניסוי הגורילה מהווה דוגמה למנגנון סינון המידע. הנבדקים מגדירים לעצמם כלל: "להתמקד בשחקנים בחולצות הלבנות ולהתעלם מאלו בחולצות השחורות". זוהי בחירת קשב מכוונת-מטרה שגורמת להם להתעלם גם מהגורילה בגלל צבעה השחור. מצד שני, ניתן לטעון שהגורילה, שצבעה כצבעי השחקנים, אינה בולטת מספיק ואינה מצליחה ליצור לכידת קשב שמקורה בגירוי.</a:t>
            </a:r>
          </a:p>
        </p:txBody>
      </p:sp>
    </p:spTree>
    <p:extLst>
      <p:ext uri="{BB962C8B-B14F-4D97-AF65-F5344CB8AC3E}">
        <p14:creationId xmlns:p14="http://schemas.microsoft.com/office/powerpoint/2010/main" val="1634252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גורילה">
            <a:hlinkClick r:id="" action="ppaction://media"/>
            <a:extLst>
              <a:ext uri="{FF2B5EF4-FFF2-40B4-BE49-F238E27FC236}">
                <a16:creationId xmlns:a16="http://schemas.microsoft.com/office/drawing/2014/main" id="{4F2D5A43-76B5-4D3E-8FA6-5F474AEB2D9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6326" y="95693"/>
            <a:ext cx="11961627" cy="6156251"/>
          </a:xfrm>
          <a:prstGeom prst="rect">
            <a:avLst/>
          </a:prstGeom>
        </p:spPr>
      </p:pic>
    </p:spTree>
    <p:extLst>
      <p:ext uri="{BB962C8B-B14F-4D97-AF65-F5344CB8AC3E}">
        <p14:creationId xmlns:p14="http://schemas.microsoft.com/office/powerpoint/2010/main" val="403013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lstStyle/>
          <a:p>
            <a:r>
              <a:rPr lang="he-IL" dirty="0"/>
              <a:t>סרטון 006 – עיוורון קשבי</a:t>
            </a:r>
          </a:p>
        </p:txBody>
      </p:sp>
    </p:spTree>
    <p:extLst>
      <p:ext uri="{BB962C8B-B14F-4D97-AF65-F5344CB8AC3E}">
        <p14:creationId xmlns:p14="http://schemas.microsoft.com/office/powerpoint/2010/main" val="1942865610"/>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עיוורון לשינוי">
            <a:hlinkClick r:id="" action="ppaction://media"/>
            <a:extLst>
              <a:ext uri="{FF2B5EF4-FFF2-40B4-BE49-F238E27FC236}">
                <a16:creationId xmlns:a16="http://schemas.microsoft.com/office/drawing/2014/main" id="{3A32BAD5-4ADC-4A7C-99F3-106C7BDD1E8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5693" y="0"/>
            <a:ext cx="11967460" cy="6139136"/>
          </a:xfrm>
          <a:prstGeom prst="rect">
            <a:avLst/>
          </a:prstGeom>
        </p:spPr>
      </p:pic>
    </p:spTree>
    <p:extLst>
      <p:ext uri="{BB962C8B-B14F-4D97-AF65-F5344CB8AC3E}">
        <p14:creationId xmlns:p14="http://schemas.microsoft.com/office/powerpoint/2010/main" val="248592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4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308FF002-2CEE-4BAC-AB98-B8BC230F5C9A}"/>
              </a:ext>
            </a:extLst>
          </p:cNvPr>
          <p:cNvSpPr>
            <a:spLocks noGrp="1"/>
          </p:cNvSpPr>
          <p:nvPr>
            <p:ph idx="1"/>
          </p:nvPr>
        </p:nvSpPr>
        <p:spPr>
          <a:xfrm>
            <a:off x="2615300" y="1905783"/>
            <a:ext cx="8915400" cy="4952217"/>
          </a:xfrm>
        </p:spPr>
        <p:txBody>
          <a:bodyPr/>
          <a:lstStyle/>
          <a:p>
            <a:endParaRPr lang="he-IL" dirty="0"/>
          </a:p>
          <a:p>
            <a:r>
              <a:rPr lang="he-IL" sz="2800" b="1" dirty="0">
                <a:latin typeface="Narkisim" panose="020E0502050101010101" pitchFamily="34" charset="-79"/>
                <a:cs typeface="Narkisim" panose="020E0502050101010101" pitchFamily="34" charset="-79"/>
              </a:rPr>
              <a:t>עיוורון קשבי בחיי היומיום - למרות שעיוורון קשבי ניכר בתפיסתנו בכל עת, אנו מודעים אליו רק במקרים בהם יש השלכות לכך שלא תפסנו עצמים שהיינו 'אמורים לראות'. </a:t>
            </a:r>
          </a:p>
          <a:p>
            <a:r>
              <a:rPr lang="he-IL" sz="2800" b="1" dirty="0">
                <a:latin typeface="Narkisim" panose="020E0502050101010101" pitchFamily="34" charset="-79"/>
                <a:cs typeface="Narkisim" panose="020E0502050101010101" pitchFamily="34" charset="-79"/>
              </a:rPr>
              <a:t>דוגמה מצערת היא הקושי של נהגים להבחין בכלי רכב דו-גלגליים. כיוון שרוב הנהגים מכוונים </a:t>
            </a:r>
            <a:r>
              <a:rPr lang="he-IL" sz="2800" b="1" dirty="0" err="1">
                <a:latin typeface="Narkisim" panose="020E0502050101010101" pitchFamily="34" charset="-79"/>
                <a:cs typeface="Narkisim" panose="020E0502050101010101" pitchFamily="34" charset="-79"/>
              </a:rPr>
              <a:t>קשבית</a:t>
            </a:r>
            <a:r>
              <a:rPr lang="he-IL" sz="2800" b="1" dirty="0">
                <a:latin typeface="Narkisim" panose="020E0502050101010101" pitchFamily="34" charset="-79"/>
                <a:cs typeface="Narkisim" panose="020E0502050101010101" pitchFamily="34" charset="-79"/>
              </a:rPr>
              <a:t> להבחנה במכוניות, קיימת נטייה שלא להבחין ברוכבי האופנוע והאופניים, מה שתורם לפגיעותם על הכביש.</a:t>
            </a:r>
          </a:p>
          <a:p>
            <a:endParaRPr lang="he-IL" dirty="0"/>
          </a:p>
        </p:txBody>
      </p:sp>
      <p:pic>
        <p:nvPicPr>
          <p:cNvPr id="4" name="תמונה 3">
            <a:extLst>
              <a:ext uri="{FF2B5EF4-FFF2-40B4-BE49-F238E27FC236}">
                <a16:creationId xmlns:a16="http://schemas.microsoft.com/office/drawing/2014/main" id="{4318F647-66CB-4993-A8EC-3B1BFC626884}"/>
              </a:ext>
            </a:extLst>
          </p:cNvPr>
          <p:cNvPicPr>
            <a:picLocks noChangeAspect="1"/>
          </p:cNvPicPr>
          <p:nvPr/>
        </p:nvPicPr>
        <p:blipFill>
          <a:blip r:embed="rId3"/>
          <a:stretch>
            <a:fillRect/>
          </a:stretch>
        </p:blipFill>
        <p:spPr>
          <a:xfrm>
            <a:off x="5797554" y="4867152"/>
            <a:ext cx="2006634" cy="1520454"/>
          </a:xfrm>
          <a:prstGeom prst="rect">
            <a:avLst/>
          </a:prstGeom>
        </p:spPr>
      </p:pic>
      <p:sp>
        <p:nvSpPr>
          <p:cNvPr id="2" name="כותרת 4">
            <a:extLst>
              <a:ext uri="{FF2B5EF4-FFF2-40B4-BE49-F238E27FC236}">
                <a16:creationId xmlns:a16="http://schemas.microsoft.com/office/drawing/2014/main" id="{327A686A-63E0-4AC0-9016-5524382EB0B0}"/>
              </a:ext>
            </a:extLst>
          </p:cNvPr>
          <p:cNvSpPr txBox="1">
            <a:spLocks/>
          </p:cNvSpPr>
          <p:nvPr/>
        </p:nvSpPr>
        <p:spPr>
          <a:xfrm>
            <a:off x="501134" y="470394"/>
            <a:ext cx="11423650" cy="1325563"/>
          </a:xfrm>
          <a:prstGeom prst="rect">
            <a:avLst/>
          </a:prstGeom>
          <a:solidFill>
            <a:srgbClr val="4472C4">
              <a:lumMod val="40000"/>
              <a:lumOff val="60000"/>
            </a:srgbClr>
          </a:solidFill>
          <a:ln>
            <a:noFill/>
          </a:ln>
          <a:effectLst>
            <a:outerShdw blurRad="57150" dist="19050" dir="5400000" algn="ctr" rotWithShape="0">
              <a:srgbClr val="000000">
                <a:alpha val="63000"/>
              </a:srgbClr>
            </a:outerShdw>
          </a:effectLst>
          <a:scene3d>
            <a:camera prst="orthographicFront"/>
            <a:lightRig rig="threePt" dir="t"/>
          </a:scene3d>
          <a:sp3d>
            <a:bevelT w="165100" prst="coolSlant"/>
          </a:sp3d>
        </p:spPr>
        <p:txBody>
          <a:bodyPr vert="horz" lIns="91440" tIns="45720" rIns="91440" bIns="45720" rtlCol="1" anchor="ctr">
            <a:normAutofit/>
          </a:bodyPr>
          <a:lst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a typeface="+mn-ea"/>
                <a:cs typeface="+mn-cs"/>
              </a:defRPr>
            </a:lvl1pPr>
            <a:lvl2pPr>
              <a:defRPr>
                <a:latin typeface="+mn-lt"/>
                <a:ea typeface="+mn-ea"/>
                <a:cs typeface="+mn-cs"/>
              </a:defRPr>
            </a:lvl2pPr>
            <a:lvl3pPr>
              <a:defRPr>
                <a:latin typeface="+mn-lt"/>
                <a:ea typeface="+mn-ea"/>
                <a:cs typeface="+mn-cs"/>
              </a:defRPr>
            </a:lvl3pPr>
            <a:lvl4pPr>
              <a:defRPr>
                <a:latin typeface="+mn-lt"/>
                <a:ea typeface="+mn-ea"/>
                <a:cs typeface="+mn-cs"/>
              </a:defRPr>
            </a:lvl4pPr>
            <a:lvl5pPr>
              <a:defRPr>
                <a:latin typeface="+mn-lt"/>
                <a:ea typeface="+mn-ea"/>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marR="0" lvl="0" indent="0" algn="ctr" defTabSz="914400" rtl="1" eaLnBrk="1" fontAlgn="auto" latinLnBrk="0" hangingPunct="1">
              <a:lnSpc>
                <a:spcPct val="90000"/>
              </a:lnSpc>
              <a:spcBef>
                <a:spcPct val="0"/>
              </a:spcBef>
              <a:spcAft>
                <a:spcPts val="0"/>
              </a:spcAft>
              <a:buClrTx/>
              <a:buSzTx/>
              <a:buFontTx/>
              <a:buNone/>
              <a:tabLst/>
              <a:defRPr/>
            </a:pPr>
            <a:r>
              <a:rPr kumimoji="0" lang="he-IL" sz="4000" b="1" i="0" u="none" strike="noStrike" kern="1200" cap="none" spc="0" normalizeH="0" baseline="0" noProof="0" dirty="0">
                <a:ln w="9525">
                  <a:solidFill>
                    <a:sysClr val="windowText" lastClr="000000"/>
                  </a:solidFill>
                  <a:prstDash val="solid"/>
                </a:ln>
                <a:solidFill>
                  <a:srgbClr val="C00000"/>
                </a:solidFill>
                <a:effectLst>
                  <a:outerShdw blurRad="12700" dist="38100" dir="2700000" algn="tl" rotWithShape="0">
                    <a:sysClr val="windowText" lastClr="000000">
                      <a:lumMod val="50000"/>
                    </a:sysClr>
                  </a:outerShdw>
                </a:effectLst>
                <a:uLnTx/>
                <a:uFillTx/>
                <a:latin typeface="Calibri" panose="020F0502020204030204"/>
                <a:ea typeface="+mn-ea"/>
                <a:cs typeface="Arial" panose="020B0604020202020204" pitchFamily="34" charset="0"/>
              </a:rPr>
              <a:t>עיוורון קשבי</a:t>
            </a:r>
          </a:p>
        </p:txBody>
      </p:sp>
      <p:pic>
        <p:nvPicPr>
          <p:cNvPr id="6" name="תמונה 5">
            <a:extLst>
              <a:ext uri="{FF2B5EF4-FFF2-40B4-BE49-F238E27FC236}">
                <a16:creationId xmlns:a16="http://schemas.microsoft.com/office/drawing/2014/main" id="{8D3F3704-E088-436E-A2A7-B51E3D0CC99A}"/>
              </a:ext>
            </a:extLst>
          </p:cNvPr>
          <p:cNvPicPr>
            <a:picLocks noChangeAspect="1"/>
          </p:cNvPicPr>
          <p:nvPr/>
        </p:nvPicPr>
        <p:blipFill>
          <a:blip r:embed="rId4"/>
          <a:stretch>
            <a:fillRect/>
          </a:stretch>
        </p:blipFill>
        <p:spPr>
          <a:xfrm>
            <a:off x="388011" y="290678"/>
            <a:ext cx="4052521" cy="2014175"/>
          </a:xfrm>
          <a:prstGeom prst="rect">
            <a:avLst/>
          </a:prstGeom>
        </p:spPr>
      </p:pic>
      <p:pic>
        <p:nvPicPr>
          <p:cNvPr id="9" name="image4.png">
            <a:extLst>
              <a:ext uri="{FF2B5EF4-FFF2-40B4-BE49-F238E27FC236}">
                <a16:creationId xmlns:a16="http://schemas.microsoft.com/office/drawing/2014/main" id="{D52395B5-972C-4F23-900B-706FD45066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790" y="4474668"/>
            <a:ext cx="2384425" cy="191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555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t>אז מה היה לנו בשיעור?</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246657" y="2027424"/>
            <a:ext cx="11679636"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he-IL" dirty="0">
                <a:latin typeface="Narkisim" panose="020E0502050101010101" pitchFamily="34" charset="-79"/>
              </a:rPr>
              <a:t>מהו קשב ומהם מאפייניו?</a:t>
            </a:r>
          </a:p>
          <a:p>
            <a:pPr>
              <a:lnSpc>
                <a:spcPct val="150000"/>
              </a:lnSpc>
            </a:pPr>
            <a:r>
              <a:rPr lang="he-IL" dirty="0">
                <a:latin typeface="Narkisim" panose="020E0502050101010101" pitchFamily="34" charset="-79"/>
              </a:rPr>
              <a:t>בולטות ועוצמת גירויים</a:t>
            </a:r>
          </a:p>
          <a:p>
            <a:pPr>
              <a:lnSpc>
                <a:spcPct val="150000"/>
              </a:lnSpc>
            </a:pPr>
            <a:r>
              <a:rPr lang="he-IL" dirty="0">
                <a:latin typeface="Narkisim" panose="020E0502050101010101" pitchFamily="34" charset="-79"/>
              </a:rPr>
              <a:t>קשב תלוי משמעות - אפקט מסיבת הקוקטייל</a:t>
            </a:r>
          </a:p>
          <a:p>
            <a:pPr>
              <a:lnSpc>
                <a:spcPct val="150000"/>
              </a:lnSpc>
            </a:pPr>
            <a:r>
              <a:rPr lang="he-IL" dirty="0">
                <a:latin typeface="Narkisim" panose="020E0502050101010101" pitchFamily="34" charset="-79"/>
              </a:rPr>
              <a:t>אפקט </a:t>
            </a:r>
            <a:r>
              <a:rPr lang="he-IL" dirty="0" err="1">
                <a:latin typeface="Narkisim" panose="020E0502050101010101" pitchFamily="34" charset="-79"/>
              </a:rPr>
              <a:t>סטרופ</a:t>
            </a:r>
            <a:endParaRPr lang="he-IL" dirty="0">
              <a:latin typeface="Narkisim" panose="020E0502050101010101" pitchFamily="34" charset="-79"/>
            </a:endParaRPr>
          </a:p>
          <a:p>
            <a:pPr>
              <a:lnSpc>
                <a:spcPct val="150000"/>
              </a:lnSpc>
            </a:pPr>
            <a:r>
              <a:rPr lang="he-IL" dirty="0">
                <a:latin typeface="Narkisim" panose="020E0502050101010101" pitchFamily="34" charset="-79"/>
              </a:rPr>
              <a:t>עיוורון קשבי</a:t>
            </a:r>
          </a:p>
        </p:txBody>
      </p:sp>
    </p:spTree>
    <p:extLst>
      <p:ext uri="{BB962C8B-B14F-4D97-AF65-F5344CB8AC3E}">
        <p14:creationId xmlns:p14="http://schemas.microsoft.com/office/powerpoint/2010/main" val="673216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50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345D6DE-4C6F-4A6E-B8D1-34A24786D484}"/>
              </a:ext>
            </a:extLst>
          </p:cNvPr>
          <p:cNvSpPr>
            <a:spLocks noGrp="1"/>
          </p:cNvSpPr>
          <p:nvPr>
            <p:ph type="title"/>
          </p:nvPr>
        </p:nvSpPr>
        <p:spPr/>
        <p:txBody>
          <a:bodyPr/>
          <a:lstStyle/>
          <a:p>
            <a:endParaRPr lang="he-IL"/>
          </a:p>
        </p:txBody>
      </p:sp>
      <p:pic>
        <p:nvPicPr>
          <p:cNvPr id="3" name="Google Shape;261;p20">
            <a:extLst>
              <a:ext uri="{FF2B5EF4-FFF2-40B4-BE49-F238E27FC236}">
                <a16:creationId xmlns:a16="http://schemas.microsoft.com/office/drawing/2014/main" id="{4EC3AB31-0186-4ACF-813C-0888F4393695}"/>
              </a:ext>
            </a:extLst>
          </p:cNvPr>
          <p:cNvPicPr preferRelativeResize="0">
            <a:picLocks/>
          </p:cNvPicPr>
          <p:nvPr/>
        </p:nvPicPr>
        <p:blipFill rotWithShape="1">
          <a:blip r:embed="rId2">
            <a:alphaModFix/>
          </a:blip>
          <a:srcRect/>
          <a:stretch/>
        </p:blipFill>
        <p:spPr>
          <a:xfrm>
            <a:off x="0" y="-108857"/>
            <a:ext cx="12126011" cy="6858000"/>
          </a:xfrm>
          <a:prstGeom prst="rect">
            <a:avLst/>
          </a:prstGeom>
          <a:noFill/>
          <a:ln>
            <a:noFill/>
          </a:ln>
        </p:spPr>
      </p:pic>
      <p:sp>
        <p:nvSpPr>
          <p:cNvPr id="5" name="מלבן 4">
            <a:extLst>
              <a:ext uri="{FF2B5EF4-FFF2-40B4-BE49-F238E27FC236}">
                <a16:creationId xmlns:a16="http://schemas.microsoft.com/office/drawing/2014/main" id="{866A54E8-435B-42FC-A630-46A26D8A28DB}"/>
              </a:ext>
            </a:extLst>
          </p:cNvPr>
          <p:cNvSpPr/>
          <p:nvPr/>
        </p:nvSpPr>
        <p:spPr>
          <a:xfrm>
            <a:off x="4308189" y="1027906"/>
            <a:ext cx="3575621" cy="4144661"/>
          </a:xfrm>
          <a:prstGeom prst="rect">
            <a:avLst/>
          </a:prstGeom>
        </p:spPr>
        <p:txBody>
          <a:bodyPr wrap="square">
            <a:spAutoFit/>
          </a:bodyPr>
          <a:lstStyle/>
          <a:p>
            <a:pPr algn="ctr">
              <a:lnSpc>
                <a:spcPct val="150000"/>
              </a:lnSpc>
            </a:pPr>
            <a:r>
              <a:rPr lang="he-IL" sz="3600" b="1" dirty="0">
                <a:ln w="28575">
                  <a:solidFill>
                    <a:schemeClr val="tx1"/>
                  </a:solidFill>
                  <a:prstDash val="solid"/>
                </a:ln>
                <a:solidFill>
                  <a:srgbClr val="FFFFFF"/>
                </a:solidFill>
                <a:effectLst>
                  <a:outerShdw blurRad="38100" dist="22860" dir="5400000" algn="tl" rotWithShape="0">
                    <a:srgbClr val="000000">
                      <a:alpha val="30000"/>
                    </a:srgbClr>
                  </a:outerShdw>
                </a:effectLst>
              </a:rPr>
              <a:t>גשו לחלון והתבוננו דרכו החוצה, חזרו לשולחן ורשמו את כל מה שראיתם.</a:t>
            </a:r>
          </a:p>
        </p:txBody>
      </p:sp>
    </p:spTree>
    <p:extLst>
      <p:ext uri="{BB962C8B-B14F-4D97-AF65-F5344CB8AC3E}">
        <p14:creationId xmlns:p14="http://schemas.microsoft.com/office/powerpoint/2010/main" val="243760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12A52B-28AD-4083-AE02-B14ED8A4D695}"/>
              </a:ext>
            </a:extLst>
          </p:cNvPr>
          <p:cNvSpPr>
            <a:spLocks noGrp="1"/>
          </p:cNvSpPr>
          <p:nvPr>
            <p:ph type="title"/>
          </p:nvPr>
        </p:nvSpPr>
        <p:spPr/>
        <p:txBody>
          <a:bodyPr/>
          <a:lstStyle/>
          <a:p>
            <a:endParaRPr lang="he-IL"/>
          </a:p>
        </p:txBody>
      </p:sp>
      <p:pic>
        <p:nvPicPr>
          <p:cNvPr id="3" name="Google Shape;269;p21">
            <a:extLst>
              <a:ext uri="{FF2B5EF4-FFF2-40B4-BE49-F238E27FC236}">
                <a16:creationId xmlns:a16="http://schemas.microsoft.com/office/drawing/2014/main" id="{A70A2A04-4885-4456-BCB5-52676FAB1E4C}"/>
              </a:ext>
            </a:extLst>
          </p:cNvPr>
          <p:cNvPicPr preferRelativeResize="0">
            <a:picLocks/>
          </p:cNvPicPr>
          <p:nvPr/>
        </p:nvPicPr>
        <p:blipFill rotWithShape="1">
          <a:blip r:embed="rId2">
            <a:alphaModFix/>
          </a:blip>
          <a:srcRect/>
          <a:stretch/>
        </p:blipFill>
        <p:spPr>
          <a:xfrm>
            <a:off x="0" y="0"/>
            <a:ext cx="12192000" cy="6858000"/>
          </a:xfrm>
          <a:prstGeom prst="rect">
            <a:avLst/>
          </a:prstGeom>
          <a:noFill/>
          <a:ln>
            <a:noFill/>
          </a:ln>
        </p:spPr>
      </p:pic>
      <p:sp>
        <p:nvSpPr>
          <p:cNvPr id="5" name="מלבן 4">
            <a:extLst>
              <a:ext uri="{FF2B5EF4-FFF2-40B4-BE49-F238E27FC236}">
                <a16:creationId xmlns:a16="http://schemas.microsoft.com/office/drawing/2014/main" id="{0D4A2EB4-25D1-4BCB-8248-9B3A95B03D00}"/>
              </a:ext>
            </a:extLst>
          </p:cNvPr>
          <p:cNvSpPr/>
          <p:nvPr/>
        </p:nvSpPr>
        <p:spPr>
          <a:xfrm>
            <a:off x="3668486" y="216264"/>
            <a:ext cx="4855028" cy="4462760"/>
          </a:xfrm>
          <a:prstGeom prst="rect">
            <a:avLst/>
          </a:prstGeom>
        </p:spPr>
        <p:txBody>
          <a:bodyPr wrap="square">
            <a:spAutoFit/>
          </a:bodyPr>
          <a:lstStyle/>
          <a:p>
            <a:endParaRPr lang="he-IL" sz="3200" b="1" dirty="0"/>
          </a:p>
          <a:p>
            <a:r>
              <a:rPr lang="he-IL" sz="3600" b="1" dirty="0">
                <a:ln w="28575">
                  <a:solidFill>
                    <a:schemeClr val="tx1"/>
                  </a:solidFill>
                  <a:prstDash val="solid"/>
                </a:ln>
                <a:solidFill>
                  <a:srgbClr val="FFFF00"/>
                </a:solidFill>
                <a:effectLst>
                  <a:outerShdw blurRad="38100" dist="22860" dir="5400000" algn="tl" rotWithShape="0">
                    <a:srgbClr val="000000">
                      <a:alpha val="30000"/>
                    </a:srgbClr>
                  </a:outerShdw>
                </a:effectLst>
              </a:rPr>
              <a:t>חיזרו לחלון:</a:t>
            </a:r>
          </a:p>
          <a:p>
            <a:pPr marL="446088" indent="-446088">
              <a:buFont typeface="+mj-lt"/>
              <a:buAutoNum type="arabicPeriod"/>
            </a:pPr>
            <a:r>
              <a:rPr lang="he-IL" sz="3600" b="1" dirty="0">
                <a:ln w="28575">
                  <a:solidFill>
                    <a:schemeClr val="tx1"/>
                  </a:solidFill>
                  <a:prstDash val="solid"/>
                </a:ln>
                <a:solidFill>
                  <a:srgbClr val="FFFF00"/>
                </a:solidFill>
                <a:effectLst>
                  <a:outerShdw blurRad="38100" dist="22860" dir="5400000" algn="tl" rotWithShape="0">
                    <a:srgbClr val="000000">
                      <a:alpha val="30000"/>
                    </a:srgbClr>
                  </a:outerShdw>
                </a:effectLst>
              </a:rPr>
              <a:t>רשמו את הגירויים שלא שמתם לב אליהם קודם</a:t>
            </a:r>
          </a:p>
          <a:p>
            <a:pPr marL="446088" indent="-446088">
              <a:buFont typeface="+mj-lt"/>
              <a:buAutoNum type="arabicPeriod"/>
            </a:pPr>
            <a:r>
              <a:rPr lang="he-IL" sz="3600" b="1" dirty="0">
                <a:ln w="28575">
                  <a:solidFill>
                    <a:schemeClr val="tx1"/>
                  </a:solidFill>
                  <a:prstDash val="solid"/>
                </a:ln>
                <a:solidFill>
                  <a:srgbClr val="FFFF00"/>
                </a:solidFill>
                <a:effectLst>
                  <a:outerShdw blurRad="38100" dist="22860" dir="5400000" algn="tl" rotWithShape="0">
                    <a:srgbClr val="000000">
                      <a:alpha val="30000"/>
                    </a:srgbClr>
                  </a:outerShdw>
                </a:effectLst>
              </a:rPr>
              <a:t>עצמו את העיניים והקשיבו למה שקורה מחוץ לחלון</a:t>
            </a:r>
          </a:p>
        </p:txBody>
      </p:sp>
      <p:sp>
        <p:nvSpPr>
          <p:cNvPr id="6" name="Google Shape;271;p21">
            <a:extLst>
              <a:ext uri="{FF2B5EF4-FFF2-40B4-BE49-F238E27FC236}">
                <a16:creationId xmlns:a16="http://schemas.microsoft.com/office/drawing/2014/main" id="{B5B6AF9D-87F2-40CA-B9FC-8621F09EC80D}"/>
              </a:ext>
            </a:extLst>
          </p:cNvPr>
          <p:cNvSpPr txBox="1"/>
          <p:nvPr/>
        </p:nvSpPr>
        <p:spPr>
          <a:xfrm>
            <a:off x="730250" y="4488652"/>
            <a:ext cx="11163299" cy="2369348"/>
          </a:xfrm>
          <a:prstGeom prst="rect">
            <a:avLst/>
          </a:prstGeom>
          <a:noFill/>
          <a:ln>
            <a:noFill/>
          </a:ln>
        </p:spPr>
        <p:txBody>
          <a:bodyPr spcFirstLastPara="1" wrap="square" lIns="91425" tIns="45700" rIns="91425" bIns="45700" anchor="t" anchorCtr="0">
            <a:noAutofit/>
          </a:bodyPr>
          <a:lstStyle/>
          <a:p>
            <a:pPr marL="457200" marR="0" lvl="0" indent="-457200" algn="r" defTabSz="914400" rtl="1" eaLnBrk="1" fontAlgn="auto" latinLnBrk="0" hangingPunct="1">
              <a:lnSpc>
                <a:spcPct val="150000"/>
              </a:lnSpc>
              <a:spcBef>
                <a:spcPts val="0"/>
              </a:spcBef>
              <a:spcAft>
                <a:spcPts val="0"/>
              </a:spcAft>
              <a:buClr>
                <a:srgbClr val="000000"/>
              </a:buClr>
              <a:buSzPts val="2800"/>
              <a:buFont typeface="Wingdings" panose="05000000000000000000" pitchFamily="2" charset="2"/>
              <a:buChar char="§"/>
              <a:tabLst/>
              <a:defRPr/>
            </a:pPr>
            <a:r>
              <a:rPr kumimoji="0" lang="iw-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rPr>
              <a:t>מה הסיבה להבדל בין שתי הפעמים</a:t>
            </a:r>
            <a:r>
              <a:rPr kumimoji="0" lang="he-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rPr>
              <a:t>?</a:t>
            </a:r>
          </a:p>
          <a:p>
            <a:pPr marL="457200" marR="0" lvl="0" indent="-457200" algn="r" defTabSz="914400" rtl="1" eaLnBrk="1" fontAlgn="auto" latinLnBrk="0" hangingPunct="1">
              <a:lnSpc>
                <a:spcPct val="150000"/>
              </a:lnSpc>
              <a:spcBef>
                <a:spcPts val="0"/>
              </a:spcBef>
              <a:spcAft>
                <a:spcPts val="0"/>
              </a:spcAft>
              <a:buClr>
                <a:srgbClr val="000000"/>
              </a:buClr>
              <a:buSzPts val="2800"/>
              <a:buFont typeface="Wingdings" panose="05000000000000000000" pitchFamily="2" charset="2"/>
              <a:buChar char="§"/>
              <a:tabLst/>
              <a:defRPr/>
            </a:pPr>
            <a:r>
              <a:rPr lang="he-IL" sz="2600" b="1" kern="0" dirty="0">
                <a:solidFill>
                  <a:srgbClr val="000000"/>
                </a:solidFill>
                <a:latin typeface="Narkisim" panose="020E0502050101010101" pitchFamily="34" charset="-79"/>
                <a:ea typeface="Century Gothic"/>
                <a:cs typeface="Narkisim" panose="020E0502050101010101" pitchFamily="34" charset="-79"/>
                <a:sym typeface="Century Gothic"/>
              </a:rPr>
              <a:t>מה ההבדל בין מה שראיתם למה ששמעתם?</a:t>
            </a:r>
            <a:endParaRPr kumimoji="0" lang="he-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endParaRPr>
          </a:p>
          <a:p>
            <a:pPr marL="457200" marR="0" lvl="0" indent="-457200" algn="r" defTabSz="914400" rtl="1" eaLnBrk="1" fontAlgn="auto" latinLnBrk="0" hangingPunct="1">
              <a:lnSpc>
                <a:spcPct val="150000"/>
              </a:lnSpc>
              <a:spcBef>
                <a:spcPts val="0"/>
              </a:spcBef>
              <a:spcAft>
                <a:spcPts val="0"/>
              </a:spcAft>
              <a:buClr>
                <a:srgbClr val="000000"/>
              </a:buClr>
              <a:buSzPts val="2800"/>
              <a:buFont typeface="Wingdings" panose="05000000000000000000" pitchFamily="2" charset="2"/>
              <a:buChar char="§"/>
              <a:tabLst/>
              <a:defRPr/>
            </a:pPr>
            <a:r>
              <a:rPr kumimoji="0" lang="iw-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rPr>
              <a:t>מה הצריכה מכם המשימה שהתבקשתם לבצע</a:t>
            </a:r>
            <a:r>
              <a:rPr kumimoji="0" lang="he-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rPr>
              <a:t>?</a:t>
            </a:r>
          </a:p>
          <a:p>
            <a:pPr marL="457200" marR="0" lvl="0" indent="-457200" algn="r" defTabSz="914400" rtl="1" eaLnBrk="1" fontAlgn="auto" latinLnBrk="0" hangingPunct="1">
              <a:lnSpc>
                <a:spcPct val="150000"/>
              </a:lnSpc>
              <a:spcBef>
                <a:spcPts val="0"/>
              </a:spcBef>
              <a:spcAft>
                <a:spcPts val="0"/>
              </a:spcAft>
              <a:buClr>
                <a:srgbClr val="000000"/>
              </a:buClr>
              <a:buSzPts val="2800"/>
              <a:buFont typeface="Wingdings" panose="05000000000000000000" pitchFamily="2" charset="2"/>
              <a:buChar char="§"/>
              <a:tabLst/>
              <a:defRPr/>
            </a:pPr>
            <a:r>
              <a:rPr lang="he-IL" sz="2600" b="1" kern="0" dirty="0">
                <a:solidFill>
                  <a:srgbClr val="000000"/>
                </a:solidFill>
                <a:latin typeface="Narkisim" panose="020E0502050101010101" pitchFamily="34" charset="-79"/>
                <a:ea typeface="Century Gothic"/>
                <a:cs typeface="Narkisim" panose="020E0502050101010101" pitchFamily="34" charset="-79"/>
                <a:sym typeface="Century Gothic"/>
              </a:rPr>
              <a:t>באיזה קשיים נתקלתם</a:t>
            </a:r>
            <a:r>
              <a:rPr kumimoji="0" lang="iw-IL" sz="2600" b="1" i="0" u="none" strike="noStrike" kern="0" cap="none" spc="0" normalizeH="0" baseline="0" noProof="0" dirty="0">
                <a:ln>
                  <a:noFill/>
                </a:ln>
                <a:solidFill>
                  <a:srgbClr val="000000"/>
                </a:solidFill>
                <a:effectLst/>
                <a:uLnTx/>
                <a:uFillTx/>
                <a:latin typeface="Narkisim" panose="020E0502050101010101" pitchFamily="34" charset="-79"/>
                <a:ea typeface="Century Gothic"/>
                <a:cs typeface="Narkisim" panose="020E0502050101010101" pitchFamily="34" charset="-79"/>
                <a:sym typeface="Century Gothic"/>
              </a:rPr>
              <a:t>?</a:t>
            </a:r>
            <a:endParaRPr kumimoji="0" sz="2600" b="1" i="0" u="none" strike="noStrike" kern="0" cap="none" spc="0" normalizeH="0" baseline="0" noProof="0" dirty="0">
              <a:ln>
                <a:noFill/>
              </a:ln>
              <a:solidFill>
                <a:srgbClr val="000000"/>
              </a:solidFill>
              <a:effectLst/>
              <a:uLnTx/>
              <a:uFillTx/>
              <a:latin typeface="Narkisim" panose="020E0502050101010101" pitchFamily="34" charset="-79"/>
              <a:cs typeface="Narkisim" panose="020E0502050101010101" pitchFamily="34" charset="-79"/>
              <a:sym typeface="Arial"/>
            </a:endParaRPr>
          </a:p>
        </p:txBody>
      </p:sp>
    </p:spTree>
    <p:extLst>
      <p:ext uri="{BB962C8B-B14F-4D97-AF65-F5344CB8AC3E}">
        <p14:creationId xmlns:p14="http://schemas.microsoft.com/office/powerpoint/2010/main" val="75867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additive="base">
                                        <p:cTn id="12" dur="500"/>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additive="base">
                                        <p:cTn id="22" dur="500"/>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08AD24D-F3A2-4514-8B88-6370B8A80C89}"/>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בואו נשוחח</a:t>
            </a:r>
          </a:p>
        </p:txBody>
      </p:sp>
      <p:sp>
        <p:nvSpPr>
          <p:cNvPr id="3" name="מציין מיקום תוכן 2">
            <a:extLst>
              <a:ext uri="{FF2B5EF4-FFF2-40B4-BE49-F238E27FC236}">
                <a16:creationId xmlns:a16="http://schemas.microsoft.com/office/drawing/2014/main" id="{0821E3CF-7E71-4FB6-951E-1B93D2A8A6CD}"/>
              </a:ext>
            </a:extLst>
          </p:cNvPr>
          <p:cNvSpPr txBox="1">
            <a:spLocks/>
          </p:cNvSpPr>
          <p:nvPr/>
        </p:nvSpPr>
        <p:spPr>
          <a:xfrm>
            <a:off x="419100" y="2006600"/>
            <a:ext cx="11379200" cy="1860550"/>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he-IL" sz="3600" b="0"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מי מכם תופס עצמו "אדם קשוב"?</a:t>
            </a:r>
          </a:p>
          <a:p>
            <a:pPr marL="0" marR="0" lvl="0" indent="0" algn="r"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he-IL" sz="3600" b="0"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2. איך זה בא לידי ביטוי?</a:t>
            </a:r>
          </a:p>
          <a:p>
            <a:pPr marL="0" indent="0">
              <a:lnSpc>
                <a:spcPct val="150000"/>
              </a:lnSpc>
              <a:buNone/>
            </a:pPr>
            <a:endParaRPr lang="he-IL" b="1" dirty="0"/>
          </a:p>
        </p:txBody>
      </p:sp>
      <p:pic>
        <p:nvPicPr>
          <p:cNvPr id="1026" name="Picture 2" descr="5 דרכים לגרום לילד שלך להיות קשוב אליך - הידברות">
            <a:extLst>
              <a:ext uri="{FF2B5EF4-FFF2-40B4-BE49-F238E27FC236}">
                <a16:creationId xmlns:a16="http://schemas.microsoft.com/office/drawing/2014/main" id="{6F8E5B87-00ED-4949-9E7E-44A6E29A9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094" y="2478915"/>
            <a:ext cx="3840684" cy="250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9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87BDA87-BEF7-4C7B-B1F1-203EF872F253}"/>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מהו קשב</a:t>
            </a:r>
          </a:p>
        </p:txBody>
      </p:sp>
      <p:sp>
        <p:nvSpPr>
          <p:cNvPr id="3" name="כותרת משנה 2">
            <a:extLst>
              <a:ext uri="{FF2B5EF4-FFF2-40B4-BE49-F238E27FC236}">
                <a16:creationId xmlns:a16="http://schemas.microsoft.com/office/drawing/2014/main" id="{DBBE18BF-FF8A-42E0-8F11-3D0D1D6E3858}"/>
              </a:ext>
            </a:extLst>
          </p:cNvPr>
          <p:cNvSpPr txBox="1">
            <a:spLocks/>
          </p:cNvSpPr>
          <p:nvPr/>
        </p:nvSpPr>
        <p:spPr>
          <a:xfrm>
            <a:off x="431801" y="1907013"/>
            <a:ext cx="11423650" cy="2753887"/>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cs typeface="Narkisim" panose="020E0502050101010101" pitchFamily="34" charset="-79"/>
              </a:rPr>
              <a:t>היכולת להתמקד באופן מתמשך בגירוי מסוים או בפעילות מסוימת.</a:t>
            </a:r>
          </a:p>
          <a:p>
            <a:pPr marL="0" indent="0">
              <a:lnSpc>
                <a:spcPct val="150000"/>
              </a:lnSpc>
              <a:buNone/>
            </a:pPr>
            <a:r>
              <a:rPr lang="he-IL" b="1" dirty="0">
                <a:latin typeface="Narkisim" panose="020E0502050101010101" pitchFamily="34" charset="-79"/>
                <a:cs typeface="Narkisim" panose="020E0502050101010101" pitchFamily="34" charset="-79"/>
              </a:rPr>
              <a:t>זהו תהליך מורכב ודינמי של בחירה של הדברים שאליהם חשוב לשים לב, שיש לעסוק בהם וכדאי לזכור אותם מרגע אחד למשנהו.</a:t>
            </a:r>
          </a:p>
        </p:txBody>
      </p:sp>
      <p:pic>
        <p:nvPicPr>
          <p:cNvPr id="5" name="תמונה 4">
            <a:extLst>
              <a:ext uri="{FF2B5EF4-FFF2-40B4-BE49-F238E27FC236}">
                <a16:creationId xmlns:a16="http://schemas.microsoft.com/office/drawing/2014/main" id="{9F2981DE-CE23-49CE-8AB1-4903E8DDFB1C}"/>
              </a:ext>
            </a:extLst>
          </p:cNvPr>
          <p:cNvPicPr>
            <a:picLocks noChangeAspect="1"/>
          </p:cNvPicPr>
          <p:nvPr/>
        </p:nvPicPr>
        <p:blipFill>
          <a:blip r:embed="rId2"/>
          <a:stretch>
            <a:fillRect/>
          </a:stretch>
        </p:blipFill>
        <p:spPr>
          <a:xfrm>
            <a:off x="374650" y="3893270"/>
            <a:ext cx="4385676" cy="2464193"/>
          </a:xfrm>
          <a:prstGeom prst="rect">
            <a:avLst/>
          </a:prstGeom>
        </p:spPr>
      </p:pic>
    </p:spTree>
    <p:extLst>
      <p:ext uri="{BB962C8B-B14F-4D97-AF65-F5344CB8AC3E}">
        <p14:creationId xmlns:p14="http://schemas.microsoft.com/office/powerpoint/2010/main" val="956438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E6615C2-75B1-49E7-AF1C-300D30DF5D56}"/>
              </a:ext>
            </a:extLst>
          </p:cNvPr>
          <p:cNvSpPr>
            <a:spLocks noGrp="1"/>
          </p:cNvSpPr>
          <p:nvPr>
            <p:ph type="title"/>
          </p:nvPr>
        </p:nvSpPr>
        <p:spPr/>
        <p:txBody>
          <a:bodyPr/>
          <a:lstStyle/>
          <a:p>
            <a:r>
              <a:rPr lang="he-IL" dirty="0">
                <a:solidFill>
                  <a:srgbClr val="C00000"/>
                </a:solidFill>
                <a:latin typeface="Narkisim" panose="020E0502050101010101" pitchFamily="34" charset="-79"/>
                <a:cs typeface="Narkisim" panose="020E0502050101010101" pitchFamily="34" charset="-79"/>
              </a:rPr>
              <a:t>מאפייני הקשב</a:t>
            </a:r>
          </a:p>
        </p:txBody>
      </p:sp>
      <p:sp>
        <p:nvSpPr>
          <p:cNvPr id="3" name="מציין מיקום תוכן 2">
            <a:extLst>
              <a:ext uri="{FF2B5EF4-FFF2-40B4-BE49-F238E27FC236}">
                <a16:creationId xmlns:a16="http://schemas.microsoft.com/office/drawing/2014/main" id="{8BAB4730-5731-4D42-9353-2481259DCEF3}"/>
              </a:ext>
            </a:extLst>
          </p:cNvPr>
          <p:cNvSpPr txBox="1">
            <a:spLocks/>
          </p:cNvSpPr>
          <p:nvPr/>
        </p:nvSpPr>
        <p:spPr>
          <a:xfrm>
            <a:off x="241300" y="1943100"/>
            <a:ext cx="11709400" cy="4057650"/>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בא לידי ביטוי בכל מערכת החישה.</a:t>
            </a:r>
          </a:p>
          <a:p>
            <a:pPr>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הקשב הוא סלקטיבי, הוא מאפשר להשתמש במידע הרלוונטי ולהימנע מהסחות דעת בעקבות מידע שאינו רלוונטי לפעולה שבה עוסק האדם.</a:t>
            </a:r>
          </a:p>
          <a:p>
            <a:pPr>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הקשב הוא נייד ובולש ולכן תמיד הוא מחפש משהו לבדיקה. </a:t>
            </a:r>
          </a:p>
          <a:p>
            <a:pPr>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משום שלחשיבה המודעת יש קיבולת מוגבלת, ההתמקדות בחוט מחשבה</a:t>
            </a:r>
          </a:p>
          <a:p>
            <a:pPr marL="266700" indent="0">
              <a:lnSpc>
                <a:spcPct val="150000"/>
              </a:lnSpc>
              <a:buNone/>
            </a:pPr>
            <a:r>
              <a:rPr lang="he-IL" sz="2600" b="1" dirty="0">
                <a:latin typeface="Narkisim" panose="020E0502050101010101" pitchFamily="34" charset="-79"/>
                <a:cs typeface="Narkisim" panose="020E0502050101010101" pitchFamily="34" charset="-79"/>
              </a:rPr>
              <a:t>או גירוי מסוים, באה על חשבון העיבוד של חוטי מחשבה או גירויים </a:t>
            </a:r>
          </a:p>
          <a:p>
            <a:pPr marL="266700" indent="0">
              <a:lnSpc>
                <a:spcPct val="150000"/>
              </a:lnSpc>
              <a:buNone/>
            </a:pPr>
            <a:r>
              <a:rPr lang="he-IL" sz="2600" b="1" dirty="0">
                <a:latin typeface="Narkisim" panose="020E0502050101010101" pitchFamily="34" charset="-79"/>
                <a:cs typeface="Narkisim" panose="020E0502050101010101" pitchFamily="34" charset="-79"/>
              </a:rPr>
              <a:t>אחרים. </a:t>
            </a:r>
          </a:p>
          <a:p>
            <a:pPr>
              <a:lnSpc>
                <a:spcPct val="150000"/>
              </a:lnSpc>
              <a:buFont typeface="Wingdings" panose="05000000000000000000" pitchFamily="2" charset="2"/>
              <a:buChar char="§"/>
            </a:pPr>
            <a:endParaRPr lang="he-IL" sz="2600" dirty="0"/>
          </a:p>
        </p:txBody>
      </p:sp>
      <p:pic>
        <p:nvPicPr>
          <p:cNvPr id="4" name="תמונה 3">
            <a:extLst>
              <a:ext uri="{FF2B5EF4-FFF2-40B4-BE49-F238E27FC236}">
                <a16:creationId xmlns:a16="http://schemas.microsoft.com/office/drawing/2014/main" id="{801BA4DE-B9E6-4B24-869C-E962B3A592F7}"/>
              </a:ext>
            </a:extLst>
          </p:cNvPr>
          <p:cNvPicPr>
            <a:picLocks noChangeAspect="1"/>
          </p:cNvPicPr>
          <p:nvPr/>
        </p:nvPicPr>
        <p:blipFill>
          <a:blip r:embed="rId2"/>
          <a:stretch>
            <a:fillRect/>
          </a:stretch>
        </p:blipFill>
        <p:spPr>
          <a:xfrm>
            <a:off x="241300" y="3452598"/>
            <a:ext cx="2114274" cy="3112963"/>
          </a:xfrm>
          <a:prstGeom prst="rect">
            <a:avLst/>
          </a:prstGeom>
        </p:spPr>
      </p:pic>
    </p:spTree>
    <p:extLst>
      <p:ext uri="{BB962C8B-B14F-4D97-AF65-F5344CB8AC3E}">
        <p14:creationId xmlns:p14="http://schemas.microsoft.com/office/powerpoint/2010/main" val="3643932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EC8396D-8F41-4FBC-B841-4FFEBDCB46AF}"/>
              </a:ext>
            </a:extLst>
          </p:cNvPr>
          <p:cNvSpPr>
            <a:spLocks noGrp="1"/>
          </p:cNvSpPr>
          <p:nvPr>
            <p:ph type="title"/>
          </p:nvPr>
        </p:nvSpPr>
        <p:spPr>
          <a:xfrm>
            <a:off x="422067" y="331838"/>
            <a:ext cx="11423650" cy="1325563"/>
          </a:xfrm>
        </p:spPr>
        <p:txBody>
          <a:bodyPr/>
          <a:lstStyle/>
          <a:p>
            <a:r>
              <a:rPr lang="he-IL" dirty="0">
                <a:solidFill>
                  <a:srgbClr val="C00000"/>
                </a:solidFill>
                <a:latin typeface="Narkisim" panose="020E0502050101010101" pitchFamily="34" charset="-79"/>
                <a:cs typeface="Narkisim" panose="020E0502050101010101" pitchFamily="34" charset="-79"/>
              </a:rPr>
              <a:t>בולטות ועוצמת גירויים</a:t>
            </a:r>
          </a:p>
        </p:txBody>
      </p:sp>
      <p:sp>
        <p:nvSpPr>
          <p:cNvPr id="3" name="מציין מיקום תוכן 2">
            <a:extLst>
              <a:ext uri="{FF2B5EF4-FFF2-40B4-BE49-F238E27FC236}">
                <a16:creationId xmlns:a16="http://schemas.microsoft.com/office/drawing/2014/main" id="{4C80E5CB-9179-4764-9190-9CF5CF45800D}"/>
              </a:ext>
            </a:extLst>
          </p:cNvPr>
          <p:cNvSpPr txBox="1">
            <a:spLocks/>
          </p:cNvSpPr>
          <p:nvPr/>
        </p:nvSpPr>
        <p:spPr>
          <a:xfrm>
            <a:off x="230002" y="2017022"/>
            <a:ext cx="11615715" cy="4693701"/>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
            </a:pPr>
            <a:r>
              <a:rPr lang="he-IL" sz="2600" b="1" dirty="0">
                <a:latin typeface="Narkisim" panose="020E0502050101010101" pitchFamily="34" charset="-79"/>
                <a:cs typeface="Narkisim" panose="020E0502050101010101" pitchFamily="34" charset="-79"/>
              </a:rPr>
              <a:t>על פי רוב הקשב נוטה להימשך אחרי אירועים בולטים. זאת משום שאחד הגורמים למשיכת קשב היא הבולטות של גירוי מסוים על פני אחרים בממד מסוים. למשל, צבע שונה, בהירות שונה, הטיה שונה </a:t>
            </a:r>
            <a:r>
              <a:rPr lang="he-IL" sz="2600" b="1" dirty="0" err="1">
                <a:latin typeface="Narkisim" panose="020E0502050101010101" pitchFamily="34" charset="-79"/>
                <a:cs typeface="Narkisim" panose="020E0502050101010101" pitchFamily="34" charset="-79"/>
              </a:rPr>
              <a:t>וכו</a:t>
            </a:r>
            <a:r>
              <a:rPr lang="he-IL" sz="2600" b="1" dirty="0">
                <a:latin typeface="Narkisim" panose="020E0502050101010101" pitchFamily="34" charset="-79"/>
                <a:cs typeface="Narkisim" panose="020E0502050101010101" pitchFamily="34" charset="-79"/>
              </a:rPr>
              <a:t>'.</a:t>
            </a:r>
          </a:p>
          <a:p>
            <a:pPr marL="269875" indent="0">
              <a:lnSpc>
                <a:spcPct val="150000"/>
              </a:lnSpc>
              <a:buNone/>
            </a:pPr>
            <a:r>
              <a:rPr lang="he-IL" sz="2600" b="1" dirty="0">
                <a:latin typeface="Narkisim" panose="020E0502050101010101" pitchFamily="34" charset="-79"/>
                <a:cs typeface="Narkisim" panose="020E0502050101010101" pitchFamily="34" charset="-79"/>
              </a:rPr>
              <a:t>המערכת הקוגניטיבית מזהה את הגירוי השונה באופן קדם-קשבי ומושכת את הקשב לשם.</a:t>
            </a:r>
          </a:p>
          <a:p>
            <a:pPr marL="0" indent="0">
              <a:lnSpc>
                <a:spcPct val="150000"/>
              </a:lnSpc>
              <a:buNone/>
            </a:pPr>
            <a:endParaRPr lang="he-IL" dirty="0"/>
          </a:p>
        </p:txBody>
      </p:sp>
      <p:pic>
        <p:nvPicPr>
          <p:cNvPr id="4" name="Picture 2" descr="מהי משמעות הצבע לפי הגרפולוגיה בכתיבה?">
            <a:extLst>
              <a:ext uri="{FF2B5EF4-FFF2-40B4-BE49-F238E27FC236}">
                <a16:creationId xmlns:a16="http://schemas.microsoft.com/office/drawing/2014/main" id="{9D8DF5AA-0F0D-43F0-87AC-E1581DCB2C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872" y="4588833"/>
            <a:ext cx="2593260" cy="2014150"/>
          </a:xfrm>
          <a:prstGeom prst="rect">
            <a:avLst/>
          </a:prstGeom>
          <a:noFill/>
          <a:extLst>
            <a:ext uri="{909E8E84-426E-40DD-AFC4-6F175D3DCCD1}">
              <a14:hiddenFill xmlns:a14="http://schemas.microsoft.com/office/drawing/2010/main">
                <a:solidFill>
                  <a:srgbClr val="FFFFFF"/>
                </a:solidFill>
              </a14:hiddenFill>
            </a:ext>
          </a:extLst>
        </p:spPr>
      </p:pic>
      <p:pic>
        <p:nvPicPr>
          <p:cNvPr id="5" name="תמונה 4">
            <a:extLst>
              <a:ext uri="{FF2B5EF4-FFF2-40B4-BE49-F238E27FC236}">
                <a16:creationId xmlns:a16="http://schemas.microsoft.com/office/drawing/2014/main" id="{E18B8FE1-4FE5-477F-B1F2-1571D6DC370E}"/>
              </a:ext>
            </a:extLst>
          </p:cNvPr>
          <p:cNvPicPr>
            <a:picLocks noChangeAspect="1"/>
          </p:cNvPicPr>
          <p:nvPr/>
        </p:nvPicPr>
        <p:blipFill>
          <a:blip r:embed="rId3"/>
          <a:stretch>
            <a:fillRect/>
          </a:stretch>
        </p:blipFill>
        <p:spPr>
          <a:xfrm>
            <a:off x="6520720" y="4512012"/>
            <a:ext cx="2143125" cy="2143125"/>
          </a:xfrm>
          <a:prstGeom prst="rect">
            <a:avLst/>
          </a:prstGeom>
        </p:spPr>
      </p:pic>
    </p:spTree>
    <p:extLst>
      <p:ext uri="{BB962C8B-B14F-4D97-AF65-F5344CB8AC3E}">
        <p14:creationId xmlns:p14="http://schemas.microsoft.com/office/powerpoint/2010/main" val="3547486263"/>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3751</TotalTime>
  <Words>1281</Words>
  <Application>Microsoft Office PowerPoint</Application>
  <PresentationFormat>מסך רחב</PresentationFormat>
  <Paragraphs>107</Paragraphs>
  <Slides>36</Slides>
  <Notes>5</Notes>
  <HiddenSlides>0</HiddenSlides>
  <MMClips>6</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36</vt:i4>
      </vt:variant>
    </vt:vector>
  </HeadingPairs>
  <TitlesOfParts>
    <vt:vector size="43" baseType="lpstr">
      <vt:lpstr>Arial</vt:lpstr>
      <vt:lpstr>Calibri</vt:lpstr>
      <vt:lpstr>Calibri Light</vt:lpstr>
      <vt:lpstr>Narkisim</vt:lpstr>
      <vt:lpstr>Wingdings</vt:lpstr>
      <vt:lpstr>Wingdings 3</vt:lpstr>
      <vt:lpstr>ערכת נושא Office</vt:lpstr>
      <vt:lpstr>מצגת של PowerPoint‏</vt:lpstr>
      <vt:lpstr>מה בשיעור?</vt:lpstr>
      <vt:lpstr>מצא את ההבדלים</vt:lpstr>
      <vt:lpstr>מצגת של PowerPoint‏</vt:lpstr>
      <vt:lpstr>מצגת של PowerPoint‏</vt:lpstr>
      <vt:lpstr>בואו נשוחח</vt:lpstr>
      <vt:lpstr>מהו קשב</vt:lpstr>
      <vt:lpstr>מאפייני הקשב</vt:lpstr>
      <vt:lpstr>בולטות ועוצמת גירויים</vt:lpstr>
      <vt:lpstr>בולטות ועוצמת גירויים</vt:lpstr>
      <vt:lpstr>קשב תלוי משמעות - אפקט מסיבת הקוקטיילCherry (1953) ;</vt:lpstr>
      <vt:lpstr>קשב תלוי משמעות - אפקט מסיבת הקוקטיילCherry (1953) ;</vt:lpstr>
      <vt:lpstr>אפקט סטרופ</vt:lpstr>
      <vt:lpstr>אפקט סטרופ ( stroop)</vt:lpstr>
      <vt:lpstr>אפקט סטרופ  stroop(המשך)</vt:lpstr>
      <vt:lpstr>אפקט סטרופ  stroop(המשך)</vt:lpstr>
      <vt:lpstr>מהו אפקט סטרופ?</vt:lpstr>
      <vt:lpstr>מהו אפקט סטרופ?</vt:lpstr>
      <vt:lpstr>מהו אפקט סטרופ?</vt:lpstr>
      <vt:lpstr>תרגיל: שתי מערכות החשיבה – מתי מערכות החשיבה מתנגשות:</vt:lpstr>
      <vt:lpstr>היעדר קשב </vt:lpstr>
      <vt:lpstr>סרטון 01 – ניסוי הדלתות - עיוורון שינוי   The "Door" Study?</vt:lpstr>
      <vt:lpstr>מצגת של PowerPoint‏</vt:lpstr>
      <vt:lpstr>סרטון 03 – מה השתנה  - עיוורון שינוי   </vt:lpstr>
      <vt:lpstr>מצגת של PowerPoint‏</vt:lpstr>
      <vt:lpstr>סרטון 03 – מה השתנה  - עיוורון שינוי   </vt:lpstr>
      <vt:lpstr>מצגת של PowerPoint‏</vt:lpstr>
      <vt:lpstr>סרטון 004 – נסה לספור</vt:lpstr>
      <vt:lpstr>מצגת של PowerPoint‏</vt:lpstr>
      <vt:lpstr>מצגת של PowerPoint‏</vt:lpstr>
      <vt:lpstr>מצגת של PowerPoint‏</vt:lpstr>
      <vt:lpstr>סרטון 006 – עיוורון קשבי</vt:lpstr>
      <vt:lpstr>מצגת של PowerPoint‏</vt:lpstr>
      <vt:lpstr>מצגת של PowerPoint‏</vt:lpstr>
      <vt:lpstr>אז מה היה לנו בשיעור?</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micki bekerman</dc:creator>
  <cp:lastModifiedBy>עדו גלדי</cp:lastModifiedBy>
  <cp:revision>54</cp:revision>
  <dcterms:created xsi:type="dcterms:W3CDTF">2020-07-14T08:05:39Z</dcterms:created>
  <dcterms:modified xsi:type="dcterms:W3CDTF">2020-11-04T14:50:42Z</dcterms:modified>
</cp:coreProperties>
</file>