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58"/>
  </p:notesMasterIdLst>
  <p:sldIdLst>
    <p:sldId id="257" r:id="rId2"/>
    <p:sldId id="413" r:id="rId3"/>
    <p:sldId id="305" r:id="rId4"/>
    <p:sldId id="306" r:id="rId5"/>
    <p:sldId id="307" r:id="rId6"/>
    <p:sldId id="308" r:id="rId7"/>
    <p:sldId id="396" r:id="rId8"/>
    <p:sldId id="411" r:id="rId9"/>
    <p:sldId id="410" r:id="rId10"/>
    <p:sldId id="397" r:id="rId11"/>
    <p:sldId id="261" r:id="rId12"/>
    <p:sldId id="262" r:id="rId13"/>
    <p:sldId id="311" r:id="rId14"/>
    <p:sldId id="408" r:id="rId15"/>
    <p:sldId id="286" r:id="rId16"/>
    <p:sldId id="362" r:id="rId17"/>
    <p:sldId id="366" r:id="rId18"/>
    <p:sldId id="401" r:id="rId19"/>
    <p:sldId id="400" r:id="rId20"/>
    <p:sldId id="367" r:id="rId21"/>
    <p:sldId id="368" r:id="rId22"/>
    <p:sldId id="369" r:id="rId23"/>
    <p:sldId id="430" r:id="rId24"/>
    <p:sldId id="371" r:id="rId25"/>
    <p:sldId id="433" r:id="rId26"/>
    <p:sldId id="435" r:id="rId27"/>
    <p:sldId id="360" r:id="rId28"/>
    <p:sldId id="439" r:id="rId29"/>
    <p:sldId id="374" r:id="rId30"/>
    <p:sldId id="376" r:id="rId31"/>
    <p:sldId id="375" r:id="rId32"/>
    <p:sldId id="373" r:id="rId33"/>
    <p:sldId id="377" r:id="rId34"/>
    <p:sldId id="378" r:id="rId35"/>
    <p:sldId id="314" r:id="rId36"/>
    <p:sldId id="315" r:id="rId37"/>
    <p:sldId id="460" r:id="rId38"/>
    <p:sldId id="449" r:id="rId39"/>
    <p:sldId id="450" r:id="rId40"/>
    <p:sldId id="392" r:id="rId41"/>
    <p:sldId id="379" r:id="rId42"/>
    <p:sldId id="380" r:id="rId43"/>
    <p:sldId id="403" r:id="rId44"/>
    <p:sldId id="451" r:id="rId45"/>
    <p:sldId id="388" r:id="rId46"/>
    <p:sldId id="385" r:id="rId47"/>
    <p:sldId id="389" r:id="rId48"/>
    <p:sldId id="352" r:id="rId49"/>
    <p:sldId id="386" r:id="rId50"/>
    <p:sldId id="387" r:id="rId51"/>
    <p:sldId id="390" r:id="rId52"/>
    <p:sldId id="461" r:id="rId53"/>
    <p:sldId id="412" r:id="rId54"/>
    <p:sldId id="414" r:id="rId55"/>
    <p:sldId id="405" r:id="rId56"/>
    <p:sldId id="459" r:id="rId57"/>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ki bekerman" initials="mb" lastIdx="3" clrIdx="0">
    <p:extLst>
      <p:ext uri="{19B8F6BF-5375-455C-9EA6-DF929625EA0E}">
        <p15:presenceInfo xmlns:p15="http://schemas.microsoft.com/office/powerpoint/2012/main" userId="92ce17a6cb4fef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953" autoAdjust="0"/>
    <p:restoredTop sz="78141" autoAdjust="0"/>
  </p:normalViewPr>
  <p:slideViewPr>
    <p:cSldViewPr snapToGrid="0">
      <p:cViewPr varScale="1">
        <p:scale>
          <a:sx n="67" d="100"/>
          <a:sy n="67" d="100"/>
        </p:scale>
        <p:origin x="129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546FB9E1-9A56-4CF4-92DF-CCF7606F628C}" type="datetimeFigureOut">
              <a:rPr lang="he-IL" smtClean="0"/>
              <a:t>י"ז/אלול/תשפ"א</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1B3692C-2188-428A-B2F8-A4FB39309553}" type="slidenum">
              <a:rPr lang="he-IL" smtClean="0"/>
              <a:t>‹#›</a:t>
            </a:fld>
            <a:endParaRPr lang="he-IL"/>
          </a:p>
        </p:txBody>
      </p:sp>
    </p:spTree>
    <p:extLst>
      <p:ext uri="{BB962C8B-B14F-4D97-AF65-F5344CB8AC3E}">
        <p14:creationId xmlns:p14="http://schemas.microsoft.com/office/powerpoint/2010/main" val="169428414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27</a:t>
            </a:fld>
            <a:endParaRPr lang="he-IL"/>
          </a:p>
        </p:txBody>
      </p:sp>
    </p:spTree>
    <p:extLst>
      <p:ext uri="{BB962C8B-B14F-4D97-AF65-F5344CB8AC3E}">
        <p14:creationId xmlns:p14="http://schemas.microsoft.com/office/powerpoint/2010/main" val="2664666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28</a:t>
            </a:fld>
            <a:endParaRPr lang="he-IL"/>
          </a:p>
        </p:txBody>
      </p:sp>
    </p:spTree>
    <p:extLst>
      <p:ext uri="{BB962C8B-B14F-4D97-AF65-F5344CB8AC3E}">
        <p14:creationId xmlns:p14="http://schemas.microsoft.com/office/powerpoint/2010/main" val="404639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35</a:t>
            </a:fld>
            <a:endParaRPr lang="he-IL"/>
          </a:p>
        </p:txBody>
      </p:sp>
    </p:spTree>
    <p:extLst>
      <p:ext uri="{BB962C8B-B14F-4D97-AF65-F5344CB8AC3E}">
        <p14:creationId xmlns:p14="http://schemas.microsoft.com/office/powerpoint/2010/main" val="2114852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err="1"/>
              <a:t>אשה</a:t>
            </a:r>
            <a:r>
              <a:rPr lang="he-IL" dirty="0"/>
              <a:t> זקנה או בחורה צעירה ?</a:t>
            </a:r>
          </a:p>
          <a:p>
            <a:endParaRPr lang="he-IL" dirty="0"/>
          </a:p>
          <a:p>
            <a:r>
              <a:rPr lang="he-IL" dirty="0"/>
              <a:t>עטלפים שחורים או נשים- מלאכיות לבנות ?</a:t>
            </a:r>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7A379BB-E03D-400E-AA87-B371D04C5598}"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37</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0970533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err="1"/>
              <a:t>אשה</a:t>
            </a:r>
            <a:r>
              <a:rPr lang="he-IL" dirty="0"/>
              <a:t> זקנה או בחורה צעירה ?</a:t>
            </a:r>
          </a:p>
          <a:p>
            <a:endParaRPr lang="he-IL" dirty="0"/>
          </a:p>
          <a:p>
            <a:r>
              <a:rPr lang="he-IL" dirty="0"/>
              <a:t>עטלפים שחורים או נשים- מלאכיות לבנות ?</a:t>
            </a:r>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87A379BB-E03D-400E-AA87-B371D04C5598}"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defRPr/>
              </a:pPr>
              <a:t>38</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150986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C1B3692C-2188-428A-B2F8-A4FB39309553}" type="slidenum">
              <a:rPr lang="he-IL" smtClean="0"/>
              <a:t>41</a:t>
            </a:fld>
            <a:endParaRPr lang="he-IL"/>
          </a:p>
        </p:txBody>
      </p:sp>
    </p:spTree>
    <p:extLst>
      <p:ext uri="{BB962C8B-B14F-4D97-AF65-F5344CB8AC3E}">
        <p14:creationId xmlns:p14="http://schemas.microsoft.com/office/powerpoint/2010/main" val="208035878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gif"/><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שקופית כותרת">
    <p:spTree>
      <p:nvGrpSpPr>
        <p:cNvPr id="1" name=""/>
        <p:cNvGrpSpPr/>
        <p:nvPr/>
      </p:nvGrpSpPr>
      <p:grpSpPr>
        <a:xfrm>
          <a:off x="0" y="0"/>
          <a:ext cx="0" cy="0"/>
          <a:chOff x="0" y="0"/>
          <a:chExt cx="0" cy="0"/>
        </a:xfrm>
      </p:grpSpPr>
      <p:grpSp>
        <p:nvGrpSpPr>
          <p:cNvPr id="5" name="קבוצה 4">
            <a:extLst>
              <a:ext uri="{FF2B5EF4-FFF2-40B4-BE49-F238E27FC236}">
                <a16:creationId xmlns:a16="http://schemas.microsoft.com/office/drawing/2014/main" id="{243964DF-552C-4FD4-BFD8-32FDEE11B38C}"/>
              </a:ext>
            </a:extLst>
          </p:cNvPr>
          <p:cNvGrpSpPr/>
          <p:nvPr userDrawn="1"/>
        </p:nvGrpSpPr>
        <p:grpSpPr>
          <a:xfrm>
            <a:off x="120655" y="128783"/>
            <a:ext cx="11923620" cy="6499893"/>
            <a:chOff x="120655" y="128783"/>
            <a:chExt cx="11880490" cy="6499893"/>
          </a:xfrm>
        </p:grpSpPr>
        <p:pic>
          <p:nvPicPr>
            <p:cNvPr id="12" name="Picture 2" descr="http://1.bp.blogspot.com/_lwByYLMpFC4/SizhgmZoIPI/AAAAAAAAAAM/sRLqDk67wug/S220/psychology.gif">
              <a:extLst>
                <a:ext uri="{FF2B5EF4-FFF2-40B4-BE49-F238E27FC236}">
                  <a16:creationId xmlns:a16="http://schemas.microsoft.com/office/drawing/2014/main" id="{644B3274-5980-44F6-95DE-55D312829E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711580" y="1808060"/>
              <a:ext cx="3787556" cy="180399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3" name="Picture 4" descr="http://www.padeh.net/ruth/psychology.jpg">
              <a:extLst>
                <a:ext uri="{FF2B5EF4-FFF2-40B4-BE49-F238E27FC236}">
                  <a16:creationId xmlns:a16="http://schemas.microsoft.com/office/drawing/2014/main" id="{3EE66E98-FD73-405A-BFDB-221C7C93E5F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0655" y="2356123"/>
              <a:ext cx="3590925" cy="42725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4" name="Picture 8" descr="http://www.ranhovav.co.il/uploads/images/%D7%A4%D7%A1%D7%99%D7%9B%D7%95%D7%9C%D7%95%D7%92.jpg">
              <a:extLst>
                <a:ext uri="{FF2B5EF4-FFF2-40B4-BE49-F238E27FC236}">
                  <a16:creationId xmlns:a16="http://schemas.microsoft.com/office/drawing/2014/main" id="{8123326E-B997-46A5-BB3A-6431B68F2FE2}"/>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19691" y="128783"/>
              <a:ext cx="2736304" cy="17242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12" descr="http://eitaneldar.com/wp-content/uploads/2012/02/between-c-and-b.jpg">
              <a:extLst>
                <a:ext uri="{FF2B5EF4-FFF2-40B4-BE49-F238E27FC236}">
                  <a16:creationId xmlns:a16="http://schemas.microsoft.com/office/drawing/2014/main" id="{6F3DF4C7-8F49-4BDC-A0E6-D6B991B94319}"/>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472310" y="2710060"/>
              <a:ext cx="201622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6" name="Picture 26" descr="http://www.blushing.com.au/index_html_m1893fba9.jpg">
              <a:extLst>
                <a:ext uri="{FF2B5EF4-FFF2-40B4-BE49-F238E27FC236}">
                  <a16:creationId xmlns:a16="http://schemas.microsoft.com/office/drawing/2014/main" id="{BCECBDAE-EA38-4DBB-AE85-AC05270060A8}"/>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505571" y="2710059"/>
              <a:ext cx="2495574" cy="391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7" name="Picture 34" descr="http://t2.gstatic.com/images?q=tbn:ANd9GcRakc69sPISWjAjBInC8ySTUmq-Bc_QXDjQEK74JjHN1TM-Al2i">
              <a:extLst>
                <a:ext uri="{FF2B5EF4-FFF2-40B4-BE49-F238E27FC236}">
                  <a16:creationId xmlns:a16="http://schemas.microsoft.com/office/drawing/2014/main" id="{48BDD362-EE08-4CD9-A200-135EED90C88E}"/>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229495" y="128783"/>
              <a:ext cx="1771650"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2" descr="פסיכולוגיה 2 יח&quot;ל - מדעי החברה">
              <a:extLst>
                <a:ext uri="{FF2B5EF4-FFF2-40B4-BE49-F238E27FC236}">
                  <a16:creationId xmlns:a16="http://schemas.microsoft.com/office/drawing/2014/main" id="{A0B351FD-B520-4C5A-9EAE-F65A5D1F3BEB}"/>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7472310" y="128783"/>
              <a:ext cx="2757185" cy="258127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 name="Picture 4" descr="אימון אישי או פסיכולוגיה? בתחרות, מי היה מנצח? | מכללת תוצאות">
              <a:extLst>
                <a:ext uri="{FF2B5EF4-FFF2-40B4-BE49-F238E27FC236}">
                  <a16:creationId xmlns:a16="http://schemas.microsoft.com/office/drawing/2014/main" id="{61D09297-0FA3-4B5F-A702-06E20011A2B5}"/>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3711580" y="3612059"/>
              <a:ext cx="3760730" cy="301661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 name="Picture 6" descr="פסיכולוגיה קלינית מדוברת - Home | Facebook">
              <a:extLst>
                <a:ext uri="{FF2B5EF4-FFF2-40B4-BE49-F238E27FC236}">
                  <a16:creationId xmlns:a16="http://schemas.microsoft.com/office/drawing/2014/main" id="{2CCC8166-E165-4816-B50C-7E571E9B6956}"/>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38882" y="128783"/>
              <a:ext cx="4580809" cy="222734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629989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7562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57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59884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18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6029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6940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5135814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0900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42416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65425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E5C8008-8673-4525-8897-7C071A3B5B87}"/>
              </a:ext>
            </a:extLst>
          </p:cNvPr>
          <p:cNvSpPr>
            <a:spLocks noGrp="1"/>
          </p:cNvSpPr>
          <p:nvPr>
            <p:ph type="title"/>
          </p:nvPr>
        </p:nvSpPr>
        <p:spPr/>
        <p:txBody>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spTree>
    <p:extLst>
      <p:ext uri="{BB962C8B-B14F-4D97-AF65-F5344CB8AC3E}">
        <p14:creationId xmlns:p14="http://schemas.microsoft.com/office/powerpoint/2010/main" val="10586342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7346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3401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01746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2963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435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05923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09775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21253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28130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2358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כותרת ותוכן">
    <p:spTree>
      <p:nvGrpSpPr>
        <p:cNvPr id="1" name=""/>
        <p:cNvGrpSpPr/>
        <p:nvPr/>
      </p:nvGrpSpPr>
      <p:grpSpPr>
        <a:xfrm>
          <a:off x="0" y="0"/>
          <a:ext cx="0" cy="0"/>
          <a:chOff x="0" y="0"/>
          <a:chExt cx="0" cy="0"/>
        </a:xfrm>
      </p:grpSpPr>
      <p:sp>
        <p:nvSpPr>
          <p:cNvPr id="6" name="מציין מיקום של מספר שקופית 5">
            <a:extLst>
              <a:ext uri="{FF2B5EF4-FFF2-40B4-BE49-F238E27FC236}">
                <a16:creationId xmlns:a16="http://schemas.microsoft.com/office/drawing/2014/main" id="{2030047A-966B-4FB6-904E-76D0D8162B09}"/>
              </a:ext>
            </a:extLst>
          </p:cNvPr>
          <p:cNvSpPr>
            <a:spLocks noGrp="1"/>
          </p:cNvSpPr>
          <p:nvPr>
            <p:ph type="sldNum" sz="quarter" idx="12"/>
          </p:nvPr>
        </p:nvSpPr>
        <p:spPr/>
        <p:txBody>
          <a:bodyPr/>
          <a:lstStyle/>
          <a:p>
            <a:fld id="{37C72F45-DDEB-46C6-AE3C-DC39817C1730}" type="slidenum">
              <a:rPr lang="he-IL" smtClean="0"/>
              <a:t>‹#›</a:t>
            </a:fld>
            <a:endParaRPr lang="he-IL"/>
          </a:p>
        </p:txBody>
      </p:sp>
      <p:pic>
        <p:nvPicPr>
          <p:cNvPr id="4" name="Picture 4" descr="Image result for â«×¡××£â¬â">
            <a:extLst>
              <a:ext uri="{FF2B5EF4-FFF2-40B4-BE49-F238E27FC236}">
                <a16:creationId xmlns:a16="http://schemas.microsoft.com/office/drawing/2014/main" id="{0E6046B7-A45C-435F-9305-65072D3BE3A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00" y="0"/>
            <a:ext cx="121412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1167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2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43124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09029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480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45232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768989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23868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9941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9658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10750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79169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2_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5B9AE837-2611-4B68-9F3B-85BF5B9F9B5F}" type="datetimeFigureOut">
              <a:rPr lang="he-IL" smtClean="0"/>
              <a:t>י"ז/אלול/תשפ"א</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569E7474-5277-41E2-B429-2DBE43D0E551}" type="slidenum">
              <a:rPr lang="he-IL" smtClean="0"/>
              <a:t>‹#›</a:t>
            </a:fld>
            <a:endParaRPr lang="he-IL"/>
          </a:p>
        </p:txBody>
      </p:sp>
    </p:spTree>
    <p:extLst>
      <p:ext uri="{BB962C8B-B14F-4D97-AF65-F5344CB8AC3E}">
        <p14:creationId xmlns:p14="http://schemas.microsoft.com/office/powerpoint/2010/main" val="28738176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3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62171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52358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54240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028484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32725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4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14627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42280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8225622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4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804580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1669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65962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45534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25288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6282342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865994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5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9519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5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618932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5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67270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18789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5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8969106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5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0332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239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5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081930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5920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5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6530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5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341104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6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30673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6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50077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6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816655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6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845388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6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60525798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37991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9AE837-2611-4B68-9F3B-85BF5B9F9B5F}" type="datetimeFigureOut">
              <a:rPr lang="he-IL" smtClean="0"/>
              <a:t>י"ז/אלול/תשפ"א</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569E7474-5277-41E2-B429-2DBE43D0E551}" type="slidenum">
              <a:rPr lang="he-IL" smtClean="0"/>
              <a:t>‹#›</a:t>
            </a:fld>
            <a:endParaRPr lang="he-IL"/>
          </a:p>
        </p:txBody>
      </p:sp>
    </p:spTree>
    <p:extLst>
      <p:ext uri="{BB962C8B-B14F-4D97-AF65-F5344CB8AC3E}">
        <p14:creationId xmlns:p14="http://schemas.microsoft.com/office/powerpoint/2010/main" val="26263954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66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41948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67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4025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68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37392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69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39637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70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83787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71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22053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72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9933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73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43477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7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993396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7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7903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9603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שקופית כותרת">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116936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מלבן 6">
            <a:extLst>
              <a:ext uri="{FF2B5EF4-FFF2-40B4-BE49-F238E27FC236}">
                <a16:creationId xmlns:a16="http://schemas.microsoft.com/office/drawing/2014/main" id="{E75FF2A6-B0E6-4C8B-8FE7-46A7810A2A90}"/>
              </a:ext>
            </a:extLst>
          </p:cNvPr>
          <p:cNvSpPr/>
          <p:nvPr userDrawn="1"/>
        </p:nvSpPr>
        <p:spPr>
          <a:xfrm>
            <a:off x="88900" y="104775"/>
            <a:ext cx="11995150" cy="6600825"/>
          </a:xfrm>
          <a:prstGeom prst="rect">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1" anchor="ctr"/>
          <a:lstStyle/>
          <a:p>
            <a:pPr algn="ctr"/>
            <a:endParaRPr lang="he-IL"/>
          </a:p>
        </p:txBody>
      </p:sp>
      <p:sp>
        <p:nvSpPr>
          <p:cNvPr id="2" name="מציין מיקום של כותרת 1">
            <a:extLst>
              <a:ext uri="{FF2B5EF4-FFF2-40B4-BE49-F238E27FC236}">
                <a16:creationId xmlns:a16="http://schemas.microsoft.com/office/drawing/2014/main" id="{447C9AC4-25E6-4245-9F23-E998BBAA99B7}"/>
              </a:ext>
            </a:extLst>
          </p:cNvPr>
          <p:cNvSpPr>
            <a:spLocks noGrp="1"/>
          </p:cNvSpPr>
          <p:nvPr>
            <p:ph type="title"/>
          </p:nvPr>
        </p:nvSpPr>
        <p:spPr>
          <a:xfrm>
            <a:off x="374650" y="365125"/>
            <a:ext cx="11423650" cy="1325563"/>
          </a:xfrm>
          <a:prstGeom prst="rect">
            <a:avLst/>
          </a:prstGeom>
          <a:solidFill>
            <a:schemeClr val="accent1">
              <a:lumMod val="40000"/>
              <a:lumOff val="60000"/>
            </a:schemeClr>
          </a:solidFill>
          <a:scene3d>
            <a:camera prst="orthographicFront"/>
            <a:lightRig rig="threePt" dir="t"/>
          </a:scene3d>
          <a:sp3d>
            <a:bevelT w="165100" prst="coolSlant"/>
          </a:sp3d>
        </p:spPr>
        <p:style>
          <a:lnRef idx="0">
            <a:schemeClr val="accent1"/>
          </a:lnRef>
          <a:fillRef idx="3">
            <a:schemeClr val="accent1"/>
          </a:fillRef>
          <a:effectRef idx="3">
            <a:schemeClr val="accent1"/>
          </a:effectRef>
          <a:fontRef idx="minor"/>
        </p:style>
        <p:txBody>
          <a:bodyPr vert="horz" lIns="91440" tIns="45720" rIns="91440" bIns="45720" rtlCol="1" anchor="ctr">
            <a:normAutofit/>
          </a:bodyPr>
          <a:lstStyle/>
          <a:p>
            <a:r>
              <a:rPr lang="he-IL"/>
              <a:t>לחץ כדי לערוך סגנון כותרת של תבנית בסיס</a:t>
            </a:r>
          </a:p>
        </p:txBody>
      </p:sp>
      <p:sp>
        <p:nvSpPr>
          <p:cNvPr id="6" name="מציין מיקום של מספר שקופית 5">
            <a:extLst>
              <a:ext uri="{FF2B5EF4-FFF2-40B4-BE49-F238E27FC236}">
                <a16:creationId xmlns:a16="http://schemas.microsoft.com/office/drawing/2014/main" id="{8C334C1B-7ABC-43B9-B649-AE854B265E9B}"/>
              </a:ext>
            </a:extLst>
          </p:cNvPr>
          <p:cNvSpPr>
            <a:spLocks noGrp="1"/>
          </p:cNvSpPr>
          <p:nvPr>
            <p:ph type="sldNum" sz="quarter" idx="4"/>
          </p:nvPr>
        </p:nvSpPr>
        <p:spPr>
          <a:xfrm>
            <a:off x="187325" y="6235700"/>
            <a:ext cx="37465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7C72F45-DDEB-46C6-AE3C-DC39817C1730}" type="slidenum">
              <a:rPr lang="he-IL" smtClean="0"/>
              <a:t>‹#›</a:t>
            </a:fld>
            <a:endParaRPr lang="he-IL"/>
          </a:p>
        </p:txBody>
      </p:sp>
      <p:cxnSp>
        <p:nvCxnSpPr>
          <p:cNvPr id="9" name="מחבר ישר 8">
            <a:extLst>
              <a:ext uri="{FF2B5EF4-FFF2-40B4-BE49-F238E27FC236}">
                <a16:creationId xmlns:a16="http://schemas.microsoft.com/office/drawing/2014/main" id="{5378A2C8-39E5-4302-92EE-F730B8611A20}"/>
              </a:ext>
            </a:extLst>
          </p:cNvPr>
          <p:cNvCxnSpPr>
            <a:cxnSpLocks/>
          </p:cNvCxnSpPr>
          <p:nvPr userDrawn="1"/>
        </p:nvCxnSpPr>
        <p:spPr>
          <a:xfrm>
            <a:off x="374650" y="1854200"/>
            <a:ext cx="11423650"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154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73" r:id="rId5"/>
    <p:sldLayoutId id="2147483674" r:id="rId6"/>
    <p:sldLayoutId id="2147483694" r:id="rId7"/>
    <p:sldLayoutId id="2147483692" r:id="rId8"/>
    <p:sldLayoutId id="2147483693" r:id="rId9"/>
    <p:sldLayoutId id="2147483712" r:id="rId10"/>
    <p:sldLayoutId id="2147483713" r:id="rId11"/>
    <p:sldLayoutId id="2147483731" r:id="rId12"/>
    <p:sldLayoutId id="2147483732" r:id="rId13"/>
    <p:sldLayoutId id="2147483750" r:id="rId14"/>
    <p:sldLayoutId id="2147483751" r:id="rId15"/>
    <p:sldLayoutId id="2147483769" r:id="rId16"/>
    <p:sldLayoutId id="2147483770" r:id="rId17"/>
    <p:sldLayoutId id="2147483788" r:id="rId18"/>
    <p:sldLayoutId id="2147483789" r:id="rId19"/>
    <p:sldLayoutId id="2147483807" r:id="rId20"/>
    <p:sldLayoutId id="2147483808" r:id="rId21"/>
    <p:sldLayoutId id="2147483826" r:id="rId22"/>
    <p:sldLayoutId id="2147483827" r:id="rId23"/>
    <p:sldLayoutId id="2147483845" r:id="rId24"/>
    <p:sldLayoutId id="2147483846" r:id="rId25"/>
    <p:sldLayoutId id="2147483864" r:id="rId26"/>
    <p:sldLayoutId id="2147483865" r:id="rId27"/>
    <p:sldLayoutId id="2147483883" r:id="rId28"/>
    <p:sldLayoutId id="2147483884" r:id="rId29"/>
    <p:sldLayoutId id="2147483902" r:id="rId30"/>
    <p:sldLayoutId id="2147483903" r:id="rId31"/>
    <p:sldLayoutId id="2147483921" r:id="rId32"/>
    <p:sldLayoutId id="2147483922" r:id="rId33"/>
    <p:sldLayoutId id="2147483940" r:id="rId34"/>
    <p:sldLayoutId id="2147483941" r:id="rId35"/>
    <p:sldLayoutId id="2147483959" r:id="rId36"/>
    <p:sldLayoutId id="2147483960" r:id="rId37"/>
    <p:sldLayoutId id="2147483978" r:id="rId38"/>
    <p:sldLayoutId id="2147483979" r:id="rId39"/>
    <p:sldLayoutId id="2147483997" r:id="rId40"/>
    <p:sldLayoutId id="2147483998" r:id="rId41"/>
    <p:sldLayoutId id="2147484016" r:id="rId42"/>
    <p:sldLayoutId id="2147484017" r:id="rId43"/>
    <p:sldLayoutId id="2147484035" r:id="rId44"/>
    <p:sldLayoutId id="2147484036" r:id="rId45"/>
    <p:sldLayoutId id="2147484054" r:id="rId46"/>
    <p:sldLayoutId id="2147484055" r:id="rId47"/>
    <p:sldLayoutId id="2147484073" r:id="rId48"/>
    <p:sldLayoutId id="2147484074" r:id="rId49"/>
    <p:sldLayoutId id="2147484092" r:id="rId50"/>
    <p:sldLayoutId id="2147484093" r:id="rId51"/>
    <p:sldLayoutId id="2147484111" r:id="rId52"/>
    <p:sldLayoutId id="2147484112" r:id="rId53"/>
    <p:sldLayoutId id="2147484130" r:id="rId54"/>
    <p:sldLayoutId id="2147484131" r:id="rId55"/>
    <p:sldLayoutId id="2147484149" r:id="rId56"/>
    <p:sldLayoutId id="2147484150" r:id="rId57"/>
    <p:sldLayoutId id="2147484168" r:id="rId58"/>
    <p:sldLayoutId id="2147484169" r:id="rId59"/>
    <p:sldLayoutId id="2147484187" r:id="rId60"/>
    <p:sldLayoutId id="2147484188" r:id="rId61"/>
    <p:sldLayoutId id="2147484206" r:id="rId62"/>
    <p:sldLayoutId id="2147484207" r:id="rId63"/>
    <p:sldLayoutId id="2147484225" r:id="rId64"/>
    <p:sldLayoutId id="2147484226" r:id="rId65"/>
    <p:sldLayoutId id="2147484244" r:id="rId66"/>
    <p:sldLayoutId id="2147484245" r:id="rId67"/>
    <p:sldLayoutId id="2147484263" r:id="rId68"/>
    <p:sldLayoutId id="2147484264" r:id="rId69"/>
    <p:sldLayoutId id="2147484282" r:id="rId70"/>
    <p:sldLayoutId id="2147484283" r:id="rId71"/>
    <p:sldLayoutId id="2147484301" r:id="rId72"/>
    <p:sldLayoutId id="2147484302" r:id="rId73"/>
    <p:sldLayoutId id="2147484320" r:id="rId74"/>
    <p:sldLayoutId id="2147484321" r:id="rId75"/>
    <p:sldLayoutId id="2147484339" r:id="rId76"/>
    <p:sldLayoutId id="2147484340" r:id="rId77"/>
    <p:sldLayoutId id="2147484358" r:id="rId78"/>
    <p:sldLayoutId id="2147484359" r:id="rId79"/>
  </p:sldLayoutIdLst>
  <p:txStyles>
    <p:titleStyle>
      <a:lvl1pPr algn="ctr" defTabSz="914400" rtl="1" eaLnBrk="1" latinLnBrk="0" hangingPunct="1">
        <a:lnSpc>
          <a:spcPct val="90000"/>
        </a:lnSpc>
        <a:spcBef>
          <a:spcPct val="0"/>
        </a:spcBef>
        <a:buNone/>
        <a:defRPr sz="4000" b="1" kern="1200" cap="none" spc="0">
          <a:ln w="9525">
            <a:solidFill>
              <a:schemeClr val="bg1"/>
            </a:solidFill>
            <a:prstDash val="solid"/>
          </a:ln>
          <a:solidFill>
            <a:schemeClr val="tx1"/>
          </a:solidFill>
          <a:effectLst>
            <a:outerShdw blurRad="12700" dist="38100" dir="2700000" algn="tl" rotWithShape="0">
              <a:schemeClr val="bg1">
                <a:lumMod val="50000"/>
              </a:schemeClr>
            </a:outerShdw>
          </a:effectLst>
          <a:latin typeface="+mj-lt"/>
          <a:ea typeface="+mj-ea"/>
          <a:cs typeface="+mn-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t3CjTU7TaNA&amp;ab_channel=TED-Ed"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4.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ZflIMBxyIak&amp;ab_channel=AsapSCIENCE"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51.jpeg"/></Relationships>
</file>

<file path=ppt/slides/_rels/slide26.xml.rels><?xml version="1.0" encoding="UTF-8" standalone="yes"?>
<Relationships xmlns="http://schemas.openxmlformats.org/package/2006/relationships"><Relationship Id="rId3" Type="http://schemas.openxmlformats.org/officeDocument/2006/relationships/hyperlink" Target="https://www.ted.com/talks/beau_lotto_optical_illusions_show_how_we_see"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3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75.png"/></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0.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4.xml"/><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4.xml"/><Relationship Id="rId5" Type="http://schemas.openxmlformats.org/officeDocument/2006/relationships/image" Target="../media/image93.png"/><Relationship Id="rId4" Type="http://schemas.openxmlformats.org/officeDocument/2006/relationships/image" Target="../media/image92.png"/></Relationships>
</file>

<file path=ppt/slides/_rels/slide4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4.xml"/><Relationship Id="rId4" Type="http://schemas.openxmlformats.org/officeDocument/2006/relationships/image" Target="../media/image98.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02.gi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a:extLst>
              <a:ext uri="{FF2B5EF4-FFF2-40B4-BE49-F238E27FC236}">
                <a16:creationId xmlns:a16="http://schemas.microsoft.com/office/drawing/2014/main" id="{B5328911-64D5-4ED9-BFD2-89F8CA56CE20}"/>
              </a:ext>
            </a:extLst>
          </p:cNvPr>
          <p:cNvSpPr/>
          <p:nvPr/>
        </p:nvSpPr>
        <p:spPr>
          <a:xfrm>
            <a:off x="1358510" y="2224224"/>
            <a:ext cx="9474979" cy="2297657"/>
          </a:xfrm>
          <a:prstGeom prst="rect">
            <a:avLst/>
          </a:prstGeom>
          <a:solidFill>
            <a:schemeClr val="bg1"/>
          </a:solidFill>
          <a:effectLst>
            <a:softEdge rad="12700"/>
          </a:effectLst>
          <a:scene3d>
            <a:camera prst="orthographicFront"/>
            <a:lightRig rig="threePt" dir="t"/>
          </a:scene3d>
          <a:sp3d>
            <a:bevelT w="165100" prst="coolSlant"/>
          </a:sp3d>
        </p:spPr>
        <p:txBody>
          <a:bodyPr wrap="square" lIns="91440" tIns="45720" rIns="91440" bIns="45720" anchor="ctr">
            <a:noAutofit/>
          </a:bodyPr>
          <a:lstStyle/>
          <a:p>
            <a:pPr algn="ctr"/>
            <a:r>
              <a:rPr lang="he-IL" sz="8000" b="1" dirty="0">
                <a:ln w="9525">
                  <a:solidFill>
                    <a:schemeClr val="bg1"/>
                  </a:solidFill>
                  <a:prstDash val="solid"/>
                </a:ln>
                <a:effectLst>
                  <a:outerShdw blurRad="12700" dist="38100" dir="2700000" algn="tl" rotWithShape="0">
                    <a:schemeClr val="bg1">
                      <a:lumMod val="50000"/>
                    </a:schemeClr>
                  </a:outerShdw>
                </a:effectLst>
              </a:rPr>
              <a:t>תפיסה</a:t>
            </a:r>
          </a:p>
        </p:txBody>
      </p:sp>
      <p:pic>
        <p:nvPicPr>
          <p:cNvPr id="3" name="תמונה 2">
            <a:extLst>
              <a:ext uri="{FF2B5EF4-FFF2-40B4-BE49-F238E27FC236}">
                <a16:creationId xmlns:a16="http://schemas.microsoft.com/office/drawing/2014/main" id="{1E44EA06-D55D-432E-8190-1DCBAF36ACB6}"/>
              </a:ext>
            </a:extLst>
          </p:cNvPr>
          <p:cNvPicPr>
            <a:picLocks noChangeAspect="1"/>
          </p:cNvPicPr>
          <p:nvPr/>
        </p:nvPicPr>
        <p:blipFill>
          <a:blip r:embed="rId2"/>
          <a:stretch>
            <a:fillRect/>
          </a:stretch>
        </p:blipFill>
        <p:spPr>
          <a:xfrm>
            <a:off x="1283494" y="2085524"/>
            <a:ext cx="2548349" cy="2426418"/>
          </a:xfrm>
          <a:prstGeom prst="rect">
            <a:avLst/>
          </a:prstGeom>
        </p:spPr>
      </p:pic>
    </p:spTree>
    <p:extLst>
      <p:ext uri="{BB962C8B-B14F-4D97-AF65-F5344CB8AC3E}">
        <p14:creationId xmlns:p14="http://schemas.microsoft.com/office/powerpoint/2010/main" val="20018803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image001">
            <a:extLst>
              <a:ext uri="{FF2B5EF4-FFF2-40B4-BE49-F238E27FC236}">
                <a16:creationId xmlns:a16="http://schemas.microsoft.com/office/drawing/2014/main" id="{50756622-2364-46F7-BEBD-1BC583D3DE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39063" y="1785938"/>
            <a:ext cx="21463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5" descr="plate%2012%20with%2010">
            <a:extLst>
              <a:ext uri="{FF2B5EF4-FFF2-40B4-BE49-F238E27FC236}">
                <a16:creationId xmlns:a16="http://schemas.microsoft.com/office/drawing/2014/main" id="{94CFA1C8-90CD-4B66-9802-BA458EF212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26" y="1809751"/>
            <a:ext cx="2143125"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7A409FCB-165F-4E82-8324-344D41129585}"/>
              </a:ext>
            </a:extLst>
          </p:cNvPr>
          <p:cNvSpPr txBox="1">
            <a:spLocks noChangeArrowheads="1"/>
          </p:cNvSpPr>
          <p:nvPr/>
        </p:nvSpPr>
        <p:spPr bwMode="auto">
          <a:xfrm>
            <a:off x="4667251" y="3571875"/>
            <a:ext cx="2786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cs typeface="David" panose="020E0502060401010101" pitchFamily="34" charset="-79"/>
              </a:defRPr>
            </a:lvl1pPr>
            <a:lvl2pPr marL="742950" indent="-285750" algn="r" rtl="1">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cs typeface="David" panose="020E0502060401010101" pitchFamily="34" charset="-79"/>
              </a:defRPr>
            </a:lvl2pPr>
            <a:lvl3pPr marL="1143000" indent="-228600" algn="r" rtl="1">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cs typeface="David" panose="020E0502060401010101" pitchFamily="34" charset="-79"/>
              </a:defRPr>
            </a:lvl3pPr>
            <a:lvl4pPr marL="1600200" indent="-228600" algn="r" rtl="1">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4pPr>
            <a:lvl5pPr marL="2057400" indent="-228600" algn="r" rtl="1">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9pPr>
          </a:lstStyle>
          <a:p>
            <a:pPr marL="0" marR="0" lvl="0" indent="0" algn="ctr" defTabSz="914400" rtl="1" eaLnBrk="1" fontAlgn="base" latinLnBrk="0" hangingPunct="1">
              <a:lnSpc>
                <a:spcPct val="100000"/>
              </a:lnSpc>
              <a:spcBef>
                <a:spcPct val="0"/>
              </a:spcBef>
              <a:spcAft>
                <a:spcPct val="0"/>
              </a:spcAft>
              <a:buClrTx/>
              <a:buSzTx/>
              <a:buFont typeface="Wingdings 2" panose="05020102010507070707" pitchFamily="18" charset="2"/>
              <a:buNone/>
              <a:tabLst/>
              <a:defRPr/>
            </a:pPr>
            <a:r>
              <a:rPr kumimoji="0" lang="he-IL" altLang="he-IL" sz="3200" b="0" i="0" u="none" strike="noStrike" kern="1200" cap="none" spc="0" normalizeH="0" baseline="0" noProof="0">
                <a:ln>
                  <a:noFill/>
                </a:ln>
                <a:solidFill>
                  <a:prstClr val="black"/>
                </a:solidFill>
                <a:effectLst/>
                <a:uLnTx/>
                <a:uFillTx/>
                <a:latin typeface="Narkisim" panose="020E0502050101010101" pitchFamily="34" charset="-79"/>
                <a:ea typeface="+mn-ea"/>
                <a:cs typeface="Narkisim" panose="020E0502050101010101" pitchFamily="34" charset="-79"/>
              </a:rPr>
              <a:t>עיוורון צבעים</a:t>
            </a:r>
          </a:p>
        </p:txBody>
      </p:sp>
      <p:pic>
        <p:nvPicPr>
          <p:cNvPr id="12294" name="תמונה 2">
            <a:extLst>
              <a:ext uri="{FF2B5EF4-FFF2-40B4-BE49-F238E27FC236}">
                <a16:creationId xmlns:a16="http://schemas.microsoft.com/office/drawing/2014/main" id="{38CD1B1A-D3C5-4CC9-AD2C-8EB2CA95B0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2264" y="3068639"/>
            <a:ext cx="357187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תמונה 4">
            <a:extLst>
              <a:ext uri="{FF2B5EF4-FFF2-40B4-BE49-F238E27FC236}">
                <a16:creationId xmlns:a16="http://schemas.microsoft.com/office/drawing/2014/main" id="{3F927E55-B8AA-4A9F-8AF1-19BB1A89B260}"/>
              </a:ext>
            </a:extLst>
          </p:cNvPr>
          <p:cNvPicPr>
            <a:picLocks noChangeAspect="1"/>
          </p:cNvPicPr>
          <p:nvPr/>
        </p:nvPicPr>
        <p:blipFill>
          <a:blip r:embed="rId5"/>
          <a:stretch>
            <a:fillRect/>
          </a:stretch>
        </p:blipFill>
        <p:spPr>
          <a:xfrm>
            <a:off x="274676" y="264479"/>
            <a:ext cx="11571211" cy="1469263"/>
          </a:xfrm>
          <a:prstGeom prst="rect">
            <a:avLst/>
          </a:prstGeom>
        </p:spPr>
      </p:pic>
      <p:sp>
        <p:nvSpPr>
          <p:cNvPr id="13" name="תיבת טקסט 12">
            <a:extLst>
              <a:ext uri="{FF2B5EF4-FFF2-40B4-BE49-F238E27FC236}">
                <a16:creationId xmlns:a16="http://schemas.microsoft.com/office/drawing/2014/main" id="{D702198F-BA1C-41CA-8893-597BA0B8DBAA}"/>
              </a:ext>
            </a:extLst>
          </p:cNvPr>
          <p:cNvSpPr txBox="1"/>
          <p:nvPr/>
        </p:nvSpPr>
        <p:spPr>
          <a:xfrm>
            <a:off x="274676" y="457102"/>
            <a:ext cx="9730409" cy="646331"/>
          </a:xfrm>
          <a:prstGeom prst="rect">
            <a:avLst/>
          </a:prstGeom>
          <a:noFill/>
        </p:spPr>
        <p:txBody>
          <a:bodyPr wrap="square">
            <a:spAutoFit/>
          </a:bodyPr>
          <a:lstStyle/>
          <a:p>
            <a:pPr marL="0" marR="0" lvl="0" indent="0" algn="ctr" defTabSz="914400" rtl="1" eaLnBrk="1" fontAlgn="base" latinLnBrk="0" hangingPunct="1">
              <a:lnSpc>
                <a:spcPct val="100000"/>
              </a:lnSpc>
              <a:spcBef>
                <a:spcPct val="0"/>
              </a:spcBef>
              <a:spcAft>
                <a:spcPct val="0"/>
              </a:spcAft>
              <a:buClrTx/>
              <a:buSzTx/>
              <a:buFont typeface="Wingdings 2" panose="05020102010507070707" pitchFamily="18" charset="2"/>
              <a:buNone/>
              <a:tabLst/>
              <a:defRPr/>
            </a:pPr>
            <a:r>
              <a:rPr kumimoji="0" lang="he-IL" altLang="he-IL" sz="3600" b="1" i="0" u="none" strike="noStrike" kern="1200" normalizeH="0" baseline="0" noProof="0" dirty="0">
                <a:ln w="9525">
                  <a:solidFill>
                    <a:schemeClr val="bg1"/>
                  </a:solidFill>
                  <a:prstDash val="solid"/>
                </a:ln>
                <a:effectLst>
                  <a:outerShdw blurRad="12700" dist="38100" dir="2700000" algn="tl" rotWithShape="0">
                    <a:schemeClr val="bg1">
                      <a:lumMod val="50000"/>
                    </a:schemeClr>
                  </a:outerShdw>
                </a:effectLst>
                <a:uLnTx/>
                <a:uFillTx/>
                <a:latin typeface="Narkisim" panose="020E0502050101010101" pitchFamily="34" charset="-79"/>
                <a:ea typeface="+mn-ea"/>
                <a:cs typeface="Narkisim" panose="020E0502050101010101" pitchFamily="34" charset="-79"/>
              </a:rPr>
              <a:t>מה אתם רואים?</a:t>
            </a:r>
          </a:p>
        </p:txBody>
      </p:sp>
    </p:spTree>
    <p:extLst>
      <p:ext uri="{BB962C8B-B14F-4D97-AF65-F5344CB8AC3E}">
        <p14:creationId xmlns:p14="http://schemas.microsoft.com/office/powerpoint/2010/main" val="40899893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5BAE9E-C2AD-4DBC-831D-44166EBD7388}"/>
              </a:ext>
            </a:extLst>
          </p:cNvPr>
          <p:cNvSpPr>
            <a:spLocks noGrp="1"/>
          </p:cNvSpPr>
          <p:nvPr>
            <p:ph type="title"/>
          </p:nvPr>
        </p:nvSpPr>
        <p:spPr/>
        <p:txBody>
          <a:bodyPr>
            <a:normAutofit/>
          </a:bodyPr>
          <a:lstStyle/>
          <a:p>
            <a:r>
              <a:rPr lang="he-IL" sz="4000" dirty="0"/>
              <a:t>העולם מנקודת מבטו של כלב</a:t>
            </a:r>
          </a:p>
        </p:txBody>
      </p:sp>
      <p:pic>
        <p:nvPicPr>
          <p:cNvPr id="4" name="מציין מיקום תוכן 3">
            <a:extLst>
              <a:ext uri="{FF2B5EF4-FFF2-40B4-BE49-F238E27FC236}">
                <a16:creationId xmlns:a16="http://schemas.microsoft.com/office/drawing/2014/main" id="{3E84DB25-47E0-47E8-A94D-B6617605E7C7}"/>
              </a:ext>
            </a:extLst>
          </p:cNvPr>
          <p:cNvPicPr>
            <a:picLocks noGrp="1" noChangeAspect="1"/>
          </p:cNvPicPr>
          <p:nvPr>
            <p:ph idx="1"/>
          </p:nvPr>
        </p:nvPicPr>
        <p:blipFill>
          <a:blip r:embed="rId2"/>
          <a:stretch>
            <a:fillRect/>
          </a:stretch>
        </p:blipFill>
        <p:spPr>
          <a:xfrm>
            <a:off x="2695342" y="1988008"/>
            <a:ext cx="6782266" cy="45793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7319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468F8A0-CDA1-4587-9307-039285C611CB}"/>
              </a:ext>
            </a:extLst>
          </p:cNvPr>
          <p:cNvSpPr>
            <a:spLocks noGrp="1"/>
          </p:cNvSpPr>
          <p:nvPr>
            <p:ph type="title"/>
          </p:nvPr>
        </p:nvSpPr>
        <p:spPr/>
        <p:txBody>
          <a:bodyPr>
            <a:normAutofit/>
          </a:bodyPr>
          <a:lstStyle/>
          <a:p>
            <a:r>
              <a:rPr lang="he-IL" sz="4000" dirty="0"/>
              <a:t>העולם מנקודת מבטו של עיוור</a:t>
            </a:r>
          </a:p>
        </p:txBody>
      </p:sp>
      <p:pic>
        <p:nvPicPr>
          <p:cNvPr id="4" name="מציין מיקום תוכן 3">
            <a:extLst>
              <a:ext uri="{FF2B5EF4-FFF2-40B4-BE49-F238E27FC236}">
                <a16:creationId xmlns:a16="http://schemas.microsoft.com/office/drawing/2014/main" id="{3D1132EC-DA14-4ED9-AB94-9483E1D2B942}"/>
              </a:ext>
            </a:extLst>
          </p:cNvPr>
          <p:cNvPicPr>
            <a:picLocks noGrp="1" noChangeAspect="1"/>
          </p:cNvPicPr>
          <p:nvPr>
            <p:ph idx="1"/>
          </p:nvPr>
        </p:nvPicPr>
        <p:blipFill>
          <a:blip r:embed="rId2"/>
          <a:stretch>
            <a:fillRect/>
          </a:stretch>
        </p:blipFill>
        <p:spPr>
          <a:xfrm>
            <a:off x="1542699" y="2037765"/>
            <a:ext cx="9261808" cy="44551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30601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0446EAF-D206-4134-B140-DAA67ECCE2A6}"/>
              </a:ext>
            </a:extLst>
          </p:cNvPr>
          <p:cNvSpPr>
            <a:spLocks noGrp="1"/>
          </p:cNvSpPr>
          <p:nvPr>
            <p:ph type="title"/>
          </p:nvPr>
        </p:nvSpPr>
        <p:spPr/>
        <p:txBody>
          <a:bodyPr/>
          <a:lstStyle/>
          <a:p>
            <a:r>
              <a:rPr lang="he-IL" dirty="0">
                <a:latin typeface="Narkisim" panose="020E0502050101010101" pitchFamily="34" charset="-79"/>
                <a:cs typeface="Narkisim" panose="020E0502050101010101" pitchFamily="34" charset="-79"/>
              </a:rPr>
              <a:t>חושים מעולם החי</a:t>
            </a:r>
          </a:p>
        </p:txBody>
      </p:sp>
      <p:sp>
        <p:nvSpPr>
          <p:cNvPr id="3" name="מציין מיקום תוכן 2">
            <a:extLst>
              <a:ext uri="{FF2B5EF4-FFF2-40B4-BE49-F238E27FC236}">
                <a16:creationId xmlns:a16="http://schemas.microsoft.com/office/drawing/2014/main" id="{59402F04-4F5F-4B09-8491-29B00965C29E}"/>
              </a:ext>
            </a:extLst>
          </p:cNvPr>
          <p:cNvSpPr txBox="1">
            <a:spLocks/>
          </p:cNvSpPr>
          <p:nvPr/>
        </p:nvSpPr>
        <p:spPr>
          <a:xfrm>
            <a:off x="264596" y="2063595"/>
            <a:ext cx="11662807" cy="3546221"/>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8775" indent="-358775">
              <a:lnSpc>
                <a:spcPct val="150000"/>
              </a:lnSpc>
              <a:buFont typeface="Wingdings" panose="05000000000000000000" pitchFamily="2" charset="2"/>
              <a:buChar char="§"/>
            </a:pPr>
            <a:r>
              <a:rPr lang="he-IL" sz="3200" b="1" u="sng" dirty="0">
                <a:latin typeface="Narkisim" panose="020E0502050101010101" pitchFamily="34" charset="-79"/>
                <a:cs typeface="Narkisim" panose="020E0502050101010101" pitchFamily="34" charset="-79"/>
              </a:rPr>
              <a:t>דולפין</a:t>
            </a:r>
            <a:r>
              <a:rPr lang="he-IL" sz="3200" dirty="0">
                <a:latin typeface="Narkisim" panose="020E0502050101010101" pitchFamily="34" charset="-79"/>
                <a:cs typeface="Narkisim" panose="020E0502050101010101" pitchFamily="34" charset="-79"/>
              </a:rPr>
              <a:t>: מסוגל לתקשר באמצעות </a:t>
            </a:r>
            <a:r>
              <a:rPr lang="he-IL" sz="3200" dirty="0" err="1">
                <a:latin typeface="Narkisim" panose="020E0502050101010101" pitchFamily="34" charset="-79"/>
                <a:cs typeface="Narkisim" panose="020E0502050101010101" pitchFamily="34" charset="-79"/>
              </a:rPr>
              <a:t>סונאר</a:t>
            </a:r>
            <a:r>
              <a:rPr lang="he-IL" sz="3200" dirty="0">
                <a:latin typeface="Narkisim" panose="020E0502050101010101" pitchFamily="34" charset="-79"/>
                <a:cs typeface="Narkisim" panose="020E0502050101010101" pitchFamily="34" charset="-79"/>
              </a:rPr>
              <a:t> למרחקים אדירים</a:t>
            </a:r>
          </a:p>
          <a:p>
            <a:pPr marL="358775" indent="-358775">
              <a:lnSpc>
                <a:spcPct val="150000"/>
              </a:lnSpc>
              <a:buFont typeface="Wingdings" panose="05000000000000000000" pitchFamily="2" charset="2"/>
              <a:buChar char="§"/>
            </a:pPr>
            <a:r>
              <a:rPr lang="he-IL" sz="3200" b="1" u="sng" dirty="0">
                <a:latin typeface="Narkisim" panose="020E0502050101010101" pitchFamily="34" charset="-79"/>
                <a:cs typeface="Narkisim" panose="020E0502050101010101" pitchFamily="34" charset="-79"/>
              </a:rPr>
              <a:t>כלבים</a:t>
            </a:r>
            <a:r>
              <a:rPr lang="he-IL" sz="3200" dirty="0">
                <a:latin typeface="Narkisim" panose="020E0502050101010101" pitchFamily="34" charset="-79"/>
                <a:cs typeface="Narkisim" panose="020E0502050101010101" pitchFamily="34" charset="-79"/>
              </a:rPr>
              <a:t>: מסוגלים לעקוב אחרי נתיב ריח בן כמה ימים</a:t>
            </a:r>
          </a:p>
          <a:p>
            <a:pPr marL="358775" indent="-358775">
              <a:lnSpc>
                <a:spcPct val="150000"/>
              </a:lnSpc>
              <a:buFont typeface="Wingdings" panose="05000000000000000000" pitchFamily="2" charset="2"/>
              <a:buChar char="§"/>
            </a:pPr>
            <a:r>
              <a:rPr lang="he-IL" sz="3200" b="1" u="sng" dirty="0">
                <a:latin typeface="Narkisim" panose="020E0502050101010101" pitchFamily="34" charset="-79"/>
                <a:cs typeface="Narkisim" panose="020E0502050101010101" pitchFamily="34" charset="-79"/>
              </a:rPr>
              <a:t>נץ</a:t>
            </a:r>
            <a:r>
              <a:rPr lang="he-IL" sz="3200" dirty="0">
                <a:latin typeface="Narkisim" panose="020E0502050101010101" pitchFamily="34" charset="-79"/>
                <a:cs typeface="Narkisim" panose="020E0502050101010101" pitchFamily="34" charset="-79"/>
              </a:rPr>
              <a:t>: מסוגל לראות עכבר במרחק קילומטר</a:t>
            </a:r>
          </a:p>
        </p:txBody>
      </p:sp>
      <p:pic>
        <p:nvPicPr>
          <p:cNvPr id="4" name="תמונה 3">
            <a:extLst>
              <a:ext uri="{FF2B5EF4-FFF2-40B4-BE49-F238E27FC236}">
                <a16:creationId xmlns:a16="http://schemas.microsoft.com/office/drawing/2014/main" id="{0B2C9415-2176-4D42-91D1-38A59E37527C}"/>
              </a:ext>
            </a:extLst>
          </p:cNvPr>
          <p:cNvPicPr>
            <a:picLocks noChangeAspect="1"/>
          </p:cNvPicPr>
          <p:nvPr/>
        </p:nvPicPr>
        <p:blipFill>
          <a:blip r:embed="rId2"/>
          <a:stretch>
            <a:fillRect/>
          </a:stretch>
        </p:blipFill>
        <p:spPr>
          <a:xfrm>
            <a:off x="531952" y="1027906"/>
            <a:ext cx="2143125" cy="2143125"/>
          </a:xfrm>
          <a:prstGeom prst="rect">
            <a:avLst/>
          </a:prstGeom>
        </p:spPr>
      </p:pic>
      <p:pic>
        <p:nvPicPr>
          <p:cNvPr id="5" name="תמונה 4">
            <a:extLst>
              <a:ext uri="{FF2B5EF4-FFF2-40B4-BE49-F238E27FC236}">
                <a16:creationId xmlns:a16="http://schemas.microsoft.com/office/drawing/2014/main" id="{312E741D-9336-4CAC-97FE-DF6790581F47}"/>
              </a:ext>
            </a:extLst>
          </p:cNvPr>
          <p:cNvPicPr>
            <a:picLocks noChangeAspect="1"/>
          </p:cNvPicPr>
          <p:nvPr/>
        </p:nvPicPr>
        <p:blipFill>
          <a:blip r:embed="rId3"/>
          <a:stretch>
            <a:fillRect/>
          </a:stretch>
        </p:blipFill>
        <p:spPr>
          <a:xfrm>
            <a:off x="1794689" y="3171031"/>
            <a:ext cx="1933575" cy="1905000"/>
          </a:xfrm>
          <a:prstGeom prst="rect">
            <a:avLst/>
          </a:prstGeom>
        </p:spPr>
      </p:pic>
      <p:pic>
        <p:nvPicPr>
          <p:cNvPr id="6" name="תמונה 5">
            <a:extLst>
              <a:ext uri="{FF2B5EF4-FFF2-40B4-BE49-F238E27FC236}">
                <a16:creationId xmlns:a16="http://schemas.microsoft.com/office/drawing/2014/main" id="{C45B52BB-E0F4-43D5-8908-179860929378}"/>
              </a:ext>
            </a:extLst>
          </p:cNvPr>
          <p:cNvPicPr>
            <a:picLocks noChangeAspect="1"/>
          </p:cNvPicPr>
          <p:nvPr/>
        </p:nvPicPr>
        <p:blipFill>
          <a:blip r:embed="rId4"/>
          <a:stretch>
            <a:fillRect/>
          </a:stretch>
        </p:blipFill>
        <p:spPr>
          <a:xfrm>
            <a:off x="3957225" y="4451046"/>
            <a:ext cx="1529401" cy="2041829"/>
          </a:xfrm>
          <a:prstGeom prst="rect">
            <a:avLst/>
          </a:prstGeom>
        </p:spPr>
      </p:pic>
    </p:spTree>
    <p:extLst>
      <p:ext uri="{BB962C8B-B14F-4D97-AF65-F5344CB8AC3E}">
        <p14:creationId xmlns:p14="http://schemas.microsoft.com/office/powerpoint/2010/main" val="3880256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01253C5-420E-4503-973E-F88E16D0C900}"/>
              </a:ext>
            </a:extLst>
          </p:cNvPr>
          <p:cNvSpPr>
            <a:spLocks noGrp="1"/>
          </p:cNvSpPr>
          <p:nvPr>
            <p:ph type="title"/>
          </p:nvPr>
        </p:nvSpPr>
        <p:spPr/>
        <p:txBody>
          <a:bodyPr/>
          <a:lstStyle/>
          <a:p>
            <a:r>
              <a:rPr lang="he-IL" dirty="0"/>
              <a:t>איך חיות רואות בלילה?</a:t>
            </a:r>
          </a:p>
        </p:txBody>
      </p:sp>
      <p:sp>
        <p:nvSpPr>
          <p:cNvPr id="4" name="תיבת טקסט 3">
            <a:extLst>
              <a:ext uri="{FF2B5EF4-FFF2-40B4-BE49-F238E27FC236}">
                <a16:creationId xmlns:a16="http://schemas.microsoft.com/office/drawing/2014/main" id="{DBF7631D-BEC1-4888-BF34-C3A92F0C7D86}"/>
              </a:ext>
            </a:extLst>
          </p:cNvPr>
          <p:cNvSpPr txBox="1"/>
          <p:nvPr/>
        </p:nvSpPr>
        <p:spPr>
          <a:xfrm>
            <a:off x="1669002" y="2768482"/>
            <a:ext cx="8667089" cy="1200329"/>
          </a:xfrm>
          <a:prstGeom prst="rect">
            <a:avLst/>
          </a:prstGeom>
          <a:noFill/>
        </p:spPr>
        <p:txBody>
          <a:bodyPr wrap="square">
            <a:spAutoFit/>
          </a:bodyPr>
          <a:lstStyle/>
          <a:p>
            <a:pPr algn="ctr"/>
            <a:r>
              <a:rPr lang="en-US" sz="2400" dirty="0">
                <a:hlinkClick r:id="rId2"/>
              </a:rPr>
              <a:t>https://www.youtube.com/watch?v=t3CjTU7TaNA&amp;ab_channel=TED-Ed</a:t>
            </a:r>
            <a:endParaRPr lang="he-IL" sz="2400" dirty="0"/>
          </a:p>
          <a:p>
            <a:pPr algn="ctr"/>
            <a:endParaRPr lang="he-IL" sz="2400" dirty="0"/>
          </a:p>
        </p:txBody>
      </p:sp>
    </p:spTree>
    <p:extLst>
      <p:ext uri="{BB962C8B-B14F-4D97-AF65-F5344CB8AC3E}">
        <p14:creationId xmlns:p14="http://schemas.microsoft.com/office/powerpoint/2010/main" val="3229298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325563"/>
          </a:xfrm>
        </p:spPr>
        <p:txBody>
          <a:bodyPr/>
          <a:lstStyle/>
          <a:p>
            <a:r>
              <a:rPr lang="he-IL" dirty="0"/>
              <a:t>תרגיל מס' 1: מטריפים את החושים -  עמ' 15</a:t>
            </a:r>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2945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BA31EB3-D66A-4DDD-BC2C-A3142176FBD2}"/>
              </a:ext>
            </a:extLst>
          </p:cNvPr>
          <p:cNvSpPr>
            <a:spLocks noGrp="1"/>
          </p:cNvSpPr>
          <p:nvPr>
            <p:ph type="title"/>
          </p:nvPr>
        </p:nvSpPr>
        <p:spPr/>
        <p:txBody>
          <a:bodyPr>
            <a:noAutofit/>
          </a:bodyPr>
          <a:lstStyle/>
          <a:p>
            <a:pPr marL="27305" marR="0" lvl="0" indent="-342900" defTabSz="457200" rtl="1" eaLnBrk="1" fontAlgn="auto" latinLnBrk="0" hangingPunct="1">
              <a:lnSpc>
                <a:spcPct val="150000"/>
              </a:lnSpc>
              <a:spcBef>
                <a:spcPts val="1000"/>
              </a:spcBef>
              <a:spcAft>
                <a:spcPts val="0"/>
              </a:spcAft>
              <a:tabLst/>
              <a:defRPr/>
            </a:pPr>
            <a:r>
              <a:rPr kumimoji="0" lang="he-IL"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קליטת גירוי מהסביבה</a:t>
            </a:r>
            <a:endParaRPr lang="he-IL" dirty="0"/>
          </a:p>
        </p:txBody>
      </p:sp>
      <p:sp>
        <p:nvSpPr>
          <p:cNvPr id="3" name="מציין מיקום תוכן 2">
            <a:extLst>
              <a:ext uri="{FF2B5EF4-FFF2-40B4-BE49-F238E27FC236}">
                <a16:creationId xmlns:a16="http://schemas.microsoft.com/office/drawing/2014/main" id="{D7307DF7-29FE-49DB-8585-ABDD7243A978}"/>
              </a:ext>
            </a:extLst>
          </p:cNvPr>
          <p:cNvSpPr>
            <a:spLocks noGrp="1"/>
          </p:cNvSpPr>
          <p:nvPr>
            <p:ph idx="1"/>
          </p:nvPr>
        </p:nvSpPr>
        <p:spPr>
          <a:xfrm>
            <a:off x="1532022" y="2021331"/>
            <a:ext cx="10086744" cy="4622465"/>
          </a:xfrm>
        </p:spPr>
        <p:txBody>
          <a:bodyPr>
            <a:normAutofit fontScale="92500" lnSpcReduction="20000"/>
          </a:bodyPr>
          <a:lstStyle/>
          <a:p>
            <a:pPr>
              <a:lnSpc>
                <a:spcPct val="150000"/>
              </a:lnSpc>
            </a:pPr>
            <a:r>
              <a:rPr lang="he-IL" b="1" dirty="0">
                <a:effectLst/>
                <a:latin typeface="Narkisim" panose="020E0502050101010101" pitchFamily="34" charset="-79"/>
                <a:ea typeface="Narkisim" panose="020E0502050101010101" pitchFamily="34" charset="-79"/>
                <a:cs typeface="Narkisim" panose="020E0502050101010101" pitchFamily="34" charset="-79"/>
              </a:rPr>
              <a:t>למרות שהמערכת התפיסתית האנושית משוכללת ומורכבת מאוד בהשוואה לבעלי חיים אחרים, היא גם מוגבלת ביחס אליהם ביחס למגוון האותות שהיא יכולה לקלוט. </a:t>
            </a:r>
          </a:p>
          <a:p>
            <a:pPr>
              <a:lnSpc>
                <a:spcPct val="150000"/>
              </a:lnSpc>
            </a:pPr>
            <a:r>
              <a:rPr lang="he-IL" b="1" dirty="0">
                <a:effectLst/>
                <a:latin typeface="Narkisim" panose="020E0502050101010101" pitchFamily="34" charset="-79"/>
                <a:ea typeface="Narkisim" panose="020E0502050101010101" pitchFamily="34" charset="-79"/>
                <a:cs typeface="Narkisim" panose="020E0502050101010101" pitchFamily="34" charset="-79"/>
              </a:rPr>
              <a:t>לדוגמה, מערכת התפיסה האנושית לא מאפשרת קליטה של: גלי אור אולטרה-סגולים הקובעים את תמונת המציאות של חרקים מסוימים, גלים על-קוליים הקובעים את תמונת המציאות של הדולפינים.</a:t>
            </a:r>
          </a:p>
          <a:p>
            <a:pPr>
              <a:lnSpc>
                <a:spcPct val="150000"/>
              </a:lnSpc>
            </a:pPr>
            <a:r>
              <a:rPr lang="he-IL" b="1" dirty="0">
                <a:effectLst/>
                <a:latin typeface="Narkisim" panose="020E0502050101010101" pitchFamily="34" charset="-79"/>
                <a:ea typeface="Narkisim" panose="020E0502050101010101" pitchFamily="34" charset="-79"/>
                <a:cs typeface="Narkisim" panose="020E0502050101010101" pitchFamily="34" charset="-79"/>
              </a:rPr>
              <a:t>מסקנה: החושים שלנו אינם משקפים את המציאות. המציאות שאנו מכירים היא סובייקטיבית.</a:t>
            </a:r>
          </a:p>
          <a:p>
            <a:endParaRPr lang="he-IL" sz="3200" dirty="0"/>
          </a:p>
        </p:txBody>
      </p:sp>
    </p:spTree>
    <p:extLst>
      <p:ext uri="{BB962C8B-B14F-4D97-AF65-F5344CB8AC3E}">
        <p14:creationId xmlns:p14="http://schemas.microsoft.com/office/powerpoint/2010/main" val="3828103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0D03FC5-1302-4957-A693-FCD9B093006D}"/>
              </a:ext>
            </a:extLst>
          </p:cNvPr>
          <p:cNvSpPr>
            <a:spLocks noGrp="1"/>
          </p:cNvSpPr>
          <p:nvPr>
            <p:ph type="title"/>
          </p:nvPr>
        </p:nvSpPr>
        <p:spPr>
          <a:xfrm>
            <a:off x="374650" y="365125"/>
            <a:ext cx="11423650" cy="1125745"/>
          </a:xfrm>
        </p:spPr>
        <p:txBody>
          <a:bodyPr>
            <a:noAutofit/>
          </a:bodyPr>
          <a:lstStyle/>
          <a:p>
            <a:pPr marL="27305" marR="0" lvl="0" indent="-342900" defTabSz="457200" rtl="1" eaLnBrk="1" fontAlgn="auto" latinLnBrk="0" hangingPunct="1">
              <a:lnSpc>
                <a:spcPct val="150000"/>
              </a:lnSpc>
              <a:spcBef>
                <a:spcPts val="1000"/>
              </a:spcBef>
              <a:spcAft>
                <a:spcPts val="0"/>
              </a:spcAft>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ארגון התפיסה על ידי עיבוד המידע שהתקבל מהגירויים  </a:t>
            </a:r>
            <a:endParaRPr lang="he-IL" sz="3200" dirty="0"/>
          </a:p>
        </p:txBody>
      </p:sp>
      <p:sp>
        <p:nvSpPr>
          <p:cNvPr id="3" name="מציין מיקום תוכן 2">
            <a:extLst>
              <a:ext uri="{FF2B5EF4-FFF2-40B4-BE49-F238E27FC236}">
                <a16:creationId xmlns:a16="http://schemas.microsoft.com/office/drawing/2014/main" id="{5FDF019F-04ED-40FA-A562-0565A566B3A6}"/>
              </a:ext>
            </a:extLst>
          </p:cNvPr>
          <p:cNvSpPr>
            <a:spLocks noGrp="1"/>
          </p:cNvSpPr>
          <p:nvPr>
            <p:ph idx="1"/>
          </p:nvPr>
        </p:nvSpPr>
        <p:spPr/>
        <p:txBody>
          <a:bodyPr>
            <a:normAutofit fontScale="25000" lnSpcReduction="20000"/>
          </a:bodyPr>
          <a:lstStyle/>
          <a:p>
            <a:endParaRPr lang="he-IL" dirty="0"/>
          </a:p>
        </p:txBody>
      </p:sp>
      <p:pic>
        <p:nvPicPr>
          <p:cNvPr id="4" name="Google Shape;225;p22">
            <a:extLst>
              <a:ext uri="{FF2B5EF4-FFF2-40B4-BE49-F238E27FC236}">
                <a16:creationId xmlns:a16="http://schemas.microsoft.com/office/drawing/2014/main" id="{6BD37A2B-2B67-48CA-BDF9-6748FAA7B2B9}"/>
              </a:ext>
            </a:extLst>
          </p:cNvPr>
          <p:cNvPicPr preferRelativeResize="0"/>
          <p:nvPr/>
        </p:nvPicPr>
        <p:blipFill rotWithShape="1">
          <a:blip r:embed="rId2">
            <a:alphaModFix/>
          </a:blip>
          <a:srcRect/>
          <a:stretch/>
        </p:blipFill>
        <p:spPr>
          <a:xfrm>
            <a:off x="9373394" y="2515400"/>
            <a:ext cx="2567266" cy="2142632"/>
          </a:xfrm>
          <a:prstGeom prst="rect">
            <a:avLst/>
          </a:prstGeom>
          <a:noFill/>
          <a:ln>
            <a:noFill/>
          </a:ln>
        </p:spPr>
      </p:pic>
      <p:sp>
        <p:nvSpPr>
          <p:cNvPr id="6" name="תיבת טקסט 5">
            <a:extLst>
              <a:ext uri="{FF2B5EF4-FFF2-40B4-BE49-F238E27FC236}">
                <a16:creationId xmlns:a16="http://schemas.microsoft.com/office/drawing/2014/main" id="{C790C138-CF9E-47F2-B93D-D101E0355222}"/>
              </a:ext>
            </a:extLst>
          </p:cNvPr>
          <p:cNvSpPr txBox="1"/>
          <p:nvPr/>
        </p:nvSpPr>
        <p:spPr>
          <a:xfrm>
            <a:off x="1401418" y="1640993"/>
            <a:ext cx="7722704" cy="4686732"/>
          </a:xfrm>
          <a:prstGeom prst="rect">
            <a:avLst/>
          </a:prstGeom>
          <a:noFill/>
        </p:spPr>
        <p:txBody>
          <a:bodyPr wrap="square">
            <a:spAutoFit/>
          </a:bodyPr>
          <a:lstStyle/>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קולטני חישה (שנמצאים באף, בפה, באוזניים, בידיים) </a:t>
            </a:r>
            <a:r>
              <a:rPr kumimoji="0" lang="he-IL" sz="28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מתרגמים</a:t>
            </a: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את צורות האנרגיה של הגירויים השונים לאותות חשמליים, אשר מעובדים במערכת העצבים. </a:t>
            </a:r>
          </a:p>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תהליך עיבוד האותות כולל </a:t>
            </a:r>
            <a:r>
              <a:rPr kumimoji="0" lang="he-IL" sz="2800" b="1" i="0" u="none" strike="noStrike" kern="1200" cap="none" spc="0" normalizeH="0" baseline="0" noProof="0" dirty="0">
                <a:ln>
                  <a:noFill/>
                </a:ln>
                <a:solidFill>
                  <a:srgbClr val="FF0000"/>
                </a:solidFill>
                <a:effectLst/>
                <a:uLnTx/>
                <a:uFillTx/>
                <a:latin typeface="Cambria" panose="02040503050406030204" pitchFamily="18" charset="0"/>
                <a:ea typeface="Narkisim" panose="020E0502050101010101" pitchFamily="34" charset="-79"/>
                <a:cs typeface="Narkisim" panose="020E0502050101010101" pitchFamily="34" charset="-79"/>
              </a:rPr>
              <a:t>שילוב מידע בין החושים</a:t>
            </a:r>
            <a:r>
              <a:rPr kumimoji="0" lang="he-IL"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 אשר מאפשר לארגן את התחושות להתרשמות אחידה מהסביבה. לדוגמה:  לראות מישהו לועס ולשמוע את הפריכות של המאכל נותן מידע שהמאכל הוא חטיף.</a:t>
            </a:r>
            <a:endParaRPr kumimoji="0" lang="en-US" sz="28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3641606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normAutofit/>
          </a:bodyPr>
          <a:lstStyle/>
          <a:p>
            <a:r>
              <a:rPr lang="he-IL" dirty="0"/>
              <a:t>סרטון 004 – רום הקול- </a:t>
            </a:r>
            <a:r>
              <a:rPr lang="he-IL" dirty="0" err="1"/>
              <a:t>יאני</a:t>
            </a:r>
            <a:r>
              <a:rPr lang="he-IL" dirty="0"/>
              <a:t> </a:t>
            </a:r>
            <a:r>
              <a:rPr lang="he-IL" dirty="0" err="1"/>
              <a:t>לורל</a:t>
            </a:r>
            <a:endParaRPr lang="he-IL" dirty="0"/>
          </a:p>
        </p:txBody>
      </p:sp>
    </p:spTree>
    <p:extLst>
      <p:ext uri="{BB962C8B-B14F-4D97-AF65-F5344CB8AC3E}">
        <p14:creationId xmlns:p14="http://schemas.microsoft.com/office/powerpoint/2010/main" val="2079104660"/>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לורל או יאני - ההסבר! Yanny or Laurel explained in hebrew">
            <a:hlinkClick r:id="" action="ppaction://media"/>
            <a:extLst>
              <a:ext uri="{FF2B5EF4-FFF2-40B4-BE49-F238E27FC236}">
                <a16:creationId xmlns:a16="http://schemas.microsoft.com/office/drawing/2014/main" id="{ED15F1FC-D418-4F04-A332-6D1F1C20759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5647" y="93176"/>
            <a:ext cx="12026353" cy="6764824"/>
          </a:xfrm>
          <a:prstGeom prst="rect">
            <a:avLst/>
          </a:prstGeom>
        </p:spPr>
      </p:pic>
    </p:spTree>
    <p:extLst>
      <p:ext uri="{BB962C8B-B14F-4D97-AF65-F5344CB8AC3E}">
        <p14:creationId xmlns:p14="http://schemas.microsoft.com/office/powerpoint/2010/main" val="1466831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485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t>מה בשיעור?</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6729274" y="1627929"/>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rPr>
              <a:t>תוכן</a:t>
            </a:r>
          </a:p>
          <a:p>
            <a:pPr>
              <a:lnSpc>
                <a:spcPct val="150000"/>
              </a:lnSpc>
            </a:pPr>
            <a:r>
              <a:rPr lang="he-IL" sz="2400" dirty="0">
                <a:latin typeface="Narkisim" panose="020E0502050101010101" pitchFamily="34" charset="-79"/>
              </a:rPr>
              <a:t>מבוא לחושים וחישה</a:t>
            </a:r>
          </a:p>
          <a:p>
            <a:pPr>
              <a:lnSpc>
                <a:spcPct val="150000"/>
              </a:lnSpc>
            </a:pPr>
            <a:r>
              <a:rPr lang="he-IL" sz="2400" dirty="0">
                <a:latin typeface="Narkisim" panose="020E0502050101010101" pitchFamily="34" charset="-79"/>
              </a:rPr>
              <a:t>מהי תפיסה?</a:t>
            </a:r>
          </a:p>
          <a:p>
            <a:pPr>
              <a:lnSpc>
                <a:spcPct val="150000"/>
              </a:lnSpc>
            </a:pPr>
            <a:r>
              <a:rPr lang="he-IL" sz="2400" dirty="0">
                <a:latin typeface="Narkisim" panose="020E0502050101010101" pitchFamily="34" charset="-79"/>
              </a:rPr>
              <a:t>אשליות אופטיות</a:t>
            </a:r>
          </a:p>
          <a:p>
            <a:pPr>
              <a:lnSpc>
                <a:spcPct val="150000"/>
              </a:lnSpc>
            </a:pPr>
            <a:r>
              <a:rPr lang="he-IL" sz="2400" dirty="0">
                <a:latin typeface="Narkisim" panose="020E0502050101010101" pitchFamily="34" charset="-79"/>
              </a:rPr>
              <a:t>קביעות תפיסתית</a:t>
            </a:r>
          </a:p>
          <a:p>
            <a:pPr>
              <a:lnSpc>
                <a:spcPct val="150000"/>
              </a:lnSpc>
            </a:pPr>
            <a:r>
              <a:rPr lang="he-IL" sz="2400" dirty="0">
                <a:latin typeface="Narkisim" panose="020E0502050101010101" pitchFamily="34" charset="-79"/>
              </a:rPr>
              <a:t>חוקי הארגון התפיסתי של הגשטלט וחוקים אחרים נוספים</a:t>
            </a:r>
          </a:p>
          <a:p>
            <a:pPr>
              <a:lnSpc>
                <a:spcPct val="150000"/>
              </a:lnSpc>
            </a:pPr>
            <a:endParaRPr lang="he-IL" sz="2400" dirty="0"/>
          </a:p>
        </p:txBody>
      </p:sp>
      <p:sp>
        <p:nvSpPr>
          <p:cNvPr id="5" name="מציין מיקום תוכן 2">
            <a:extLst>
              <a:ext uri="{FF2B5EF4-FFF2-40B4-BE49-F238E27FC236}">
                <a16:creationId xmlns:a16="http://schemas.microsoft.com/office/drawing/2014/main" id="{367E986C-41E6-4142-8995-0A318354E07F}"/>
              </a:ext>
            </a:extLst>
          </p:cNvPr>
          <p:cNvSpPr txBox="1">
            <a:spLocks/>
          </p:cNvSpPr>
          <p:nvPr/>
        </p:nvSpPr>
        <p:spPr>
          <a:xfrm>
            <a:off x="1217721" y="1753696"/>
            <a:ext cx="4957322"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he-IL" b="1" dirty="0">
                <a:latin typeface="Narkisim" panose="020E0502050101010101" pitchFamily="34" charset="-79"/>
              </a:rPr>
              <a:t>מתודות הוראה</a:t>
            </a:r>
          </a:p>
          <a:p>
            <a:pPr>
              <a:lnSpc>
                <a:spcPct val="150000"/>
              </a:lnSpc>
            </a:pPr>
            <a:r>
              <a:rPr lang="he-IL" sz="2400" dirty="0">
                <a:latin typeface="Narkisim" panose="020E0502050101010101" pitchFamily="34" charset="-79"/>
              </a:rPr>
              <a:t>שאלות לדיון</a:t>
            </a:r>
          </a:p>
          <a:p>
            <a:pPr>
              <a:lnSpc>
                <a:spcPct val="150000"/>
              </a:lnSpc>
            </a:pPr>
            <a:r>
              <a:rPr lang="he-IL" sz="2400" dirty="0">
                <a:latin typeface="Narkisim" panose="020E0502050101010101" pitchFamily="34" charset="-79"/>
              </a:rPr>
              <a:t>שימוש באפליקציה באמצעות טלפונים</a:t>
            </a:r>
          </a:p>
          <a:p>
            <a:pPr>
              <a:lnSpc>
                <a:spcPct val="150000"/>
              </a:lnSpc>
            </a:pPr>
            <a:r>
              <a:rPr lang="he-IL" sz="2400" dirty="0">
                <a:latin typeface="Narkisim" panose="020E0502050101010101" pitchFamily="34" charset="-79"/>
              </a:rPr>
              <a:t>צפייה בסרטונים</a:t>
            </a:r>
          </a:p>
          <a:p>
            <a:pPr>
              <a:lnSpc>
                <a:spcPct val="150000"/>
              </a:lnSpc>
            </a:pPr>
            <a:r>
              <a:rPr lang="he-IL" sz="2400" dirty="0">
                <a:latin typeface="Narkisim" panose="020E0502050101010101" pitchFamily="34" charset="-79"/>
              </a:rPr>
              <a:t>חקר עצמאי</a:t>
            </a:r>
          </a:p>
          <a:p>
            <a:pPr>
              <a:lnSpc>
                <a:spcPct val="150000"/>
              </a:lnSpc>
            </a:pPr>
            <a:r>
              <a:rPr lang="he-IL" sz="2400" dirty="0">
                <a:latin typeface="Narkisim" panose="020E0502050101010101" pitchFamily="34" charset="-79"/>
              </a:rPr>
              <a:t>הפעלות חברתיות</a:t>
            </a:r>
          </a:p>
          <a:p>
            <a:pPr>
              <a:lnSpc>
                <a:spcPct val="150000"/>
              </a:lnSpc>
            </a:pPr>
            <a:r>
              <a:rPr lang="he-IL" sz="2400" dirty="0">
                <a:latin typeface="Narkisim" panose="020E0502050101010101" pitchFamily="34" charset="-79"/>
              </a:rPr>
              <a:t>אינספור תמונות להמחשה</a:t>
            </a:r>
          </a:p>
          <a:p>
            <a:pPr>
              <a:lnSpc>
                <a:spcPct val="150000"/>
              </a:lnSpc>
            </a:pPr>
            <a:endParaRPr lang="he-IL" sz="2400" dirty="0"/>
          </a:p>
        </p:txBody>
      </p:sp>
    </p:spTree>
    <p:extLst>
      <p:ext uri="{BB962C8B-B14F-4D97-AF65-F5344CB8AC3E}">
        <p14:creationId xmlns:p14="http://schemas.microsoft.com/office/powerpoint/2010/main" val="946806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522DF18-BF6B-4A9B-A2D3-6C1686F9C892}"/>
              </a:ext>
            </a:extLst>
          </p:cNvPr>
          <p:cNvSpPr>
            <a:spLocks noGrp="1"/>
          </p:cNvSpPr>
          <p:nvPr>
            <p:ph type="title"/>
          </p:nvPr>
        </p:nvSpPr>
        <p:spPr/>
        <p:txBody>
          <a:bodyPr/>
          <a:lstStyle/>
          <a:p>
            <a:pPr algn="r"/>
            <a:r>
              <a:rPr lang="he-IL" b="1" dirty="0">
                <a:latin typeface="Narkisim" panose="020E0502050101010101" pitchFamily="34" charset="-79"/>
                <a:cs typeface="Narkisim" panose="020E0502050101010101" pitchFamily="34" charset="-79"/>
              </a:rPr>
              <a:t>ההבדל בין אור לצבע</a:t>
            </a:r>
            <a:br>
              <a:rPr lang="he-IL" dirty="0"/>
            </a:br>
            <a:endParaRPr lang="he-IL" dirty="0"/>
          </a:p>
        </p:txBody>
      </p:sp>
      <p:sp>
        <p:nvSpPr>
          <p:cNvPr id="3" name="מציין מיקום תוכן 2">
            <a:extLst>
              <a:ext uri="{FF2B5EF4-FFF2-40B4-BE49-F238E27FC236}">
                <a16:creationId xmlns:a16="http://schemas.microsoft.com/office/drawing/2014/main" id="{9F23FFC0-5F66-496C-943E-728DC5FBDDE9}"/>
              </a:ext>
            </a:extLst>
          </p:cNvPr>
          <p:cNvSpPr>
            <a:spLocks noGrp="1"/>
          </p:cNvSpPr>
          <p:nvPr>
            <p:ph idx="1"/>
          </p:nvPr>
        </p:nvSpPr>
        <p:spPr>
          <a:xfrm>
            <a:off x="677334" y="2160589"/>
            <a:ext cx="9370556" cy="3880773"/>
          </a:xfrm>
        </p:spPr>
        <p:txBody>
          <a:bodyPr>
            <a:normAutofit/>
          </a:bodyPr>
          <a:lstStyle/>
          <a:p>
            <a:pPr marL="0" indent="0">
              <a:buNone/>
            </a:pPr>
            <a:r>
              <a:rPr lang="he-IL" sz="2800" b="1" dirty="0">
                <a:latin typeface="Narkisim" panose="020E0502050101010101" pitchFamily="34" charset="-79"/>
                <a:cs typeface="Narkisim" panose="020E0502050101010101" pitchFamily="34" charset="-79"/>
              </a:rPr>
              <a:t>ההבדל בין אור לצבע הוא דוגמה להבדל בין גירוי פיזיקאלי לבין ייצוג מנטאלי (נפשי). </a:t>
            </a:r>
          </a:p>
          <a:p>
            <a:pPr marL="0" indent="0">
              <a:buNone/>
            </a:pPr>
            <a:r>
              <a:rPr lang="he-IL" sz="2800" b="1" dirty="0">
                <a:latin typeface="Narkisim" panose="020E0502050101010101" pitchFamily="34" charset="-79"/>
                <a:cs typeface="Narkisim" panose="020E0502050101010101" pitchFamily="34" charset="-79"/>
              </a:rPr>
              <a:t>אנרגיה נעה בצורה של גלים באורכים שונים ומסוגים שונים. </a:t>
            </a:r>
            <a:r>
              <a:rPr lang="he-IL" sz="2800" b="1" dirty="0">
                <a:solidFill>
                  <a:srgbClr val="FF0000"/>
                </a:solidFill>
                <a:latin typeface="Narkisim" panose="020E0502050101010101" pitchFamily="34" charset="-79"/>
                <a:cs typeface="Narkisim" panose="020E0502050101010101" pitchFamily="34" charset="-79"/>
              </a:rPr>
              <a:t>גלים בים הם גדולים כך שניתן לראותם</a:t>
            </a:r>
          </a:p>
          <a:p>
            <a:pPr marL="0" indent="0">
              <a:buNone/>
            </a:pPr>
            <a:r>
              <a:rPr lang="he-IL" sz="2800" b="1" dirty="0">
                <a:latin typeface="Narkisim" panose="020E0502050101010101" pitchFamily="34" charset="-79"/>
                <a:cs typeface="Narkisim" panose="020E0502050101010101" pitchFamily="34" charset="-79"/>
              </a:rPr>
              <a:t>העיניים מתרגמות את הגלים השונים לצבעים שונים. צבע הוא הכינוי הניתן לתפיסת הראייה של האדם את אורכי גל של אור. תחושת הצבע נוצרת במוח בעת צפייה בעצמים שמגיע מהם אור אל העין, בהתאם לאורך גל האור ובהתאם ליכולת ראיית הצבעים של הצופה. </a:t>
            </a:r>
          </a:p>
          <a:p>
            <a:endParaRPr lang="he-IL" dirty="0"/>
          </a:p>
        </p:txBody>
      </p:sp>
      <p:pic>
        <p:nvPicPr>
          <p:cNvPr id="6146" name="Picture 2" descr="אור וצבע">
            <a:extLst>
              <a:ext uri="{FF2B5EF4-FFF2-40B4-BE49-F238E27FC236}">
                <a16:creationId xmlns:a16="http://schemas.microsoft.com/office/drawing/2014/main" id="{C0557398-387A-4B30-BA61-E89D8C77B0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2573" y="0"/>
            <a:ext cx="2810039" cy="2104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834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45466A77-E3A7-4AB6-87A8-20714FC0DB01}"/>
              </a:ext>
            </a:extLst>
          </p:cNvPr>
          <p:cNvSpPr>
            <a:spLocks noGrp="1"/>
          </p:cNvSpPr>
          <p:nvPr>
            <p:ph idx="1"/>
          </p:nvPr>
        </p:nvSpPr>
        <p:spPr>
          <a:xfrm>
            <a:off x="796603" y="869455"/>
            <a:ext cx="8939632" cy="5465378"/>
          </a:xfrm>
        </p:spPr>
        <p:txBody>
          <a:bodyPr>
            <a:normAutofit fontScale="92500" lnSpcReduction="10000"/>
          </a:bodyPr>
          <a:lstStyle/>
          <a:p>
            <a:pPr marL="0" indent="0" algn="r" rtl="1">
              <a:lnSpc>
                <a:spcPct val="107000"/>
              </a:lnSpc>
              <a:spcAft>
                <a:spcPts val="800"/>
              </a:spcAft>
              <a:buNone/>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המוח מתרגם את הגלים לצבע בהתאם לאורך הגל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marL="0" indent="0" algn="r" rtl="1">
              <a:lnSpc>
                <a:spcPct val="107000"/>
              </a:lnSpc>
              <a:spcAft>
                <a:spcPts val="800"/>
              </a:spcAft>
              <a:buNone/>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צבעי החלק הנראה של הספקטרום - צבע	תחום אורכי גל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אדום			740-625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כתום			625-590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צהוב 			590-565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ירוק			565-500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ציאן (</a:t>
            </a:r>
            <a:r>
              <a:rPr lang="he-IL" sz="2600" b="1" dirty="0" err="1">
                <a:solidFill>
                  <a:schemeClr val="tx1"/>
                </a:solidFill>
                <a:effectLst/>
                <a:latin typeface="Narkisim" panose="020E0502050101010101" pitchFamily="34" charset="-79"/>
                <a:ea typeface="Narkisim" panose="020E0502050101010101" pitchFamily="34" charset="-79"/>
                <a:cs typeface="Narkisim" panose="020E0502050101010101" pitchFamily="34" charset="-79"/>
              </a:rPr>
              <a:t>תורכיז</a:t>
            </a: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		500-485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כחול			485-440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pPr algn="r" rtl="1">
              <a:lnSpc>
                <a:spcPct val="107000"/>
              </a:lnSpc>
              <a:spcAft>
                <a:spcPts val="800"/>
              </a:spcAft>
            </a:pPr>
            <a:r>
              <a:rPr lang="he-IL" sz="2600" b="1" dirty="0">
                <a:solidFill>
                  <a:schemeClr val="tx1"/>
                </a:solidFill>
                <a:effectLst/>
                <a:latin typeface="Narkisim" panose="020E0502050101010101" pitchFamily="34" charset="-79"/>
                <a:ea typeface="Narkisim" panose="020E0502050101010101" pitchFamily="34" charset="-79"/>
                <a:cs typeface="Narkisim" panose="020E0502050101010101" pitchFamily="34" charset="-79"/>
              </a:rPr>
              <a:t>סגול			440-380 נ"מ	</a:t>
            </a:r>
            <a:endParaRPr lang="en-US" sz="2600" b="1" dirty="0">
              <a:solidFill>
                <a:schemeClr val="tx1"/>
              </a:solidFill>
              <a:effectLst/>
              <a:latin typeface="Narkisim" panose="020E0502050101010101" pitchFamily="34" charset="-79"/>
              <a:ea typeface="Cambria" panose="02040503050406030204" pitchFamily="18" charset="0"/>
              <a:cs typeface="Narkisim" panose="020E0502050101010101" pitchFamily="34" charset="-79"/>
            </a:endParaRPr>
          </a:p>
          <a:p>
            <a:endParaRPr lang="he-IL" dirty="0"/>
          </a:p>
        </p:txBody>
      </p:sp>
      <p:pic>
        <p:nvPicPr>
          <p:cNvPr id="4" name="תמונה 3">
            <a:extLst>
              <a:ext uri="{FF2B5EF4-FFF2-40B4-BE49-F238E27FC236}">
                <a16:creationId xmlns:a16="http://schemas.microsoft.com/office/drawing/2014/main" id="{259525D2-8B9E-4F29-8223-8F2CAE623392}"/>
              </a:ext>
            </a:extLst>
          </p:cNvPr>
          <p:cNvPicPr>
            <a:picLocks noChangeAspect="1"/>
          </p:cNvPicPr>
          <p:nvPr/>
        </p:nvPicPr>
        <p:blipFill>
          <a:blip r:embed="rId2"/>
          <a:stretch>
            <a:fillRect/>
          </a:stretch>
        </p:blipFill>
        <p:spPr>
          <a:xfrm>
            <a:off x="3957683" y="1976440"/>
            <a:ext cx="640639" cy="640639"/>
          </a:xfrm>
          <a:prstGeom prst="rect">
            <a:avLst/>
          </a:prstGeom>
        </p:spPr>
      </p:pic>
      <p:pic>
        <p:nvPicPr>
          <p:cNvPr id="5" name="תמונה 4">
            <a:extLst>
              <a:ext uri="{FF2B5EF4-FFF2-40B4-BE49-F238E27FC236}">
                <a16:creationId xmlns:a16="http://schemas.microsoft.com/office/drawing/2014/main" id="{503ECC86-2715-48D7-9C1E-4851E1F72A15}"/>
              </a:ext>
            </a:extLst>
          </p:cNvPr>
          <p:cNvPicPr>
            <a:picLocks noChangeAspect="1"/>
          </p:cNvPicPr>
          <p:nvPr/>
        </p:nvPicPr>
        <p:blipFill>
          <a:blip r:embed="rId3"/>
          <a:stretch>
            <a:fillRect/>
          </a:stretch>
        </p:blipFill>
        <p:spPr>
          <a:xfrm>
            <a:off x="3947197" y="2588717"/>
            <a:ext cx="707634" cy="707634"/>
          </a:xfrm>
          <a:prstGeom prst="rect">
            <a:avLst/>
          </a:prstGeom>
        </p:spPr>
      </p:pic>
      <p:pic>
        <p:nvPicPr>
          <p:cNvPr id="6" name="תמונה 5">
            <a:extLst>
              <a:ext uri="{FF2B5EF4-FFF2-40B4-BE49-F238E27FC236}">
                <a16:creationId xmlns:a16="http://schemas.microsoft.com/office/drawing/2014/main" id="{EA9BAD14-969C-4065-9A58-16D3C23D67F7}"/>
              </a:ext>
            </a:extLst>
          </p:cNvPr>
          <p:cNvPicPr>
            <a:picLocks noChangeAspect="1"/>
          </p:cNvPicPr>
          <p:nvPr/>
        </p:nvPicPr>
        <p:blipFill>
          <a:blip r:embed="rId4"/>
          <a:stretch>
            <a:fillRect/>
          </a:stretch>
        </p:blipFill>
        <p:spPr>
          <a:xfrm>
            <a:off x="3989207" y="3313349"/>
            <a:ext cx="577590" cy="577590"/>
          </a:xfrm>
          <a:prstGeom prst="rect">
            <a:avLst/>
          </a:prstGeom>
        </p:spPr>
      </p:pic>
      <p:pic>
        <p:nvPicPr>
          <p:cNvPr id="7172" name="Picture 4" descr="טפט ירוק 1 מטר- טפטים במשחק ומחשבה">
            <a:extLst>
              <a:ext uri="{FF2B5EF4-FFF2-40B4-BE49-F238E27FC236}">
                <a16:creationId xmlns:a16="http://schemas.microsoft.com/office/drawing/2014/main" id="{0250F8D8-23CC-4BED-AC02-EF5D771E57B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2212" y="3927716"/>
            <a:ext cx="644585" cy="64458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a:extLst>
              <a:ext uri="{FF2B5EF4-FFF2-40B4-BE49-F238E27FC236}">
                <a16:creationId xmlns:a16="http://schemas.microsoft.com/office/drawing/2014/main" id="{31857B90-FA49-4DD7-8606-3A7090B30F7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2212" y="4537296"/>
            <a:ext cx="577825" cy="577825"/>
          </a:xfrm>
          <a:prstGeom prst="rect">
            <a:avLst/>
          </a:prstGeom>
          <a:noFill/>
          <a:extLst>
            <a:ext uri="{909E8E84-426E-40DD-AFC4-6F175D3DCCD1}">
              <a14:hiddenFill xmlns:a14="http://schemas.microsoft.com/office/drawing/2010/main">
                <a:solidFill>
                  <a:srgbClr val="FFFFFF"/>
                </a:solidFill>
              </a14:hiddenFill>
            </a:ext>
          </a:extLst>
        </p:spPr>
      </p:pic>
      <p:pic>
        <p:nvPicPr>
          <p:cNvPr id="7" name="תמונה 6">
            <a:extLst>
              <a:ext uri="{FF2B5EF4-FFF2-40B4-BE49-F238E27FC236}">
                <a16:creationId xmlns:a16="http://schemas.microsoft.com/office/drawing/2014/main" id="{3E81BEBC-A404-481D-A532-29366CFC7B65}"/>
              </a:ext>
            </a:extLst>
          </p:cNvPr>
          <p:cNvPicPr>
            <a:picLocks noChangeAspect="1"/>
          </p:cNvPicPr>
          <p:nvPr/>
        </p:nvPicPr>
        <p:blipFill>
          <a:blip r:embed="rId7"/>
          <a:stretch>
            <a:fillRect/>
          </a:stretch>
        </p:blipFill>
        <p:spPr>
          <a:xfrm>
            <a:off x="3868900" y="5081858"/>
            <a:ext cx="631137" cy="631137"/>
          </a:xfrm>
          <a:prstGeom prst="rect">
            <a:avLst/>
          </a:prstGeom>
        </p:spPr>
      </p:pic>
      <p:pic>
        <p:nvPicPr>
          <p:cNvPr id="7176" name="Picture 8" descr="בד טול רך סגול - טול לתחפושות">
            <a:extLst>
              <a:ext uri="{FF2B5EF4-FFF2-40B4-BE49-F238E27FC236}">
                <a16:creationId xmlns:a16="http://schemas.microsoft.com/office/drawing/2014/main" id="{2BCE2120-4BB8-458D-AFDE-5838AFB856B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8109" y="5724701"/>
            <a:ext cx="644586" cy="524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2386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33E57488-A37C-4903-8DF3-8C138D71DB6C}"/>
              </a:ext>
            </a:extLst>
          </p:cNvPr>
          <p:cNvSpPr>
            <a:spLocks noGrp="1"/>
          </p:cNvSpPr>
          <p:nvPr>
            <p:ph idx="1"/>
          </p:nvPr>
        </p:nvSpPr>
        <p:spPr>
          <a:xfrm>
            <a:off x="1865891" y="235259"/>
            <a:ext cx="8596668" cy="4864203"/>
          </a:xfrm>
        </p:spPr>
        <p:txBody>
          <a:bodyPr/>
          <a:lstStyle/>
          <a:p>
            <a:pPr marL="0" indent="0" algn="r" rtl="1">
              <a:lnSpc>
                <a:spcPct val="107000"/>
              </a:lnSpc>
              <a:spcAft>
                <a:spcPts val="800"/>
              </a:spcAft>
              <a:buNone/>
            </a:pPr>
            <a:r>
              <a:rPr lang="he-IL" sz="3200" b="1" dirty="0">
                <a:effectLst/>
                <a:latin typeface="Narkisim" panose="020E0502050101010101" pitchFamily="34" charset="-79"/>
                <a:ea typeface="Narkisim" panose="020E0502050101010101" pitchFamily="34" charset="-79"/>
                <a:cs typeface="Narkisim" panose="020E0502050101010101" pitchFamily="34" charset="-79"/>
              </a:rPr>
              <a:t>צבעו של עצם יהיה שונה אם מסתכלים עליו בתנאי תאורה שונים. כמו כן, הוא יכול להיתפס כשונה בעיני אנשים או בעלי חיים שונים. </a:t>
            </a:r>
          </a:p>
          <a:p>
            <a:pPr marL="0" indent="0" algn="r" rtl="1">
              <a:lnSpc>
                <a:spcPct val="107000"/>
              </a:lnSpc>
              <a:spcAft>
                <a:spcPts val="800"/>
              </a:spcAft>
              <a:buNone/>
            </a:pPr>
            <a:r>
              <a:rPr lang="he-IL" sz="3200" b="1" dirty="0">
                <a:effectLst/>
                <a:latin typeface="Narkisim" panose="020E0502050101010101" pitchFamily="34" charset="-79"/>
                <a:ea typeface="Narkisim" panose="020E0502050101010101" pitchFamily="34" charset="-79"/>
                <a:cs typeface="Narkisim" panose="020E0502050101010101" pitchFamily="34" charset="-79"/>
              </a:rPr>
              <a:t>בדרך כלל כשמתייחסים לצבע של עצמים מתכוונים לצבע בתאורה "לבנה" ולא, למשל, אור ירוק - שבו כל העצמים ייראו בגוונים ירקרקים.</a:t>
            </a:r>
            <a:endParaRPr lang="en-US" sz="3200" b="1" dirty="0">
              <a:effectLst/>
              <a:latin typeface="Narkisim" panose="020E0502050101010101" pitchFamily="34" charset="-79"/>
              <a:ea typeface="Cambria" panose="02040503050406030204" pitchFamily="18" charset="0"/>
              <a:cs typeface="Narkisim" panose="020E0502050101010101" pitchFamily="34" charset="-79"/>
            </a:endParaRPr>
          </a:p>
          <a:p>
            <a:endParaRPr lang="he-IL" sz="3200" dirty="0"/>
          </a:p>
        </p:txBody>
      </p:sp>
      <p:pic>
        <p:nvPicPr>
          <p:cNvPr id="1026" name="Picture 2" descr="השמלה שמשגעת את הרשת | כלכליסט">
            <a:extLst>
              <a:ext uri="{FF2B5EF4-FFF2-40B4-BE49-F238E27FC236}">
                <a16:creationId xmlns:a16="http://schemas.microsoft.com/office/drawing/2014/main" id="{A0C3C85A-07B7-4B8E-B7E8-4E3D23C44D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0746" y="3726361"/>
            <a:ext cx="5792760" cy="28963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335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5"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6" name="כותרת 4">
            <a:extLst>
              <a:ext uri="{FF2B5EF4-FFF2-40B4-BE49-F238E27FC236}">
                <a16:creationId xmlns:a16="http://schemas.microsoft.com/office/drawing/2014/main" id="{4C101C7F-D9AB-45CD-B443-B094D0F23C5E}"/>
              </a:ext>
            </a:extLst>
          </p:cNvPr>
          <p:cNvSpPr>
            <a:spLocks noGrp="1"/>
          </p:cNvSpPr>
          <p:nvPr>
            <p:ph type="title"/>
          </p:nvPr>
        </p:nvSpPr>
        <p:spPr>
          <a:xfrm>
            <a:off x="384175" y="225845"/>
            <a:ext cx="11423650" cy="1325563"/>
          </a:xfrm>
        </p:spPr>
        <p:txBody>
          <a:bodyPr/>
          <a:lstStyle/>
          <a:p>
            <a:r>
              <a:rPr lang="he-IL" dirty="0"/>
              <a:t>סרטון 001 – איך נוצרות אשליות אופטיות?</a:t>
            </a:r>
          </a:p>
        </p:txBody>
      </p:sp>
      <p:sp>
        <p:nvSpPr>
          <p:cNvPr id="7" name="תיבת טקסט 6">
            <a:extLst>
              <a:ext uri="{FF2B5EF4-FFF2-40B4-BE49-F238E27FC236}">
                <a16:creationId xmlns:a16="http://schemas.microsoft.com/office/drawing/2014/main" id="{4E5D5999-F4E8-4547-A76C-8EDD96C36E67}"/>
              </a:ext>
            </a:extLst>
          </p:cNvPr>
          <p:cNvSpPr txBox="1"/>
          <p:nvPr/>
        </p:nvSpPr>
        <p:spPr>
          <a:xfrm>
            <a:off x="0" y="2875208"/>
            <a:ext cx="6999175" cy="1200329"/>
          </a:xfrm>
          <a:prstGeom prst="rect">
            <a:avLst/>
          </a:prstGeom>
          <a:noFill/>
        </p:spPr>
        <p:txBody>
          <a:bodyPr wrap="square">
            <a:spAutoFit/>
          </a:bodyPr>
          <a:lstStyle/>
          <a:p>
            <a:r>
              <a:rPr kumimoji="0" lang="en-US" sz="2700" b="0" i="0" u="none" strike="noStrike" kern="1200" cap="none" spc="0" normalizeH="0" baseline="0" noProof="0" dirty="0">
                <a:ln>
                  <a:noFill/>
                </a:ln>
                <a:solidFill>
                  <a:srgbClr val="00B0F0"/>
                </a:solidFill>
                <a:effectLst/>
                <a:uLnTx/>
                <a:uFillTx/>
                <a:latin typeface="Trebuchet MS" panose="020B0603020202020204"/>
                <a:ea typeface="+mj-ea"/>
                <a:cs typeface="+mj-cs"/>
                <a:hlinkClick r:id="rId3"/>
              </a:rPr>
              <a:t>https://www.youtube.com/watch?v=ZflIMBxyIak&amp;ab_channel=AsapSCIENCE</a:t>
            </a:r>
            <a:endParaRPr kumimoji="0" lang="he-IL" sz="2700" b="0" i="0" u="none" strike="noStrike" kern="1200" cap="none" spc="0" normalizeH="0" baseline="0" noProof="0" dirty="0">
              <a:ln>
                <a:noFill/>
              </a:ln>
              <a:solidFill>
                <a:srgbClr val="00B0F0"/>
              </a:solidFill>
              <a:effectLst/>
              <a:uLnTx/>
              <a:uFillTx/>
              <a:latin typeface="Trebuchet MS" panose="020B0603020202020204"/>
              <a:ea typeface="+mj-ea"/>
              <a:cs typeface="+mj-cs"/>
            </a:endParaRPr>
          </a:p>
          <a:p>
            <a:endParaRPr lang="he-IL" dirty="0"/>
          </a:p>
        </p:txBody>
      </p:sp>
    </p:spTree>
    <p:extLst>
      <p:ext uri="{BB962C8B-B14F-4D97-AF65-F5344CB8AC3E}">
        <p14:creationId xmlns:p14="http://schemas.microsoft.com/office/powerpoint/2010/main" val="818368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D8774A5-D83D-4CA8-8342-8734F4B51DEF}"/>
              </a:ext>
            </a:extLst>
          </p:cNvPr>
          <p:cNvSpPr>
            <a:spLocks noGrp="1"/>
          </p:cNvSpPr>
          <p:nvPr>
            <p:ph type="title"/>
          </p:nvPr>
        </p:nvSpPr>
        <p:spPr>
          <a:xfrm>
            <a:off x="96355" y="66046"/>
            <a:ext cx="11423650" cy="1325563"/>
          </a:xfrm>
        </p:spPr>
        <p:txBody>
          <a:bodyPr/>
          <a:lstStyle/>
          <a:p>
            <a:r>
              <a:rPr lang="he-IL" dirty="0">
                <a:latin typeface="Narkisim" panose="020E0502050101010101" pitchFamily="34" charset="-79"/>
                <a:cs typeface="Narkisim" panose="020E0502050101010101" pitchFamily="34" charset="-79"/>
              </a:rPr>
              <a:t>קביעות תפיסתית</a:t>
            </a:r>
            <a:br>
              <a:rPr lang="he-IL" dirty="0"/>
            </a:br>
            <a:endParaRPr lang="he-IL" dirty="0"/>
          </a:p>
        </p:txBody>
      </p:sp>
      <p:sp>
        <p:nvSpPr>
          <p:cNvPr id="3" name="מציין מיקום תוכן 2">
            <a:extLst>
              <a:ext uri="{FF2B5EF4-FFF2-40B4-BE49-F238E27FC236}">
                <a16:creationId xmlns:a16="http://schemas.microsoft.com/office/drawing/2014/main" id="{AE2F4DB4-8EEA-4E74-BD97-36E08B0D33F7}"/>
              </a:ext>
            </a:extLst>
          </p:cNvPr>
          <p:cNvSpPr>
            <a:spLocks noGrp="1"/>
          </p:cNvSpPr>
          <p:nvPr>
            <p:ph idx="1"/>
          </p:nvPr>
        </p:nvSpPr>
        <p:spPr>
          <a:xfrm>
            <a:off x="656377" y="1435250"/>
            <a:ext cx="8596668" cy="4506852"/>
          </a:xfrm>
        </p:spPr>
        <p:txBody>
          <a:bodyPr/>
          <a:lstStyle/>
          <a:p>
            <a:pPr marL="0" indent="0" algn="r" rtl="1">
              <a:lnSpc>
                <a:spcPct val="107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קביעות תפיסתית אחראית על היכולת לזהות אובייקט תחת שינויים באינפורמציה החושית.  </a:t>
            </a:r>
          </a:p>
          <a:p>
            <a:pPr marL="0" indent="0" algn="r" rtl="1">
              <a:lnSpc>
                <a:spcPct val="107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האובייקט הוא בעל תכונות פיזיות קבועות, אך בהגיעו לאורגניזם דרך איברי החישה האובייקט עובר שינויים של האינפורמציה כגון, הזווית שממנה האובייקט נצפה, התאורה הנשפכת עליו ומרחק הצופה מן האובייקט. </a:t>
            </a:r>
          </a:p>
          <a:p>
            <a:pPr marL="0" indent="0" algn="r" rtl="1">
              <a:lnSpc>
                <a:spcPct val="107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תפקיד הקביעות התפיסתית הוא להביא לידינו "חוויה" קבועה של האובייקט למרות השינויים המשמעותיים החלים עליו.</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0" indent="0" algn="r" rtl="1">
              <a:lnSpc>
                <a:spcPct val="107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קביעות תפיסתית מתבצעת בכמה ממדים כגון: גודל, צורה, בהירות, צבע, קול, כיוון וריח.</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תמונה 3">
            <a:extLst>
              <a:ext uri="{FF2B5EF4-FFF2-40B4-BE49-F238E27FC236}">
                <a16:creationId xmlns:a16="http://schemas.microsoft.com/office/drawing/2014/main" id="{DA8716DD-4ACE-411B-B97B-AD775BB507E6}"/>
              </a:ext>
            </a:extLst>
          </p:cNvPr>
          <p:cNvPicPr>
            <a:picLocks noChangeAspect="1"/>
          </p:cNvPicPr>
          <p:nvPr/>
        </p:nvPicPr>
        <p:blipFill>
          <a:blip r:embed="rId2"/>
          <a:stretch>
            <a:fillRect/>
          </a:stretch>
        </p:blipFill>
        <p:spPr>
          <a:xfrm>
            <a:off x="9554561" y="1990039"/>
            <a:ext cx="2381250" cy="1228725"/>
          </a:xfrm>
          <a:prstGeom prst="rect">
            <a:avLst/>
          </a:prstGeom>
        </p:spPr>
      </p:pic>
      <p:pic>
        <p:nvPicPr>
          <p:cNvPr id="8" name="תמונה 7">
            <a:extLst>
              <a:ext uri="{FF2B5EF4-FFF2-40B4-BE49-F238E27FC236}">
                <a16:creationId xmlns:a16="http://schemas.microsoft.com/office/drawing/2014/main" id="{646486E8-A021-42E8-99F9-E52CCDA8D710}"/>
              </a:ext>
            </a:extLst>
          </p:cNvPr>
          <p:cNvPicPr>
            <a:picLocks noChangeAspect="1"/>
          </p:cNvPicPr>
          <p:nvPr/>
        </p:nvPicPr>
        <p:blipFill>
          <a:blip r:embed="rId3"/>
          <a:stretch>
            <a:fillRect/>
          </a:stretch>
        </p:blipFill>
        <p:spPr>
          <a:xfrm>
            <a:off x="3849875" y="5051048"/>
            <a:ext cx="2246125" cy="1494694"/>
          </a:xfrm>
          <a:prstGeom prst="rect">
            <a:avLst/>
          </a:prstGeom>
        </p:spPr>
      </p:pic>
      <p:pic>
        <p:nvPicPr>
          <p:cNvPr id="8194" name="Picture 2" descr="קביעות גודל">
            <a:extLst>
              <a:ext uri="{FF2B5EF4-FFF2-40B4-BE49-F238E27FC236}">
                <a16:creationId xmlns:a16="http://schemas.microsoft.com/office/drawing/2014/main" id="{69DF2BAD-A215-4B64-9138-89703FB315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54561" y="3817195"/>
            <a:ext cx="230505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51373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43BBD0D-F624-4D59-AFEE-7F7037A0C6C3}"/>
              </a:ext>
            </a:extLst>
          </p:cNvPr>
          <p:cNvSpPr>
            <a:spLocks noGrp="1"/>
          </p:cNvSpPr>
          <p:nvPr>
            <p:ph type="title"/>
          </p:nvPr>
        </p:nvSpPr>
        <p:spPr>
          <a:xfrm>
            <a:off x="205499" y="153856"/>
            <a:ext cx="11423650" cy="1325563"/>
          </a:xfrm>
        </p:spPr>
        <p:txBody>
          <a:bodyPr/>
          <a:lstStyle/>
          <a:p>
            <a:r>
              <a:rPr lang="he-IL" dirty="0">
                <a:latin typeface="Narkisim" panose="020E0502050101010101" pitchFamily="34" charset="-79"/>
                <a:cs typeface="Narkisim" panose="020E0502050101010101" pitchFamily="34" charset="-79"/>
              </a:rPr>
              <a:t>קביעות הצבע </a:t>
            </a:r>
            <a:r>
              <a:rPr lang="he-IL" sz="2400" dirty="0">
                <a:latin typeface="Narkisim" panose="020E0502050101010101" pitchFamily="34" charset="-79"/>
                <a:cs typeface="Narkisim" panose="020E0502050101010101" pitchFamily="34" charset="-79"/>
              </a:rPr>
              <a:t>(נקרא גם קביעות הבהירות)</a:t>
            </a:r>
            <a:endParaRPr lang="he-IL" dirty="0">
              <a:latin typeface="Narkisim" panose="020E0502050101010101" pitchFamily="34" charset="-79"/>
              <a:cs typeface="Narkisim" panose="020E0502050101010101" pitchFamily="34" charset="-79"/>
            </a:endParaRPr>
          </a:p>
        </p:txBody>
      </p:sp>
      <p:sp>
        <p:nvSpPr>
          <p:cNvPr id="3" name="מציין מיקום תוכן 2">
            <a:extLst>
              <a:ext uri="{FF2B5EF4-FFF2-40B4-BE49-F238E27FC236}">
                <a16:creationId xmlns:a16="http://schemas.microsoft.com/office/drawing/2014/main" id="{D0FF58D4-17FC-4288-B400-81CB739B9165}"/>
              </a:ext>
            </a:extLst>
          </p:cNvPr>
          <p:cNvSpPr>
            <a:spLocks noGrp="1"/>
          </p:cNvSpPr>
          <p:nvPr>
            <p:ph idx="1"/>
          </p:nvPr>
        </p:nvSpPr>
        <p:spPr>
          <a:xfrm>
            <a:off x="630315" y="1866811"/>
            <a:ext cx="11069756" cy="1462315"/>
          </a:xfrm>
        </p:spPr>
        <p:txBody>
          <a:bodyPr>
            <a:normAutofit lnSpcReduction="10000"/>
          </a:bodyPr>
          <a:lstStyle/>
          <a:p>
            <a:pPr marL="0" indent="0" algn="r" rtl="1">
              <a:lnSpc>
                <a:spcPct val="150000"/>
              </a:lnSpc>
              <a:spcAft>
                <a:spcPts val="0"/>
              </a:spcAft>
              <a:buNone/>
            </a:pPr>
            <a:r>
              <a:rPr lang="he-IL" sz="2800" b="1" dirty="0">
                <a:effectLst/>
                <a:latin typeface="Cambria" panose="02040503050406030204" pitchFamily="18" charset="0"/>
                <a:ea typeface="Narkisim" panose="020E0502050101010101" pitchFamily="34" charset="-79"/>
                <a:cs typeface="Narkisim" panose="020E0502050101010101" pitchFamily="34" charset="-79"/>
              </a:rPr>
              <a:t>צבעו של אובייקט נוטה להישאר קבוע למרות שינויים בתאורה הכללית.</a:t>
            </a:r>
          </a:p>
          <a:p>
            <a:pPr marL="0" indent="0" algn="r" rtl="1">
              <a:lnSpc>
                <a:spcPct val="150000"/>
              </a:lnSpc>
              <a:spcAft>
                <a:spcPts val="0"/>
              </a:spcAft>
              <a:buNone/>
            </a:pPr>
            <a:r>
              <a:rPr lang="en-US" sz="2800" b="1" dirty="0">
                <a:effectLst/>
                <a:latin typeface="Narkisim" panose="020E0502050101010101" pitchFamily="34" charset="-79"/>
                <a:ea typeface="Cambria" panose="02040503050406030204" pitchFamily="18" charset="0"/>
                <a:cs typeface="Cambria" panose="02040503050406030204" pitchFamily="18" charset="0"/>
              </a:rPr>
              <a:t> </a:t>
            </a:r>
            <a:r>
              <a:rPr lang="he-IL" sz="2800" b="1" dirty="0">
                <a:effectLst/>
                <a:latin typeface="Cambria" panose="02040503050406030204" pitchFamily="18" charset="0"/>
                <a:ea typeface="Narkisim" panose="020E0502050101010101" pitchFamily="34" charset="-79"/>
                <a:cs typeface="Narkisim" panose="020E0502050101010101" pitchFamily="34" charset="-79"/>
              </a:rPr>
              <a:t>אם נראה דף לבן בתאורה חשוכה, עדיין נראה שהוא לבן.</a:t>
            </a:r>
            <a:endParaRPr lang="en-US" sz="2800" b="1" dirty="0">
              <a:effectLst/>
              <a:latin typeface="Cambria" panose="02040503050406030204" pitchFamily="18" charset="0"/>
              <a:ea typeface="Cambria" panose="02040503050406030204" pitchFamily="18" charset="0"/>
              <a:cs typeface="Cambria" panose="02040503050406030204" pitchFamily="18" charset="0"/>
            </a:endParaRPr>
          </a:p>
          <a:p>
            <a:pPr marL="0" indent="0" algn="r" rtl="1">
              <a:lnSpc>
                <a:spcPct val="150000"/>
              </a:lnSpc>
              <a:spcAft>
                <a:spcPts val="0"/>
              </a:spcAft>
              <a:buNone/>
            </a:pPr>
            <a:endParaRPr lang="he-IL" sz="2400" b="1" dirty="0">
              <a:effectLst/>
              <a:latin typeface="Cambria" panose="02040503050406030204" pitchFamily="18" charset="0"/>
              <a:ea typeface="Narkisim" panose="020E0502050101010101" pitchFamily="34" charset="-79"/>
              <a:cs typeface="Narkisim" panose="020E0502050101010101" pitchFamily="34" charset="-79"/>
            </a:endParaRPr>
          </a:p>
          <a:p>
            <a:pPr marL="0" indent="0" algn="r" rtl="1">
              <a:lnSpc>
                <a:spcPct val="150000"/>
              </a:lnSpc>
              <a:spcAft>
                <a:spcPts val="0"/>
              </a:spcAft>
              <a:buNone/>
            </a:pPr>
            <a:endParaRPr lang="he-IL" sz="2400" b="1" dirty="0">
              <a:latin typeface="Cambria" panose="02040503050406030204" pitchFamily="18" charset="0"/>
              <a:ea typeface="Narkisim" panose="020E0502050101010101" pitchFamily="34" charset="-79"/>
              <a:cs typeface="Narkisim" panose="020E0502050101010101" pitchFamily="34" charset="-79"/>
            </a:endParaRPr>
          </a:p>
          <a:p>
            <a:endParaRPr lang="he-IL" dirty="0"/>
          </a:p>
        </p:txBody>
      </p:sp>
      <p:pic>
        <p:nvPicPr>
          <p:cNvPr id="10244" name="Picture 4" descr="רקעי צילום - רקע לסטודיו : רקע נייר - Studio Land">
            <a:extLst>
              <a:ext uri="{FF2B5EF4-FFF2-40B4-BE49-F238E27FC236}">
                <a16:creationId xmlns:a16="http://schemas.microsoft.com/office/drawing/2014/main" id="{08FB4B7E-D389-41E7-8E94-6C6E3A470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2698" y="3714510"/>
            <a:ext cx="1650949" cy="2273296"/>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בד לייקרה לבן">
            <a:extLst>
              <a:ext uri="{FF2B5EF4-FFF2-40B4-BE49-F238E27FC236}">
                <a16:creationId xmlns:a16="http://schemas.microsoft.com/office/drawing/2014/main" id="{6629AA5A-5E6F-4187-9469-95834047A0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9433" y="4489590"/>
            <a:ext cx="716839" cy="15517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D09ACB56-E240-4D70-862A-D2DFE3C979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201" y="3189302"/>
            <a:ext cx="4665293" cy="3444551"/>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88;p17">
            <a:extLst>
              <a:ext uri="{FF2B5EF4-FFF2-40B4-BE49-F238E27FC236}">
                <a16:creationId xmlns:a16="http://schemas.microsoft.com/office/drawing/2014/main" id="{5E3C85FC-50B1-42F9-9E53-AE590A8FE440}"/>
              </a:ext>
            </a:extLst>
          </p:cNvPr>
          <p:cNvPicPr preferRelativeResize="0"/>
          <p:nvPr/>
        </p:nvPicPr>
        <p:blipFill>
          <a:blip r:embed="rId5">
            <a:alphaModFix/>
          </a:blip>
          <a:stretch>
            <a:fillRect/>
          </a:stretch>
        </p:blipFill>
        <p:spPr>
          <a:xfrm>
            <a:off x="8869073" y="3992458"/>
            <a:ext cx="2611666" cy="1634586"/>
          </a:xfrm>
          <a:prstGeom prst="rect">
            <a:avLst/>
          </a:prstGeom>
          <a:noFill/>
          <a:ln>
            <a:noFill/>
          </a:ln>
        </p:spPr>
      </p:pic>
      <p:pic>
        <p:nvPicPr>
          <p:cNvPr id="9" name="Picture 8" descr="בד לייקרה לבן">
            <a:extLst>
              <a:ext uri="{FF2B5EF4-FFF2-40B4-BE49-F238E27FC236}">
                <a16:creationId xmlns:a16="http://schemas.microsoft.com/office/drawing/2014/main" id="{97FF0558-21ED-400A-9462-9EBCBD5EAC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7310" y="4075272"/>
            <a:ext cx="716839" cy="1551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463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tak-wiki.macam.ac.il/images/2/23/Film_Roll_C-1-.jpg">
            <a:extLst>
              <a:ext uri="{FF2B5EF4-FFF2-40B4-BE49-F238E27FC236}">
                <a16:creationId xmlns:a16="http://schemas.microsoft.com/office/drawing/2014/main" id="{2B457742-4CC6-4A96-A989-6F9B4F85DC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1379" b="5639"/>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כותרת 4">
            <a:extLst>
              <a:ext uri="{FF2B5EF4-FFF2-40B4-BE49-F238E27FC236}">
                <a16:creationId xmlns:a16="http://schemas.microsoft.com/office/drawing/2014/main" id="{30DCA6E0-AAFF-4D1C-865D-469C02884B70}"/>
              </a:ext>
            </a:extLst>
          </p:cNvPr>
          <p:cNvSpPr>
            <a:spLocks noGrp="1"/>
          </p:cNvSpPr>
          <p:nvPr>
            <p:ph type="title"/>
          </p:nvPr>
        </p:nvSpPr>
        <p:spPr>
          <a:xfrm>
            <a:off x="384175" y="225845"/>
            <a:ext cx="11423650" cy="1325563"/>
          </a:xfrm>
        </p:spPr>
        <p:txBody>
          <a:bodyPr>
            <a:normAutofit/>
          </a:bodyPr>
          <a:lstStyle/>
          <a:p>
            <a:r>
              <a:rPr lang="he-IL" dirty="0"/>
              <a:t>סרטון 003 – קובית הצבעים, שאלות עמ' 18</a:t>
            </a:r>
          </a:p>
        </p:txBody>
      </p:sp>
      <p:sp>
        <p:nvSpPr>
          <p:cNvPr id="11" name="תיבת טקסט 10">
            <a:extLst>
              <a:ext uri="{FF2B5EF4-FFF2-40B4-BE49-F238E27FC236}">
                <a16:creationId xmlns:a16="http://schemas.microsoft.com/office/drawing/2014/main" id="{FFD86174-C8EA-47B1-A881-455D7136D130}"/>
              </a:ext>
            </a:extLst>
          </p:cNvPr>
          <p:cNvSpPr txBox="1"/>
          <p:nvPr/>
        </p:nvSpPr>
        <p:spPr>
          <a:xfrm>
            <a:off x="0" y="2875208"/>
            <a:ext cx="6999175" cy="923330"/>
          </a:xfrm>
          <a:prstGeom prst="rect">
            <a:avLst/>
          </a:prstGeom>
          <a:noFill/>
        </p:spPr>
        <p:txBody>
          <a:bodyPr wrap="square">
            <a:spAutoFit/>
          </a:bodyPr>
          <a:lstStyle/>
          <a:p>
            <a:r>
              <a:rPr kumimoji="0" lang="en-US" sz="2700" b="0" i="0" u="none" strike="noStrike" kern="1200" cap="none" spc="0" normalizeH="0" baseline="0" noProof="0" dirty="0">
                <a:ln>
                  <a:noFill/>
                </a:ln>
                <a:solidFill>
                  <a:srgbClr val="00B0F0"/>
                </a:solidFill>
                <a:effectLst/>
                <a:uLnTx/>
                <a:uFillTx/>
                <a:latin typeface="Trebuchet MS" panose="020B0603020202020204"/>
                <a:ea typeface="+mj-ea"/>
                <a:cs typeface="+mj-cs"/>
                <a:hlinkClick r:id="rId3">
                  <a:extLst>
                    <a:ext uri="{A12FA001-AC4F-418D-AE19-62706E023703}">
                      <ahyp:hlinkClr xmlns:ahyp="http://schemas.microsoft.com/office/drawing/2018/hyperlinkcolor" val="tx"/>
                    </a:ext>
                  </a:extLst>
                </a:hlinkClick>
              </a:rPr>
              <a:t>https://www.ted.com/talks/beau_lotto_optical_illusions_show_how_we_see</a:t>
            </a:r>
            <a:endParaRPr lang="he-IL" dirty="0"/>
          </a:p>
        </p:txBody>
      </p:sp>
    </p:spTree>
    <p:extLst>
      <p:ext uri="{BB962C8B-B14F-4D97-AF65-F5344CB8AC3E}">
        <p14:creationId xmlns:p14="http://schemas.microsoft.com/office/powerpoint/2010/main" val="16791261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29E7418-0D34-40CB-A289-04BE14369376}"/>
              </a:ext>
            </a:extLst>
          </p:cNvPr>
          <p:cNvSpPr>
            <a:spLocks noGrp="1"/>
          </p:cNvSpPr>
          <p:nvPr>
            <p:ph type="title"/>
          </p:nvPr>
        </p:nvSpPr>
        <p:spPr>
          <a:xfrm>
            <a:off x="384175" y="365123"/>
            <a:ext cx="11423650" cy="1325563"/>
          </a:xfrm>
        </p:spPr>
        <p:txBody>
          <a:bodyPr>
            <a:normAutofit/>
          </a:bodyPr>
          <a:lstStyle/>
          <a:p>
            <a:r>
              <a:rPr lang="he-IL" sz="5400" b="1" dirty="0">
                <a:solidFill>
                  <a:srgbClr val="FF0000"/>
                </a:solidFill>
                <a:latin typeface="Narkisim" panose="020E0502050101010101" pitchFamily="34" charset="-79"/>
                <a:cs typeface="Narkisim" panose="020E0502050101010101" pitchFamily="34" charset="-79"/>
              </a:rPr>
              <a:t>קובית הצבעים</a:t>
            </a:r>
          </a:p>
        </p:txBody>
      </p:sp>
      <p:pic>
        <p:nvPicPr>
          <p:cNvPr id="2050" name="Picture 2" descr="Color Constancy Ilusion">
            <a:extLst>
              <a:ext uri="{FF2B5EF4-FFF2-40B4-BE49-F238E27FC236}">
                <a16:creationId xmlns:a16="http://schemas.microsoft.com/office/drawing/2014/main" id="{0891144C-0E70-4522-8420-73160524C36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9169" y="2185166"/>
            <a:ext cx="5881515" cy="4051710"/>
          </a:xfrm>
          <a:prstGeom prst="rect">
            <a:avLst/>
          </a:prstGeom>
          <a:noFill/>
          <a:extLst>
            <a:ext uri="{909E8E84-426E-40DD-AFC4-6F175D3DCCD1}">
              <a14:hiddenFill xmlns:a14="http://schemas.microsoft.com/office/drawing/2010/main">
                <a:solidFill>
                  <a:srgbClr val="FFFFFF"/>
                </a:solidFill>
              </a14:hiddenFill>
            </a:ext>
          </a:extLst>
        </p:spPr>
      </p:pic>
      <p:pic>
        <p:nvPicPr>
          <p:cNvPr id="5" name="מציין מיקום תוכן 3">
            <a:extLst>
              <a:ext uri="{FF2B5EF4-FFF2-40B4-BE49-F238E27FC236}">
                <a16:creationId xmlns:a16="http://schemas.microsoft.com/office/drawing/2014/main" id="{2CA40781-480D-4D4D-ABCF-A575566A61D2}"/>
              </a:ext>
            </a:extLst>
          </p:cNvPr>
          <p:cNvPicPr>
            <a:picLocks noChangeAspect="1"/>
          </p:cNvPicPr>
          <p:nvPr/>
        </p:nvPicPr>
        <p:blipFill>
          <a:blip r:embed="rId4"/>
          <a:stretch>
            <a:fillRect/>
          </a:stretch>
        </p:blipFill>
        <p:spPr>
          <a:xfrm>
            <a:off x="6854141" y="2175641"/>
            <a:ext cx="4839721" cy="3629791"/>
          </a:xfrm>
          <a:prstGeom prst="rect">
            <a:avLst/>
          </a:prstGeom>
        </p:spPr>
      </p:pic>
      <p:pic>
        <p:nvPicPr>
          <p:cNvPr id="4" name="תמונה 3">
            <a:extLst>
              <a:ext uri="{FF2B5EF4-FFF2-40B4-BE49-F238E27FC236}">
                <a16:creationId xmlns:a16="http://schemas.microsoft.com/office/drawing/2014/main" id="{2C6021BA-1691-490D-8ECC-8C9BC38BD43D}"/>
              </a:ext>
            </a:extLst>
          </p:cNvPr>
          <p:cNvPicPr>
            <a:picLocks noChangeAspect="1"/>
          </p:cNvPicPr>
          <p:nvPr/>
        </p:nvPicPr>
        <p:blipFill>
          <a:blip r:embed="rId5"/>
          <a:stretch>
            <a:fillRect/>
          </a:stretch>
        </p:blipFill>
        <p:spPr>
          <a:xfrm>
            <a:off x="1962688" y="206101"/>
            <a:ext cx="1643605" cy="1643605"/>
          </a:xfrm>
          <a:prstGeom prst="rect">
            <a:avLst/>
          </a:prstGeom>
        </p:spPr>
      </p:pic>
    </p:spTree>
    <p:extLst>
      <p:ext uri="{BB962C8B-B14F-4D97-AF65-F5344CB8AC3E}">
        <p14:creationId xmlns:p14="http://schemas.microsoft.com/office/powerpoint/2010/main" val="5358998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76526A23-BB5B-40F5-948C-CB4DEF71E66B}"/>
              </a:ext>
            </a:extLst>
          </p:cNvPr>
          <p:cNvSpPr>
            <a:spLocks noGrp="1"/>
          </p:cNvSpPr>
          <p:nvPr>
            <p:ph idx="1"/>
          </p:nvPr>
        </p:nvSpPr>
        <p:spPr>
          <a:xfrm>
            <a:off x="1458158" y="1567045"/>
            <a:ext cx="8596668" cy="3880773"/>
          </a:xfrm>
        </p:spPr>
        <p:txBody>
          <a:bodyPr/>
          <a:lstStyle/>
          <a:p>
            <a:pPr marL="0" indent="0" algn="r" rtl="1">
              <a:lnSpc>
                <a:spcPct val="150000"/>
              </a:lnSpc>
              <a:spcAft>
                <a:spcPts val="0"/>
              </a:spcAft>
              <a:buNone/>
            </a:pPr>
            <a:r>
              <a:rPr lang="he-IL" sz="2800" b="1" dirty="0">
                <a:effectLst/>
                <a:latin typeface="Cambria" panose="02040503050406030204" pitchFamily="18" charset="0"/>
                <a:ea typeface="Narkisim" panose="020E0502050101010101" pitchFamily="34" charset="-79"/>
                <a:cs typeface="Narkisim" panose="020E0502050101010101" pitchFamily="34" charset="-79"/>
              </a:rPr>
              <a:t>גודלו של אובייקט מוכר נשאר יציב יחסית בין הוא מתרחק או מתקרב אלינו. מערכת התפיסה לוקחת בחשבון שמה שמשתנה הוא לא הגודל אלא המרחק מן החפץ. נדע להעריך גובהו של אדם (גבוה או נמוך) אם נראה אותו מרחוק או מקרוב.</a:t>
            </a:r>
            <a:r>
              <a:rPr lang="he-IL" sz="2800" b="1" dirty="0">
                <a:effectLst/>
                <a:latin typeface="Cambria" panose="02040503050406030204" pitchFamily="18" charset="0"/>
                <a:ea typeface="Cambria" panose="02040503050406030204" pitchFamily="18" charset="0"/>
                <a:cs typeface="Cambria" panose="02040503050406030204" pitchFamily="18" charset="0"/>
              </a:rPr>
              <a:t> </a:t>
            </a:r>
            <a:endParaRPr lang="en-US" sz="28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5" name="תמונה 4">
            <a:extLst>
              <a:ext uri="{FF2B5EF4-FFF2-40B4-BE49-F238E27FC236}">
                <a16:creationId xmlns:a16="http://schemas.microsoft.com/office/drawing/2014/main" id="{909DD6CE-2843-4DE0-A2E3-2EDF8474CCF8}"/>
              </a:ext>
            </a:extLst>
          </p:cNvPr>
          <p:cNvPicPr>
            <a:picLocks noChangeAspect="1"/>
          </p:cNvPicPr>
          <p:nvPr/>
        </p:nvPicPr>
        <p:blipFill>
          <a:blip r:embed="rId3"/>
          <a:stretch>
            <a:fillRect/>
          </a:stretch>
        </p:blipFill>
        <p:spPr>
          <a:xfrm>
            <a:off x="963626" y="4182400"/>
            <a:ext cx="4914668" cy="2457334"/>
          </a:xfrm>
          <a:prstGeom prst="rect">
            <a:avLst/>
          </a:prstGeom>
        </p:spPr>
      </p:pic>
      <p:pic>
        <p:nvPicPr>
          <p:cNvPr id="6" name="תמונה 5">
            <a:extLst>
              <a:ext uri="{FF2B5EF4-FFF2-40B4-BE49-F238E27FC236}">
                <a16:creationId xmlns:a16="http://schemas.microsoft.com/office/drawing/2014/main" id="{528B46C5-9630-4D82-9056-94C1D50FBB9F}"/>
              </a:ext>
            </a:extLst>
          </p:cNvPr>
          <p:cNvPicPr>
            <a:picLocks noChangeAspect="1"/>
          </p:cNvPicPr>
          <p:nvPr/>
        </p:nvPicPr>
        <p:blipFill>
          <a:blip r:embed="rId4"/>
          <a:stretch>
            <a:fillRect/>
          </a:stretch>
        </p:blipFill>
        <p:spPr>
          <a:xfrm>
            <a:off x="6952277" y="4219151"/>
            <a:ext cx="4176532" cy="2457333"/>
          </a:xfrm>
          <a:prstGeom prst="rect">
            <a:avLst/>
          </a:prstGeom>
        </p:spPr>
      </p:pic>
      <p:sp>
        <p:nvSpPr>
          <p:cNvPr id="7" name="כותרת 1">
            <a:extLst>
              <a:ext uri="{FF2B5EF4-FFF2-40B4-BE49-F238E27FC236}">
                <a16:creationId xmlns:a16="http://schemas.microsoft.com/office/drawing/2014/main" id="{7310D0A1-FC76-431C-B7B9-57EAE9842C39}"/>
              </a:ext>
            </a:extLst>
          </p:cNvPr>
          <p:cNvSpPr>
            <a:spLocks noGrp="1"/>
          </p:cNvSpPr>
          <p:nvPr>
            <p:ph type="title"/>
          </p:nvPr>
        </p:nvSpPr>
        <p:spPr>
          <a:xfrm>
            <a:off x="384175" y="241482"/>
            <a:ext cx="11423650" cy="1325563"/>
          </a:xfrm>
        </p:spPr>
        <p:txBody>
          <a:bodyPr>
            <a:normAutofit/>
          </a:bodyPr>
          <a:lstStyle/>
          <a:p>
            <a:r>
              <a:rPr lang="he-IL" sz="5400" dirty="0"/>
              <a:t>קביעות הגודל</a:t>
            </a:r>
          </a:p>
        </p:txBody>
      </p:sp>
    </p:spTree>
    <p:extLst>
      <p:ext uri="{BB962C8B-B14F-4D97-AF65-F5344CB8AC3E}">
        <p14:creationId xmlns:p14="http://schemas.microsoft.com/office/powerpoint/2010/main" val="212604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29508D18-9658-400A-B69A-428B3AEBA9D1}"/>
              </a:ext>
            </a:extLst>
          </p:cNvPr>
          <p:cNvSpPr>
            <a:spLocks noGrp="1"/>
          </p:cNvSpPr>
          <p:nvPr>
            <p:ph idx="1"/>
          </p:nvPr>
        </p:nvSpPr>
        <p:spPr>
          <a:xfrm>
            <a:off x="1701466" y="1697944"/>
            <a:ext cx="8596668" cy="4033335"/>
          </a:xfrm>
        </p:spPr>
        <p:txBody>
          <a:bodyPr/>
          <a:lstStyle/>
          <a:p>
            <a:pPr marL="0" indent="0" algn="r" rtl="1">
              <a:lnSpc>
                <a:spcPct val="150000"/>
              </a:lnSpc>
              <a:spcAft>
                <a:spcPts val="0"/>
              </a:spcAft>
              <a:buNone/>
            </a:pPr>
            <a:r>
              <a:rPr lang="he-IL" sz="2800" b="1" dirty="0">
                <a:effectLst/>
                <a:latin typeface="Cambria" panose="02040503050406030204" pitchFamily="18" charset="0"/>
                <a:ea typeface="Narkisim" panose="020E0502050101010101" pitchFamily="34" charset="-79"/>
                <a:cs typeface="Narkisim" panose="020E0502050101010101" pitchFamily="34" charset="-79"/>
              </a:rPr>
              <a:t>טכניקת ציור באמצעותה נוצרת תחושה של מרחק ושל עומק על ידי שימוש בקווים מתכנסים. </a:t>
            </a:r>
            <a:endParaRPr lang="en-US" sz="28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תמונה 3">
            <a:extLst>
              <a:ext uri="{FF2B5EF4-FFF2-40B4-BE49-F238E27FC236}">
                <a16:creationId xmlns:a16="http://schemas.microsoft.com/office/drawing/2014/main" id="{C57A2B09-416C-40BE-AE88-2EF4C46B396E}"/>
              </a:ext>
            </a:extLst>
          </p:cNvPr>
          <p:cNvPicPr/>
          <p:nvPr/>
        </p:nvPicPr>
        <p:blipFill>
          <a:blip r:embed="rId2"/>
          <a:stretch>
            <a:fillRect/>
          </a:stretch>
        </p:blipFill>
        <p:spPr>
          <a:xfrm>
            <a:off x="909413" y="2489406"/>
            <a:ext cx="4567461" cy="4033334"/>
          </a:xfrm>
          <a:prstGeom prst="rect">
            <a:avLst/>
          </a:prstGeom>
        </p:spPr>
      </p:pic>
      <p:pic>
        <p:nvPicPr>
          <p:cNvPr id="11266" name="Picture 2" descr="עצות: ציור בשמן: פרספקטיבה לציירים">
            <a:extLst>
              <a:ext uri="{FF2B5EF4-FFF2-40B4-BE49-F238E27FC236}">
                <a16:creationId xmlns:a16="http://schemas.microsoft.com/office/drawing/2014/main" id="{4E40F9DF-3752-4F9E-8589-B1474920C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4492" y="3342529"/>
            <a:ext cx="5249495" cy="3150346"/>
          </a:xfrm>
          <a:prstGeom prst="rect">
            <a:avLst/>
          </a:prstGeom>
          <a:noFill/>
          <a:extLst>
            <a:ext uri="{909E8E84-426E-40DD-AFC4-6F175D3DCCD1}">
              <a14:hiddenFill xmlns:a14="http://schemas.microsoft.com/office/drawing/2010/main">
                <a:solidFill>
                  <a:srgbClr val="FFFFFF"/>
                </a:solidFill>
              </a14:hiddenFill>
            </a:ext>
          </a:extLst>
        </p:spPr>
      </p:pic>
      <p:sp>
        <p:nvSpPr>
          <p:cNvPr id="7" name="כותרת 1">
            <a:extLst>
              <a:ext uri="{FF2B5EF4-FFF2-40B4-BE49-F238E27FC236}">
                <a16:creationId xmlns:a16="http://schemas.microsoft.com/office/drawing/2014/main" id="{2BCE6E4D-A8A2-48C6-9087-C117214482E0}"/>
              </a:ext>
            </a:extLst>
          </p:cNvPr>
          <p:cNvSpPr>
            <a:spLocks noGrp="1"/>
          </p:cNvSpPr>
          <p:nvPr>
            <p:ph type="title"/>
          </p:nvPr>
        </p:nvSpPr>
        <p:spPr>
          <a:xfrm>
            <a:off x="374650" y="365125"/>
            <a:ext cx="11423650" cy="1325563"/>
          </a:xfrm>
        </p:spPr>
        <p:txBody>
          <a:bodyPr/>
          <a:lstStyle/>
          <a:p>
            <a:r>
              <a:rPr lang="he-IL" dirty="0"/>
              <a:t>עיקרון הפרספקטיבה הקווית - העשרה</a:t>
            </a:r>
          </a:p>
        </p:txBody>
      </p:sp>
    </p:spTree>
    <p:extLst>
      <p:ext uri="{BB962C8B-B14F-4D97-AF65-F5344CB8AC3E}">
        <p14:creationId xmlns:p14="http://schemas.microsoft.com/office/powerpoint/2010/main" val="2890140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EDD4054-AD63-4F13-AFE2-DDB527226C69}"/>
              </a:ext>
            </a:extLst>
          </p:cNvPr>
          <p:cNvSpPr>
            <a:spLocks noGrp="1"/>
          </p:cNvSpPr>
          <p:nvPr>
            <p:ph type="title"/>
          </p:nvPr>
        </p:nvSpPr>
        <p:spPr/>
        <p:txBody>
          <a:bodyPr/>
          <a:lstStyle/>
          <a:p>
            <a:r>
              <a:rPr lang="he-IL" dirty="0"/>
              <a:t>מה את/ה רואה?</a:t>
            </a:r>
          </a:p>
        </p:txBody>
      </p:sp>
      <p:sp>
        <p:nvSpPr>
          <p:cNvPr id="3" name="תרשים זרימה: מחבר 2">
            <a:extLst>
              <a:ext uri="{FF2B5EF4-FFF2-40B4-BE49-F238E27FC236}">
                <a16:creationId xmlns:a16="http://schemas.microsoft.com/office/drawing/2014/main" id="{A2781DEA-A746-43B3-8EC5-31B680C34BEB}"/>
              </a:ext>
            </a:extLst>
          </p:cNvPr>
          <p:cNvSpPr/>
          <p:nvPr/>
        </p:nvSpPr>
        <p:spPr>
          <a:xfrm>
            <a:off x="5578445" y="3193728"/>
            <a:ext cx="1278385" cy="1285042"/>
          </a:xfrm>
          <a:prstGeom prst="flowChartConnector">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he-IL" sz="1800" b="0" i="0" u="none" strike="noStrike" kern="120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899134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EFA200DE-CE6D-488B-837C-80D6DEF11744}"/>
              </a:ext>
            </a:extLst>
          </p:cNvPr>
          <p:cNvSpPr>
            <a:spLocks noGrp="1"/>
          </p:cNvSpPr>
          <p:nvPr>
            <p:ph idx="1"/>
          </p:nvPr>
        </p:nvSpPr>
        <p:spPr>
          <a:xfrm>
            <a:off x="1242265" y="1777647"/>
            <a:ext cx="8596668" cy="3880773"/>
          </a:xfrm>
        </p:spPr>
        <p:txBody>
          <a:bodyPr/>
          <a:lstStyle/>
          <a:p>
            <a:pPr marL="0" indent="0">
              <a:buNone/>
            </a:pPr>
            <a:r>
              <a:rPr lang="he-IL" sz="3600" b="1" dirty="0">
                <a:latin typeface="Narkisim" panose="020E0502050101010101" pitchFamily="34" charset="-79"/>
                <a:cs typeface="Narkisim" panose="020E0502050101010101" pitchFamily="34" charset="-79"/>
              </a:rPr>
              <a:t>באמצעות שני העקרונות (קביעות הגודל ועקרון הפרספקטיבה הקווית) עצמים קטנים יותר נתפסים כרחוקים יותר ועצמים גדולים נתפסים כקרובים, למרות שמדובר בציור.</a:t>
            </a:r>
            <a:endParaRPr lang="he-IL" dirty="0"/>
          </a:p>
        </p:txBody>
      </p:sp>
      <p:pic>
        <p:nvPicPr>
          <p:cNvPr id="12290" name="Picture 2" descr="עצות: ציור בשמן: פרספקטיבה לציירים">
            <a:extLst>
              <a:ext uri="{FF2B5EF4-FFF2-40B4-BE49-F238E27FC236}">
                <a16:creationId xmlns:a16="http://schemas.microsoft.com/office/drawing/2014/main" id="{BB1250C2-93C3-4715-96EC-363C314C9F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262" y="3257123"/>
            <a:ext cx="4700752" cy="319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67533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4C0B10B-D2C4-4A54-AFAD-3D27DF88BB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6BADB90-C74B-40D6-86DC-503F65FCE8D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09710" y="635715"/>
            <a:ext cx="11142208" cy="2482136"/>
            <a:chOff x="409710" y="635715"/>
            <a:chExt cx="11142208" cy="2482136"/>
          </a:xfrm>
        </p:grpSpPr>
        <p:sp>
          <p:nvSpPr>
            <p:cNvPr id="15" name="Freeform 44">
              <a:extLst>
                <a:ext uri="{FF2B5EF4-FFF2-40B4-BE49-F238E27FC236}">
                  <a16:creationId xmlns:a16="http://schemas.microsoft.com/office/drawing/2014/main" id="{6559431D-1886-4AE0-9B87-9AD2ECAB843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5">
              <a:extLst>
                <a:ext uri="{FF2B5EF4-FFF2-40B4-BE49-F238E27FC236}">
                  <a16:creationId xmlns:a16="http://schemas.microsoft.com/office/drawing/2014/main" id="{373850A5-B04A-4FCD-9E73-EE322167FB3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6">
              <a:extLst>
                <a:ext uri="{FF2B5EF4-FFF2-40B4-BE49-F238E27FC236}">
                  <a16:creationId xmlns:a16="http://schemas.microsoft.com/office/drawing/2014/main" id="{82C18C67-80FA-4738-AA53-0AF2419F98E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47">
              <a:extLst>
                <a:ext uri="{FF2B5EF4-FFF2-40B4-BE49-F238E27FC236}">
                  <a16:creationId xmlns:a16="http://schemas.microsoft.com/office/drawing/2014/main" id="{48543B1A-8BF5-4C63-8404-41B2EA70B33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Rectangle 18">
              <a:extLst>
                <a:ext uri="{FF2B5EF4-FFF2-40B4-BE49-F238E27FC236}">
                  <a16:creationId xmlns:a16="http://schemas.microsoft.com/office/drawing/2014/main" id="{92DF5096-E051-498C-A3ED-CBA77A813AAC}"/>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grpSp>
      <p:sp>
        <p:nvSpPr>
          <p:cNvPr id="7" name="כותרת 1">
            <a:extLst>
              <a:ext uri="{FF2B5EF4-FFF2-40B4-BE49-F238E27FC236}">
                <a16:creationId xmlns:a16="http://schemas.microsoft.com/office/drawing/2014/main" id="{7310D0A1-FC76-431C-B7B9-57EAE9842C39}"/>
              </a:ext>
            </a:extLst>
          </p:cNvPr>
          <p:cNvSpPr>
            <a:spLocks noGrp="1"/>
          </p:cNvSpPr>
          <p:nvPr>
            <p:ph type="title"/>
          </p:nvPr>
        </p:nvSpPr>
        <p:spPr>
          <a:xfrm>
            <a:off x="1047280" y="759805"/>
            <a:ext cx="10306520" cy="1325563"/>
          </a:xfrm>
        </p:spPr>
        <p:txBody>
          <a:bodyPr>
            <a:normAutofit/>
          </a:bodyPr>
          <a:lstStyle/>
          <a:p>
            <a:r>
              <a:rPr lang="he-IL" sz="4800" dirty="0"/>
              <a:t>אשליית </a:t>
            </a:r>
            <a:r>
              <a:rPr lang="he-IL" sz="4800" dirty="0" err="1"/>
              <a:t>פונזו</a:t>
            </a:r>
            <a:endParaRPr lang="he-IL" sz="4800" dirty="0"/>
          </a:p>
        </p:txBody>
      </p:sp>
      <p:pic>
        <p:nvPicPr>
          <p:cNvPr id="13" name="Picture 2">
            <a:extLst>
              <a:ext uri="{FF2B5EF4-FFF2-40B4-BE49-F238E27FC236}">
                <a16:creationId xmlns:a16="http://schemas.microsoft.com/office/drawing/2014/main" id="{27608045-AF01-434C-835D-A0FE49462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6981" y="2812887"/>
            <a:ext cx="4643582" cy="3604721"/>
          </a:xfrm>
          <a:prstGeom prst="rect">
            <a:avLst/>
          </a:prstGeom>
          <a:noFill/>
          <a:extLst>
            <a:ext uri="{909E8E84-426E-40DD-AFC4-6F175D3DCCD1}">
              <a14:hiddenFill xmlns:a14="http://schemas.microsoft.com/office/drawing/2010/main">
                <a:solidFill>
                  <a:srgbClr val="FFFFFF"/>
                </a:solidFill>
              </a14:hiddenFill>
            </a:ext>
          </a:extLst>
        </p:spPr>
      </p:pic>
      <p:sp>
        <p:nvSpPr>
          <p:cNvPr id="4" name="מציין מיקום תוכן 3">
            <a:extLst>
              <a:ext uri="{FF2B5EF4-FFF2-40B4-BE49-F238E27FC236}">
                <a16:creationId xmlns:a16="http://schemas.microsoft.com/office/drawing/2014/main" id="{5BB57D77-C381-4F02-AB69-3921E0A268C6}"/>
              </a:ext>
            </a:extLst>
          </p:cNvPr>
          <p:cNvSpPr>
            <a:spLocks noGrp="1"/>
          </p:cNvSpPr>
          <p:nvPr>
            <p:ph idx="1"/>
          </p:nvPr>
        </p:nvSpPr>
        <p:spPr/>
        <p:txBody>
          <a:bodyPr/>
          <a:lstStyle/>
          <a:p>
            <a:endParaRPr lang="he-IL"/>
          </a:p>
        </p:txBody>
      </p:sp>
      <p:sp>
        <p:nvSpPr>
          <p:cNvPr id="20" name="מציין מיקום תוכן 2">
            <a:extLst>
              <a:ext uri="{FF2B5EF4-FFF2-40B4-BE49-F238E27FC236}">
                <a16:creationId xmlns:a16="http://schemas.microsoft.com/office/drawing/2014/main" id="{EA06E693-4E1A-4A3E-A365-F268B48A4457}"/>
              </a:ext>
            </a:extLst>
          </p:cNvPr>
          <p:cNvSpPr txBox="1">
            <a:spLocks/>
          </p:cNvSpPr>
          <p:nvPr/>
        </p:nvSpPr>
        <p:spPr>
          <a:xfrm>
            <a:off x="6010563" y="2674860"/>
            <a:ext cx="5893564" cy="3880773"/>
          </a:xfr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he-IL" sz="3200" b="1" dirty="0">
                <a:solidFill>
                  <a:srgbClr val="FF0000"/>
                </a:solidFill>
                <a:latin typeface="Narkisim" panose="020E0502050101010101" pitchFamily="34" charset="-79"/>
                <a:cs typeface="Narkisim" panose="020E0502050101010101" pitchFamily="34" charset="-79"/>
              </a:rPr>
              <a:t>אשליית </a:t>
            </a:r>
            <a:r>
              <a:rPr lang="he-IL" sz="3200" b="1" dirty="0" err="1">
                <a:solidFill>
                  <a:srgbClr val="FF0000"/>
                </a:solidFill>
                <a:latin typeface="Narkisim" panose="020E0502050101010101" pitchFamily="34" charset="-79"/>
                <a:cs typeface="Narkisim" panose="020E0502050101010101" pitchFamily="34" charset="-79"/>
              </a:rPr>
              <a:t>פונזו</a:t>
            </a:r>
            <a:r>
              <a:rPr lang="he-IL" sz="3200" b="1" dirty="0">
                <a:solidFill>
                  <a:srgbClr val="FF0000"/>
                </a:solidFill>
                <a:latin typeface="Narkisim" panose="020E0502050101010101" pitchFamily="34" charset="-79"/>
                <a:cs typeface="Narkisim" panose="020E0502050101010101" pitchFamily="34" charset="-79"/>
              </a:rPr>
              <a:t> עושה שימוש בשני העקרונות:</a:t>
            </a:r>
            <a:br>
              <a:rPr lang="en-US" sz="3200" b="1" dirty="0">
                <a:latin typeface="Narkisim" panose="020E0502050101010101" pitchFamily="34" charset="-79"/>
                <a:cs typeface="Narkisim" panose="020E0502050101010101" pitchFamily="34" charset="-79"/>
              </a:rPr>
            </a:br>
            <a:r>
              <a:rPr lang="he-IL" sz="3200" b="1" dirty="0">
                <a:latin typeface="Narkisim" panose="020E0502050101010101" pitchFamily="34" charset="-79"/>
                <a:cs typeface="Narkisim" panose="020E0502050101010101" pitchFamily="34" charset="-79"/>
              </a:rPr>
              <a:t>הקווים המתכנסים נותנים תחושה של פסי רכבת מתרחקים. ולכן הקו הצהוב העליון מתפרש כרחוק יותר.</a:t>
            </a:r>
          </a:p>
          <a:p>
            <a:pPr marL="0" indent="0">
              <a:buFont typeface="Arial" panose="020B0604020202020204" pitchFamily="34" charset="0"/>
              <a:buNone/>
            </a:pPr>
            <a:r>
              <a:rPr lang="he-IL" sz="3200" b="1" dirty="0">
                <a:latin typeface="Narkisim" panose="020E0502050101010101" pitchFamily="34" charset="-79"/>
                <a:cs typeface="Narkisim" panose="020E0502050101010101" pitchFamily="34" charset="-79"/>
              </a:rPr>
              <a:t>הקו העליון מתפרש כגדול יותר משום שהוא רחב מהמסילה בעוד הקו התחתון צר ממנה.</a:t>
            </a:r>
            <a:endParaRPr lang="he-IL" sz="2400" dirty="0"/>
          </a:p>
        </p:txBody>
      </p:sp>
    </p:spTree>
    <p:extLst>
      <p:ext uri="{BB962C8B-B14F-4D97-AF65-F5344CB8AC3E}">
        <p14:creationId xmlns:p14="http://schemas.microsoft.com/office/powerpoint/2010/main" val="3278926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D4DFFD1E-7166-4853-B2FF-58AB263B2FCD}"/>
              </a:ext>
            </a:extLst>
          </p:cNvPr>
          <p:cNvSpPr>
            <a:spLocks noGrp="1"/>
          </p:cNvSpPr>
          <p:nvPr>
            <p:ph idx="1"/>
          </p:nvPr>
        </p:nvSpPr>
        <p:spPr>
          <a:xfrm>
            <a:off x="761416" y="1767066"/>
            <a:ext cx="9475659" cy="3880773"/>
          </a:xfrm>
        </p:spPr>
        <p:txBody>
          <a:bodyPr/>
          <a:lstStyle/>
          <a:p>
            <a:pPr marL="0" indent="0">
              <a:lnSpc>
                <a:spcPct val="150000"/>
              </a:lnSpc>
              <a:spcAft>
                <a:spcPts val="0"/>
              </a:spcAft>
              <a:buNone/>
            </a:pPr>
            <a:r>
              <a:rPr lang="he-IL" sz="2800" b="1" dirty="0">
                <a:effectLst/>
                <a:latin typeface="Cambria" panose="02040503050406030204" pitchFamily="18" charset="0"/>
                <a:ea typeface="Narkisim" panose="020E0502050101010101" pitchFamily="34" charset="-79"/>
                <a:cs typeface="Narkisim" panose="020E0502050101010101" pitchFamily="34" charset="-79"/>
              </a:rPr>
              <a:t>כאשר מסתכלים על חפץ מזוויות שונות, או שהוא מוסתר חלקית, הוא נתפס בצורתו הקבועה. </a:t>
            </a:r>
            <a:endParaRPr lang="he-IL" dirty="0"/>
          </a:p>
        </p:txBody>
      </p:sp>
      <p:pic>
        <p:nvPicPr>
          <p:cNvPr id="4" name="תמונה 3" descr="The Constancies | PSYCHOLOGY">
            <a:extLst>
              <a:ext uri="{FF2B5EF4-FFF2-40B4-BE49-F238E27FC236}">
                <a16:creationId xmlns:a16="http://schemas.microsoft.com/office/drawing/2014/main" id="{C62044EC-37C7-415C-8BDA-A5B6A79C3F7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54243" y="3707452"/>
            <a:ext cx="4519064" cy="2184705"/>
          </a:xfrm>
          <a:prstGeom prst="rect">
            <a:avLst/>
          </a:prstGeom>
          <a:noFill/>
          <a:ln>
            <a:noFill/>
          </a:ln>
        </p:spPr>
      </p:pic>
      <p:pic>
        <p:nvPicPr>
          <p:cNvPr id="6" name="תמונה 5">
            <a:extLst>
              <a:ext uri="{FF2B5EF4-FFF2-40B4-BE49-F238E27FC236}">
                <a16:creationId xmlns:a16="http://schemas.microsoft.com/office/drawing/2014/main" id="{7375EE0B-C788-4B48-87C1-1ED826721219}"/>
              </a:ext>
            </a:extLst>
          </p:cNvPr>
          <p:cNvPicPr>
            <a:picLocks noChangeAspect="1"/>
          </p:cNvPicPr>
          <p:nvPr/>
        </p:nvPicPr>
        <p:blipFill>
          <a:blip r:embed="rId3"/>
          <a:stretch>
            <a:fillRect/>
          </a:stretch>
        </p:blipFill>
        <p:spPr>
          <a:xfrm>
            <a:off x="7361726" y="3581381"/>
            <a:ext cx="3401863" cy="2420322"/>
          </a:xfrm>
          <a:prstGeom prst="rect">
            <a:avLst/>
          </a:prstGeom>
        </p:spPr>
      </p:pic>
      <p:sp>
        <p:nvSpPr>
          <p:cNvPr id="5" name="כותרת 1">
            <a:extLst>
              <a:ext uri="{FF2B5EF4-FFF2-40B4-BE49-F238E27FC236}">
                <a16:creationId xmlns:a16="http://schemas.microsoft.com/office/drawing/2014/main" id="{BB981B30-A23E-4606-BC43-1B6A9C20FE9D}"/>
              </a:ext>
            </a:extLst>
          </p:cNvPr>
          <p:cNvSpPr>
            <a:spLocks noGrp="1"/>
          </p:cNvSpPr>
          <p:nvPr>
            <p:ph type="title"/>
          </p:nvPr>
        </p:nvSpPr>
        <p:spPr>
          <a:xfrm>
            <a:off x="374650" y="365125"/>
            <a:ext cx="11423650" cy="1325563"/>
          </a:xfrm>
        </p:spPr>
        <p:txBody>
          <a:bodyPr>
            <a:normAutofit/>
          </a:bodyPr>
          <a:lstStyle/>
          <a:p>
            <a:r>
              <a:rPr lang="he-IL" sz="4800" dirty="0"/>
              <a:t>קביעות הצורה - העשרה </a:t>
            </a:r>
          </a:p>
        </p:txBody>
      </p:sp>
    </p:spTree>
    <p:extLst>
      <p:ext uri="{BB962C8B-B14F-4D97-AF65-F5344CB8AC3E}">
        <p14:creationId xmlns:p14="http://schemas.microsoft.com/office/powerpoint/2010/main" val="21075748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21C32510-988B-4D55-A5AC-920103DD19F8}"/>
              </a:ext>
            </a:extLst>
          </p:cNvPr>
          <p:cNvSpPr>
            <a:spLocks noGrp="1"/>
          </p:cNvSpPr>
          <p:nvPr>
            <p:ph idx="1"/>
          </p:nvPr>
        </p:nvSpPr>
        <p:spPr>
          <a:xfrm>
            <a:off x="1452207" y="2360166"/>
            <a:ext cx="8596668" cy="3880773"/>
          </a:xfrm>
        </p:spPr>
        <p:txBody>
          <a:bodyPr/>
          <a:lstStyle/>
          <a:p>
            <a:pPr marL="0" indent="0" algn="r" rtl="1">
              <a:lnSpc>
                <a:spcPct val="150000"/>
              </a:lnSpc>
              <a:spcAft>
                <a:spcPts val="0"/>
              </a:spcAft>
              <a:buNone/>
            </a:pPr>
            <a:r>
              <a:rPr lang="he-IL" sz="2800" b="1" dirty="0">
                <a:effectLst/>
                <a:latin typeface="Cambria" panose="02040503050406030204" pitchFamily="18" charset="0"/>
                <a:ea typeface="Narkisim" panose="020E0502050101010101" pitchFamily="34" charset="-79"/>
                <a:cs typeface="Narkisim" panose="020E0502050101010101" pitchFamily="34" charset="-79"/>
              </a:rPr>
              <a:t>ניתן לזהות את קולו של אדם כשהוא לוחש, כשהוא צועק, מקרוב או רחוק, כשהוא מדבר, או מקריא לאט או מהר. התנועות והעיצורים נתפסים קבועים גם אם מבחינה אקוסטית הם נשמעים שונה בשל קצב דיבור, גיל, מגדר, ניב הדובר ועוד (מאפיינים ייחודיים).</a:t>
            </a:r>
            <a:endParaRPr lang="en-US" sz="28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תמונה 3">
            <a:extLst>
              <a:ext uri="{FF2B5EF4-FFF2-40B4-BE49-F238E27FC236}">
                <a16:creationId xmlns:a16="http://schemas.microsoft.com/office/drawing/2014/main" id="{7C87D6C8-F84E-445A-8201-4139B1EB5897}"/>
              </a:ext>
            </a:extLst>
          </p:cNvPr>
          <p:cNvPicPr>
            <a:picLocks noChangeAspect="1"/>
          </p:cNvPicPr>
          <p:nvPr/>
        </p:nvPicPr>
        <p:blipFill rotWithShape="1">
          <a:blip r:embed="rId2"/>
          <a:srcRect t="14590"/>
          <a:stretch/>
        </p:blipFill>
        <p:spPr>
          <a:xfrm>
            <a:off x="10048875" y="1912715"/>
            <a:ext cx="2143125" cy="1830442"/>
          </a:xfrm>
          <a:prstGeom prst="rect">
            <a:avLst/>
          </a:prstGeom>
        </p:spPr>
      </p:pic>
      <p:sp>
        <p:nvSpPr>
          <p:cNvPr id="8" name="כותרת 1">
            <a:extLst>
              <a:ext uri="{FF2B5EF4-FFF2-40B4-BE49-F238E27FC236}">
                <a16:creationId xmlns:a16="http://schemas.microsoft.com/office/drawing/2014/main" id="{31A626AD-CE4B-4324-B2B3-7A2D9795D93E}"/>
              </a:ext>
            </a:extLst>
          </p:cNvPr>
          <p:cNvSpPr>
            <a:spLocks noGrp="1"/>
          </p:cNvSpPr>
          <p:nvPr>
            <p:ph type="title"/>
          </p:nvPr>
        </p:nvSpPr>
        <p:spPr>
          <a:xfrm>
            <a:off x="374650" y="365125"/>
            <a:ext cx="11423650" cy="1325563"/>
          </a:xfrm>
        </p:spPr>
        <p:txBody>
          <a:bodyPr>
            <a:normAutofit/>
          </a:bodyPr>
          <a:lstStyle/>
          <a:p>
            <a:r>
              <a:rPr lang="he-IL" sz="4800" dirty="0"/>
              <a:t>קביעות רום הקול - העשרה </a:t>
            </a:r>
          </a:p>
        </p:txBody>
      </p:sp>
    </p:spTree>
    <p:extLst>
      <p:ext uri="{BB962C8B-B14F-4D97-AF65-F5344CB8AC3E}">
        <p14:creationId xmlns:p14="http://schemas.microsoft.com/office/powerpoint/2010/main" val="3010461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12C3350-E9B9-4B7C-A141-0B4A2726AD94}"/>
              </a:ext>
            </a:extLst>
          </p:cNvPr>
          <p:cNvSpPr>
            <a:spLocks noGrp="1"/>
          </p:cNvSpPr>
          <p:nvPr>
            <p:ph type="title"/>
          </p:nvPr>
        </p:nvSpPr>
        <p:spPr/>
        <p:txBody>
          <a:bodyPr>
            <a:normAutofit/>
          </a:bodyPr>
          <a:lstStyle/>
          <a:p>
            <a:pPr marL="27305" marR="0" lvl="0" indent="-342900" algn="r" defTabSz="457200" rtl="1" eaLnBrk="1" fontAlgn="auto" latinLnBrk="0" hangingPunct="1">
              <a:lnSpc>
                <a:spcPct val="150000"/>
              </a:lnSpc>
              <a:spcBef>
                <a:spcPts val="1000"/>
              </a:spcBef>
              <a:spcAft>
                <a:spcPts val="0"/>
              </a:spcAft>
              <a:tabLst/>
              <a:defRPr/>
            </a:pPr>
            <a:r>
              <a:rPr lang="he-IL" sz="5400" dirty="0">
                <a:ln>
                  <a:noFill/>
                </a:ln>
                <a:solidFill>
                  <a:prstClr val="black">
                    <a:lumMod val="75000"/>
                    <a:lumOff val="25000"/>
                  </a:prstClr>
                </a:solidFill>
                <a:effectLst/>
                <a:latin typeface="Narkisim" panose="020E0502050101010101" pitchFamily="34" charset="-79"/>
                <a:ea typeface="Cambria" panose="02040503050406030204" pitchFamily="18" charset="0"/>
                <a:cs typeface="Narkisim" panose="020E0502050101010101" pitchFamily="34" charset="-79"/>
              </a:rPr>
              <a:t>      </a:t>
            </a:r>
            <a:r>
              <a:rPr lang="he-IL" sz="5400" dirty="0">
                <a:ln>
                  <a:noFill/>
                </a:ln>
                <a:solidFill>
                  <a:srgbClr val="FF0000"/>
                </a:solidFill>
                <a:effectLst/>
                <a:latin typeface="Narkisim" panose="020E0502050101010101" pitchFamily="34" charset="-79"/>
                <a:ea typeface="Cambria" panose="02040503050406030204" pitchFamily="18" charset="0"/>
                <a:cs typeface="Narkisim" panose="020E0502050101010101" pitchFamily="34" charset="-79"/>
              </a:rPr>
              <a:t>תחושות ותפיסה</a:t>
            </a:r>
            <a:endParaRPr lang="he-IL" sz="8800" dirty="0">
              <a:solidFill>
                <a:srgbClr val="FF0000"/>
              </a:solidFill>
              <a:latin typeface="Narkisim" panose="020E0502050101010101" pitchFamily="34" charset="-79"/>
              <a:cs typeface="Narkisim" panose="020E0502050101010101" pitchFamily="34" charset="-79"/>
            </a:endParaRPr>
          </a:p>
        </p:txBody>
      </p:sp>
      <p:sp>
        <p:nvSpPr>
          <p:cNvPr id="3" name="מציין מיקום תוכן 2">
            <a:extLst>
              <a:ext uri="{FF2B5EF4-FFF2-40B4-BE49-F238E27FC236}">
                <a16:creationId xmlns:a16="http://schemas.microsoft.com/office/drawing/2014/main" id="{13846317-E538-42AC-8838-C39A35944AC8}"/>
              </a:ext>
            </a:extLst>
          </p:cNvPr>
          <p:cNvSpPr>
            <a:spLocks noGrp="1"/>
          </p:cNvSpPr>
          <p:nvPr>
            <p:ph idx="1"/>
          </p:nvPr>
        </p:nvSpPr>
        <p:spPr>
          <a:xfrm>
            <a:off x="677334" y="1352665"/>
            <a:ext cx="8596668" cy="4895735"/>
          </a:xfrm>
        </p:spPr>
        <p:txBody>
          <a:bodyPr>
            <a:normAutofit/>
          </a:bodyPr>
          <a:lstStyle/>
          <a:p>
            <a:pPr marL="0" indent="0" algn="r" rtl="1">
              <a:lnSpc>
                <a:spcPct val="150000"/>
              </a:lnSpc>
              <a:spcAft>
                <a:spcPts val="0"/>
              </a:spcAft>
              <a:buNone/>
            </a:pPr>
            <a:endParaRPr lang="he-IL" sz="2400" b="1" dirty="0">
              <a:effectLst/>
              <a:latin typeface="Cambria" panose="02040503050406030204" pitchFamily="18" charset="0"/>
              <a:ea typeface="Narkisim" panose="020E0502050101010101" pitchFamily="34" charset="-79"/>
              <a:cs typeface="Narkisim" panose="020E0502050101010101" pitchFamily="34" charset="-79"/>
            </a:endParaRPr>
          </a:p>
          <a:p>
            <a:pPr marL="0" indent="0" algn="r" rtl="1">
              <a:lnSpc>
                <a:spcPct val="150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תחושות הן התנסויות הקשורות בגירויים פשוטים. גירויים חושיים מספקים לנו נתונים המשמשים בסיס להשערות שלנו על טבעו של העולם, וההשערות הללו הן שיוצרות את התפיסה. </a:t>
            </a:r>
          </a:p>
          <a:p>
            <a:pPr marL="0" indent="0" algn="r" rtl="1">
              <a:lnSpc>
                <a:spcPct val="150000"/>
              </a:lnSpc>
              <a:spcAft>
                <a:spcPts val="0"/>
              </a:spcAft>
              <a:buNone/>
            </a:pPr>
            <a:r>
              <a:rPr lang="he-IL" sz="2400" b="1" dirty="0">
                <a:effectLst/>
                <a:latin typeface="Cambria" panose="02040503050406030204" pitchFamily="18" charset="0"/>
                <a:ea typeface="Narkisim" panose="020E0502050101010101" pitchFamily="34" charset="-79"/>
                <a:cs typeface="Narkisim" panose="020E0502050101010101" pitchFamily="34" charset="-79"/>
              </a:rPr>
              <a:t>תפיסה עשויה להיות משכנעת, אך היא מבוססת על פרשנות של גירויים ולכן היא תמיד עשויה להיות מוטעית. ההוכחה לכך הן אשליות תפיסתיות: סילוף או אי-התאמה בין תפיסה למציאות. אשליות מתרחשות בכל החושים ומטעות כל מיני אספקטים תפיסתיים.</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13316" name="Picture 4" descr="תחושות אוטומטיות ותחושות שאנו גורמים לעצמנו - דפנה שם טוב">
            <a:extLst>
              <a:ext uri="{FF2B5EF4-FFF2-40B4-BE49-F238E27FC236}">
                <a16:creationId xmlns:a16="http://schemas.microsoft.com/office/drawing/2014/main" id="{AC523536-E8B2-4A14-BD4E-8A21D59877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4802" y="2074068"/>
            <a:ext cx="2409825" cy="1895475"/>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a:extLst>
              <a:ext uri="{FF2B5EF4-FFF2-40B4-BE49-F238E27FC236}">
                <a16:creationId xmlns:a16="http://schemas.microsoft.com/office/drawing/2014/main" id="{9587B61B-D41E-4989-8224-FC19E5BFCA96}"/>
              </a:ext>
            </a:extLst>
          </p:cNvPr>
          <p:cNvPicPr>
            <a:picLocks noChangeAspect="1"/>
          </p:cNvPicPr>
          <p:nvPr/>
        </p:nvPicPr>
        <p:blipFill>
          <a:blip r:embed="rId3"/>
          <a:stretch>
            <a:fillRect/>
          </a:stretch>
        </p:blipFill>
        <p:spPr>
          <a:xfrm>
            <a:off x="9395228" y="4483100"/>
            <a:ext cx="2266950" cy="2009775"/>
          </a:xfrm>
          <a:prstGeom prst="rect">
            <a:avLst/>
          </a:prstGeom>
        </p:spPr>
      </p:pic>
      <p:pic>
        <p:nvPicPr>
          <p:cNvPr id="6" name="תמונה 5">
            <a:extLst>
              <a:ext uri="{FF2B5EF4-FFF2-40B4-BE49-F238E27FC236}">
                <a16:creationId xmlns:a16="http://schemas.microsoft.com/office/drawing/2014/main" id="{F00C936E-F67B-4574-AB1B-A884E9F6D0EC}"/>
              </a:ext>
            </a:extLst>
          </p:cNvPr>
          <p:cNvPicPr>
            <a:picLocks noChangeAspect="1"/>
          </p:cNvPicPr>
          <p:nvPr/>
        </p:nvPicPr>
        <p:blipFill>
          <a:blip r:embed="rId4"/>
          <a:stretch>
            <a:fillRect/>
          </a:stretch>
        </p:blipFill>
        <p:spPr>
          <a:xfrm>
            <a:off x="916197" y="85273"/>
            <a:ext cx="5041829" cy="1658256"/>
          </a:xfrm>
          <a:prstGeom prst="rect">
            <a:avLst/>
          </a:prstGeom>
        </p:spPr>
      </p:pic>
    </p:spTree>
    <p:extLst>
      <p:ext uri="{BB962C8B-B14F-4D97-AF65-F5344CB8AC3E}">
        <p14:creationId xmlns:p14="http://schemas.microsoft.com/office/powerpoint/2010/main" val="232407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2BD180E-A8D1-425C-9E38-77B822A10C8A}"/>
              </a:ext>
            </a:extLst>
          </p:cNvPr>
          <p:cNvSpPr>
            <a:spLocks noGrp="1"/>
          </p:cNvSpPr>
          <p:nvPr>
            <p:ph type="title"/>
          </p:nvPr>
        </p:nvSpPr>
        <p:spPr/>
        <p:txBody>
          <a:bodyPr/>
          <a:lstStyle/>
          <a:p>
            <a:r>
              <a:rPr lang="he-IL" dirty="0"/>
              <a:t>הפעלה מספר 1 – טלפון שבור</a:t>
            </a:r>
          </a:p>
        </p:txBody>
      </p:sp>
      <p:sp>
        <p:nvSpPr>
          <p:cNvPr id="3" name="מציין מיקום תוכן 2">
            <a:extLst>
              <a:ext uri="{FF2B5EF4-FFF2-40B4-BE49-F238E27FC236}">
                <a16:creationId xmlns:a16="http://schemas.microsoft.com/office/drawing/2014/main" id="{EAFA5A2D-270B-4BC8-BD9F-83D682F0D190}"/>
              </a:ext>
            </a:extLst>
          </p:cNvPr>
          <p:cNvSpPr txBox="1">
            <a:spLocks/>
          </p:cNvSpPr>
          <p:nvPr/>
        </p:nvSpPr>
        <p:spPr>
          <a:xfrm>
            <a:off x="677333" y="2160589"/>
            <a:ext cx="11221087" cy="3880773"/>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he-IL" sz="3600" b="1" dirty="0">
                <a:latin typeface="Narkisim" panose="020E0502050101010101" pitchFamily="34" charset="-79"/>
              </a:rPr>
              <a:t>העבירו סוד מאחד לשני</a:t>
            </a:r>
          </a:p>
        </p:txBody>
      </p:sp>
      <p:pic>
        <p:nvPicPr>
          <p:cNvPr id="4" name="Picture 2" descr="טלפון שבור &quot;- תרגיל ללמידה משמעותית מי... - שוש שירי- מאמנת אישית ...">
            <a:extLst>
              <a:ext uri="{FF2B5EF4-FFF2-40B4-BE49-F238E27FC236}">
                <a16:creationId xmlns:a16="http://schemas.microsoft.com/office/drawing/2014/main" id="{B8F31C71-5D39-4C91-BE25-F442AF2A2D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600" y="2107456"/>
            <a:ext cx="4564823" cy="438541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טלפון שבור - אתר בידודי">
            <a:extLst>
              <a:ext uri="{FF2B5EF4-FFF2-40B4-BE49-F238E27FC236}">
                <a16:creationId xmlns:a16="http://schemas.microsoft.com/office/drawing/2014/main" id="{08E2549A-BB52-4AC8-A971-031FEC878C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15221" y="4522827"/>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eslev.co.il - breslev.co.il - טלפון שבור?">
            <a:extLst>
              <a:ext uri="{FF2B5EF4-FFF2-40B4-BE49-F238E27FC236}">
                <a16:creationId xmlns:a16="http://schemas.microsoft.com/office/drawing/2014/main" id="{BDD6205E-878B-418D-98D9-43957AB7EA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31491" y="2943166"/>
            <a:ext cx="2562225" cy="1790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47938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A844DF7-EF3D-4953-8EC9-9359FB27A7AB}"/>
              </a:ext>
            </a:extLst>
          </p:cNvPr>
          <p:cNvSpPr>
            <a:spLocks noGrp="1"/>
          </p:cNvSpPr>
          <p:nvPr>
            <p:ph type="title"/>
          </p:nvPr>
        </p:nvSpPr>
        <p:spPr/>
        <p:txBody>
          <a:bodyPr/>
          <a:lstStyle/>
          <a:p>
            <a:r>
              <a:rPr lang="he-IL" dirty="0"/>
              <a:t>הפעלה מספר 1 - טלפון שבור</a:t>
            </a:r>
          </a:p>
        </p:txBody>
      </p:sp>
      <p:sp>
        <p:nvSpPr>
          <p:cNvPr id="3" name="מציין מיקום תוכן 2">
            <a:extLst>
              <a:ext uri="{FF2B5EF4-FFF2-40B4-BE49-F238E27FC236}">
                <a16:creationId xmlns:a16="http://schemas.microsoft.com/office/drawing/2014/main" id="{FA9D993E-E6A1-40E8-9D95-03363B659C20}"/>
              </a:ext>
            </a:extLst>
          </p:cNvPr>
          <p:cNvSpPr txBox="1">
            <a:spLocks/>
          </p:cNvSpPr>
          <p:nvPr/>
        </p:nvSpPr>
        <p:spPr>
          <a:xfrm>
            <a:off x="208421" y="1926354"/>
            <a:ext cx="11589879"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457200">
              <a:lnSpc>
                <a:spcPct val="150000"/>
              </a:lnSpc>
              <a:buClr>
                <a:srgbClr val="90C226"/>
              </a:buClr>
              <a:buSzPct val="80000"/>
              <a:buFont typeface="Arial" panose="020B0604020202020204" pitchFamily="34" charset="0"/>
              <a:buNone/>
              <a:defRPr/>
            </a:pPr>
            <a:r>
              <a:rPr lang="he-IL" sz="3600" dirty="0">
                <a:latin typeface="Narkisim" panose="020E0502050101010101" pitchFamily="34" charset="-79"/>
              </a:rPr>
              <a:t>מכיוון ואיננו בטוחים לגבי מה שלחשו לנו באוזן, </a:t>
            </a:r>
            <a:r>
              <a:rPr lang="he-IL" sz="3600" b="1" dirty="0">
                <a:latin typeface="Narkisim" panose="020E0502050101010101" pitchFamily="34" charset="-79"/>
              </a:rPr>
              <a:t>אנו נותנים פרשנות לגירוי ששמענו והמשמעות משתנה</a:t>
            </a:r>
          </a:p>
          <a:p>
            <a:pPr>
              <a:lnSpc>
                <a:spcPct val="150000"/>
              </a:lnSpc>
            </a:pPr>
            <a:endParaRPr lang="he-IL" dirty="0"/>
          </a:p>
        </p:txBody>
      </p:sp>
      <p:pic>
        <p:nvPicPr>
          <p:cNvPr id="4" name="תמונה 3">
            <a:extLst>
              <a:ext uri="{FF2B5EF4-FFF2-40B4-BE49-F238E27FC236}">
                <a16:creationId xmlns:a16="http://schemas.microsoft.com/office/drawing/2014/main" id="{78A5942A-DCE9-4944-8CAA-21149FDEB01D}"/>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974" b="89744" l="6502" r="91022">
                        <a14:foregroundMark x1="91022" y1="51923" x2="91022" y2="51923"/>
                        <a14:foregroundMark x1="6502" y1="58333" x2="6502" y2="58333"/>
                      </a14:backgroundRemoval>
                    </a14:imgEffect>
                  </a14:imgLayer>
                </a14:imgProps>
              </a:ext>
            </a:extLst>
          </a:blip>
          <a:srcRect l="5138" t="17260" r="5584" b="12378"/>
          <a:stretch/>
        </p:blipFill>
        <p:spPr>
          <a:xfrm>
            <a:off x="2614174" y="3994189"/>
            <a:ext cx="6546655" cy="24234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688641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Google Shape;117;p22">
            <a:extLst>
              <a:ext uri="{FF2B5EF4-FFF2-40B4-BE49-F238E27FC236}">
                <a16:creationId xmlns:a16="http://schemas.microsoft.com/office/drawing/2014/main" id="{FDDEA434-E48E-4A64-B107-03FEA999E6B9}"/>
              </a:ext>
            </a:extLst>
          </p:cNvPr>
          <p:cNvPicPr preferRelativeResize="0"/>
          <p:nvPr/>
        </p:nvPicPr>
        <p:blipFill>
          <a:blip r:embed="rId3"/>
          <a:stretch>
            <a:fillRect/>
          </a:stretch>
        </p:blipFill>
        <p:spPr>
          <a:xfrm>
            <a:off x="1462721" y="643467"/>
            <a:ext cx="3653158" cy="5571066"/>
          </a:xfrm>
          <a:prstGeom prst="rect">
            <a:avLst/>
          </a:prstGeom>
          <a:noFill/>
        </p:spPr>
      </p:pic>
      <p:pic>
        <p:nvPicPr>
          <p:cNvPr id="4" name="מציין מיקום תוכן 3">
            <a:extLst>
              <a:ext uri="{FF2B5EF4-FFF2-40B4-BE49-F238E27FC236}">
                <a16:creationId xmlns:a16="http://schemas.microsoft.com/office/drawing/2014/main" id="{AE8A452F-AFCB-44B8-BB6D-833AE1F47142}"/>
              </a:ext>
            </a:extLst>
          </p:cNvPr>
          <p:cNvPicPr>
            <a:picLocks noGrp="1" noChangeAspect="1"/>
          </p:cNvPicPr>
          <p:nvPr>
            <p:ph idx="1"/>
          </p:nvPr>
        </p:nvPicPr>
        <p:blipFill>
          <a:blip r:embed="rId4"/>
          <a:stretch>
            <a:fillRect/>
          </a:stretch>
        </p:blipFill>
        <p:spPr>
          <a:xfrm>
            <a:off x="6940163" y="643467"/>
            <a:ext cx="3925070" cy="5571066"/>
          </a:xfrm>
          <a:prstGeom prst="rect">
            <a:avLst/>
          </a:prstGeom>
        </p:spPr>
      </p:pic>
    </p:spTree>
    <p:extLst>
      <p:ext uri="{BB962C8B-B14F-4D97-AF65-F5344CB8AC3E}">
        <p14:creationId xmlns:p14="http://schemas.microsoft.com/office/powerpoint/2010/main" val="25854558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a:extLst>
              <a:ext uri="{FF2B5EF4-FFF2-40B4-BE49-F238E27FC236}">
                <a16:creationId xmlns:a16="http://schemas.microsoft.com/office/drawing/2014/main" id="{3051AECB-A7B4-4704-94C5-11F42F86839B}"/>
              </a:ext>
            </a:extLst>
          </p:cNvPr>
          <p:cNvPicPr>
            <a:picLocks noChangeAspect="1"/>
          </p:cNvPicPr>
          <p:nvPr/>
        </p:nvPicPr>
        <p:blipFill>
          <a:blip r:embed="rId3"/>
          <a:stretch>
            <a:fillRect/>
          </a:stretch>
        </p:blipFill>
        <p:spPr>
          <a:xfrm>
            <a:off x="7723761" y="2163293"/>
            <a:ext cx="3569287" cy="4389028"/>
          </a:xfrm>
          <a:prstGeom prst="rect">
            <a:avLst/>
          </a:prstGeom>
        </p:spPr>
      </p:pic>
      <p:pic>
        <p:nvPicPr>
          <p:cNvPr id="9" name="תמונה 8">
            <a:extLst>
              <a:ext uri="{FF2B5EF4-FFF2-40B4-BE49-F238E27FC236}">
                <a16:creationId xmlns:a16="http://schemas.microsoft.com/office/drawing/2014/main" id="{AC5F2437-9708-4A2F-8DF4-86CAEE4D75A7}"/>
              </a:ext>
            </a:extLst>
          </p:cNvPr>
          <p:cNvPicPr>
            <a:picLocks noChangeAspect="1"/>
          </p:cNvPicPr>
          <p:nvPr/>
        </p:nvPicPr>
        <p:blipFill>
          <a:blip r:embed="rId4"/>
          <a:stretch>
            <a:fillRect/>
          </a:stretch>
        </p:blipFill>
        <p:spPr>
          <a:xfrm>
            <a:off x="432768" y="2289753"/>
            <a:ext cx="5171690" cy="3858127"/>
          </a:xfrm>
          <a:prstGeom prst="rect">
            <a:avLst/>
          </a:prstGeom>
        </p:spPr>
      </p:pic>
      <p:sp>
        <p:nvSpPr>
          <p:cNvPr id="3" name="מציין מיקום תוכן 2">
            <a:extLst>
              <a:ext uri="{FF2B5EF4-FFF2-40B4-BE49-F238E27FC236}">
                <a16:creationId xmlns:a16="http://schemas.microsoft.com/office/drawing/2014/main" id="{A4358184-EACA-4B36-9C7E-B64BEA615D95}"/>
              </a:ext>
            </a:extLst>
          </p:cNvPr>
          <p:cNvSpPr>
            <a:spLocks noGrp="1"/>
          </p:cNvSpPr>
          <p:nvPr>
            <p:ph idx="1"/>
          </p:nvPr>
        </p:nvSpPr>
        <p:spPr/>
        <p:txBody>
          <a:bodyPr/>
          <a:lstStyle/>
          <a:p>
            <a:endParaRPr lang="he-IL"/>
          </a:p>
        </p:txBody>
      </p:sp>
    </p:spTree>
    <p:extLst>
      <p:ext uri="{BB962C8B-B14F-4D97-AF65-F5344CB8AC3E}">
        <p14:creationId xmlns:p14="http://schemas.microsoft.com/office/powerpoint/2010/main" val="29132546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מציין מיקום תוכן 3">
            <a:extLst>
              <a:ext uri="{FF2B5EF4-FFF2-40B4-BE49-F238E27FC236}">
                <a16:creationId xmlns:a16="http://schemas.microsoft.com/office/drawing/2014/main" id="{677B16A0-BF5E-4966-B0EE-093703AA114E}"/>
              </a:ext>
            </a:extLst>
          </p:cNvPr>
          <p:cNvPicPr/>
          <p:nvPr/>
        </p:nvPicPr>
        <p:blipFill>
          <a:blip r:embed="rId2"/>
          <a:stretch>
            <a:fillRect/>
          </a:stretch>
        </p:blipFill>
        <p:spPr>
          <a:xfrm>
            <a:off x="7369796" y="2261341"/>
            <a:ext cx="3457353" cy="3993543"/>
          </a:xfrm>
          <a:prstGeom prst="rect">
            <a:avLst/>
          </a:prstGeom>
        </p:spPr>
      </p:pic>
      <p:pic>
        <p:nvPicPr>
          <p:cNvPr id="6" name="Picture 4" descr="איך עקרונות התפיסה משפיעים על יצירת התבניות והדפוסים - גשטאלט ישראל">
            <a:extLst>
              <a:ext uri="{FF2B5EF4-FFF2-40B4-BE49-F238E27FC236}">
                <a16:creationId xmlns:a16="http://schemas.microsoft.com/office/drawing/2014/main" id="{C68F23F1-8C35-4A63-805F-1EB7204FB0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3209" y="1890185"/>
            <a:ext cx="3457353" cy="4735853"/>
          </a:xfrm>
          <a:prstGeom prst="rect">
            <a:avLst/>
          </a:prstGeom>
          <a:noFill/>
          <a:extLst>
            <a:ext uri="{909E8E84-426E-40DD-AFC4-6F175D3DCCD1}">
              <a14:hiddenFill xmlns:a14="http://schemas.microsoft.com/office/drawing/2010/main">
                <a:solidFill>
                  <a:srgbClr val="FFFFFF"/>
                </a:solidFill>
              </a14:hiddenFill>
            </a:ext>
          </a:extLst>
        </p:spPr>
      </p:pic>
      <p:sp>
        <p:nvSpPr>
          <p:cNvPr id="9" name="מציין מיקום תוכן 8">
            <a:extLst>
              <a:ext uri="{FF2B5EF4-FFF2-40B4-BE49-F238E27FC236}">
                <a16:creationId xmlns:a16="http://schemas.microsoft.com/office/drawing/2014/main" id="{F8885DFF-6818-48E2-B154-4E2A45275F50}"/>
              </a:ext>
            </a:extLst>
          </p:cNvPr>
          <p:cNvSpPr>
            <a:spLocks noGrp="1"/>
          </p:cNvSpPr>
          <p:nvPr>
            <p:ph idx="1"/>
          </p:nvPr>
        </p:nvSpPr>
        <p:spPr/>
        <p:txBody>
          <a:bodyPr/>
          <a:lstStyle/>
          <a:p>
            <a:endParaRPr lang="he-IL"/>
          </a:p>
        </p:txBody>
      </p:sp>
    </p:spTree>
    <p:extLst>
      <p:ext uri="{BB962C8B-B14F-4D97-AF65-F5344CB8AC3E}">
        <p14:creationId xmlns:p14="http://schemas.microsoft.com/office/powerpoint/2010/main" val="1178141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EDD4054-AD63-4F13-AFE2-DDB527226C69}"/>
              </a:ext>
            </a:extLst>
          </p:cNvPr>
          <p:cNvSpPr>
            <a:spLocks noGrp="1"/>
          </p:cNvSpPr>
          <p:nvPr>
            <p:ph type="title"/>
          </p:nvPr>
        </p:nvSpPr>
        <p:spPr>
          <a:xfrm>
            <a:off x="374650" y="365125"/>
            <a:ext cx="11423650" cy="1325563"/>
          </a:xfrm>
        </p:spPr>
        <p:txBody>
          <a:bodyPr/>
          <a:lstStyle/>
          <a:p>
            <a:pPr algn="r"/>
            <a:r>
              <a:rPr lang="he-IL" dirty="0"/>
              <a:t>   מה את/ה רואה בתמונה?</a:t>
            </a:r>
          </a:p>
        </p:txBody>
      </p:sp>
      <p:pic>
        <p:nvPicPr>
          <p:cNvPr id="4" name="Picture 2" descr="דיוקנו של רודולף השני מאת ג'וזפה ארצ'ימבולדו, 1590 (ציור דיוקן העשוי ירקות, פירות ופרחים)">
            <a:extLst>
              <a:ext uri="{FF2B5EF4-FFF2-40B4-BE49-F238E27FC236}">
                <a16:creationId xmlns:a16="http://schemas.microsoft.com/office/drawing/2014/main" id="{ACEC16BD-402C-42BA-9F27-1642830D0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810" y="125107"/>
            <a:ext cx="5467546" cy="6732893"/>
          </a:xfrm>
          <a:prstGeom prst="rect">
            <a:avLst/>
          </a:prstGeom>
          <a:noFill/>
          <a:extLst>
            <a:ext uri="{909E8E84-426E-40DD-AFC4-6F175D3DCCD1}">
              <a14:hiddenFill xmlns:a14="http://schemas.microsoft.com/office/drawing/2010/main">
                <a:solidFill>
                  <a:srgbClr val="FFFFFF"/>
                </a:solidFill>
              </a14:hiddenFill>
            </a:ext>
          </a:extLst>
        </p:spPr>
      </p:pic>
      <p:sp>
        <p:nvSpPr>
          <p:cNvPr id="5" name="מלבן 4">
            <a:extLst>
              <a:ext uri="{FF2B5EF4-FFF2-40B4-BE49-F238E27FC236}">
                <a16:creationId xmlns:a16="http://schemas.microsoft.com/office/drawing/2014/main" id="{50496847-BB16-40BE-8FDB-D0898DBA2F80}"/>
              </a:ext>
            </a:extLst>
          </p:cNvPr>
          <p:cNvSpPr/>
          <p:nvPr/>
        </p:nvSpPr>
        <p:spPr>
          <a:xfrm>
            <a:off x="8240291" y="3372902"/>
            <a:ext cx="968535" cy="1631216"/>
          </a:xfrm>
          <a:prstGeom prst="rect">
            <a:avLst/>
          </a:prstGeom>
        </p:spPr>
        <p:txBody>
          <a:bodyPr wrap="none">
            <a:spAutoFit/>
          </a:bodyPr>
          <a:lstStyle/>
          <a:p>
            <a:r>
              <a:rPr lang="he-IL" sz="10000" b="1" dirty="0"/>
              <a:t>?</a:t>
            </a:r>
          </a:p>
        </p:txBody>
      </p:sp>
    </p:spTree>
    <p:extLst>
      <p:ext uri="{BB962C8B-B14F-4D97-AF65-F5344CB8AC3E}">
        <p14:creationId xmlns:p14="http://schemas.microsoft.com/office/powerpoint/2010/main" val="21279152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81B654D1-8092-4FB7-BB78-804C8AFAAA5C}"/>
              </a:ext>
            </a:extLst>
          </p:cNvPr>
          <p:cNvSpPr>
            <a:spLocks noGrp="1"/>
          </p:cNvSpPr>
          <p:nvPr>
            <p:ph idx="1"/>
          </p:nvPr>
        </p:nvSpPr>
        <p:spPr>
          <a:xfrm>
            <a:off x="1536438" y="1843793"/>
            <a:ext cx="9622973" cy="3880773"/>
          </a:xfrm>
        </p:spPr>
        <p:txBody>
          <a:bodyPr/>
          <a:lstStyle/>
          <a:p>
            <a:pPr marL="0" marR="0" lvl="0" indent="0" algn="r" defTabSz="457200" rtl="1" eaLnBrk="1" fontAlgn="auto" latinLnBrk="0" hangingPunct="1">
              <a:lnSpc>
                <a:spcPct val="150000"/>
              </a:lnSpc>
              <a:spcBef>
                <a:spcPts val="1000"/>
              </a:spcBef>
              <a:spcAft>
                <a:spcPts val="800"/>
              </a:spcAft>
              <a:buClr>
                <a:srgbClr val="90C226"/>
              </a:buClr>
              <a:buSzPct val="80000"/>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ס</a:t>
            </a:r>
            <a:r>
              <a:rPr kumimoji="0" lang="he-IL"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Times New Roman" panose="02020603050405020304" pitchFamily="18" charset="0"/>
                <a:cs typeface="Narkisim" panose="020E0502050101010101" pitchFamily="34" charset="-79"/>
              </a:rPr>
              <a:t>וג של אשליה המאופיינת בתפיסה חזותית מוטעית של תמונה או צורה. אשליות מתרחשות בכל החושים. </a:t>
            </a:r>
            <a:endParaRPr kumimoji="0" lang="en-US" sz="3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endParaRPr lang="he-IL" sz="3600" dirty="0"/>
          </a:p>
        </p:txBody>
      </p:sp>
      <p:pic>
        <p:nvPicPr>
          <p:cNvPr id="5" name="תמונה 4">
            <a:extLst>
              <a:ext uri="{FF2B5EF4-FFF2-40B4-BE49-F238E27FC236}">
                <a16:creationId xmlns:a16="http://schemas.microsoft.com/office/drawing/2014/main" id="{AAA48B52-8630-4A13-B657-DAFE1FAD6ABB}"/>
              </a:ext>
            </a:extLst>
          </p:cNvPr>
          <p:cNvPicPr>
            <a:picLocks noChangeAspect="1"/>
          </p:cNvPicPr>
          <p:nvPr/>
        </p:nvPicPr>
        <p:blipFill>
          <a:blip r:embed="rId2"/>
          <a:stretch>
            <a:fillRect/>
          </a:stretch>
        </p:blipFill>
        <p:spPr>
          <a:xfrm>
            <a:off x="1356914" y="3390339"/>
            <a:ext cx="4178446" cy="2334227"/>
          </a:xfrm>
          <a:prstGeom prst="rect">
            <a:avLst/>
          </a:prstGeom>
        </p:spPr>
      </p:pic>
      <p:sp>
        <p:nvSpPr>
          <p:cNvPr id="4" name="כותרת 1">
            <a:extLst>
              <a:ext uri="{FF2B5EF4-FFF2-40B4-BE49-F238E27FC236}">
                <a16:creationId xmlns:a16="http://schemas.microsoft.com/office/drawing/2014/main" id="{3081FC8D-4511-4435-9087-AC055B108996}"/>
              </a:ext>
            </a:extLst>
          </p:cNvPr>
          <p:cNvSpPr>
            <a:spLocks noGrp="1"/>
          </p:cNvSpPr>
          <p:nvPr>
            <p:ph type="title"/>
          </p:nvPr>
        </p:nvSpPr>
        <p:spPr>
          <a:xfrm>
            <a:off x="374650" y="365125"/>
            <a:ext cx="11423650" cy="1325563"/>
          </a:xfrm>
        </p:spPr>
        <p:txBody>
          <a:bodyPr>
            <a:normAutofit/>
          </a:bodyPr>
          <a:lstStyle/>
          <a:p>
            <a:r>
              <a:rPr kumimoji="0" lang="he-IL"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אשליות תפיסתיות ועיוותים בתפיסה</a:t>
            </a:r>
            <a:endParaRPr lang="he-IL" dirty="0"/>
          </a:p>
        </p:txBody>
      </p:sp>
    </p:spTree>
    <p:extLst>
      <p:ext uri="{BB962C8B-B14F-4D97-AF65-F5344CB8AC3E}">
        <p14:creationId xmlns:p14="http://schemas.microsoft.com/office/powerpoint/2010/main" val="4060971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6FEFC07-391E-4811-8BEB-EF410F5A0AB4}"/>
              </a:ext>
            </a:extLst>
          </p:cNvPr>
          <p:cNvSpPr>
            <a:spLocks noGrp="1"/>
          </p:cNvSpPr>
          <p:nvPr>
            <p:ph type="title"/>
          </p:nvPr>
        </p:nvSpPr>
        <p:spPr>
          <a:xfrm>
            <a:off x="597283" y="299545"/>
            <a:ext cx="9107797" cy="1320800"/>
          </a:xfrm>
        </p:spPr>
        <p:txBody>
          <a:bodyPr>
            <a:normAutofit fontScale="90000"/>
          </a:bodyPr>
          <a:lstStyle/>
          <a:p>
            <a:pPr marL="342900" marR="0" lvl="0" indent="-342900" algn="r" defTabSz="457200" rtl="1" eaLnBrk="1" fontAlgn="auto" latinLnBrk="0" hangingPunct="1">
              <a:lnSpc>
                <a:spcPct val="150000"/>
              </a:lnSpc>
              <a:spcBef>
                <a:spcPts val="1000"/>
              </a:spcBef>
              <a:spcAft>
                <a:spcPts val="800"/>
              </a:spcAft>
              <a:tabLst/>
              <a:defRPr/>
            </a:pPr>
            <a:r>
              <a:rPr kumimoji="0" lang="he-IL" sz="3200" b="1" i="0"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חוקי הארגון התפיסתי של הגשטלט (תבנית)</a:t>
            </a:r>
            <a:br>
              <a:rPr kumimoji="0" lang="en-US" sz="17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rPr>
            </a:br>
            <a:endParaRPr lang="he-IL" dirty="0"/>
          </a:p>
        </p:txBody>
      </p:sp>
      <p:sp>
        <p:nvSpPr>
          <p:cNvPr id="3" name="מציין מיקום תוכן 2">
            <a:extLst>
              <a:ext uri="{FF2B5EF4-FFF2-40B4-BE49-F238E27FC236}">
                <a16:creationId xmlns:a16="http://schemas.microsoft.com/office/drawing/2014/main" id="{4167DFCD-A0AB-481E-B1AD-42D1D47B8815}"/>
              </a:ext>
            </a:extLst>
          </p:cNvPr>
          <p:cNvSpPr>
            <a:spLocks noGrp="1"/>
          </p:cNvSpPr>
          <p:nvPr>
            <p:ph idx="1"/>
          </p:nvPr>
        </p:nvSpPr>
        <p:spPr>
          <a:xfrm>
            <a:off x="756847" y="1846547"/>
            <a:ext cx="9187846" cy="4981902"/>
          </a:xfrm>
        </p:spPr>
        <p:txBody>
          <a:bodyPr>
            <a:normAutofit/>
          </a:bodyPr>
          <a:lstStyle/>
          <a:p>
            <a:pPr marL="0" indent="0" algn="r" rtl="1">
              <a:lnSpc>
                <a:spcPct val="115000"/>
              </a:lnSpc>
              <a:spcAft>
                <a:spcPts val="0"/>
              </a:spcAft>
              <a:buNone/>
            </a:pPr>
            <a:r>
              <a:rPr lang="he-IL" sz="2400" b="1"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את פסיכולוגיית הגֵשְׁטָלְט (בגרמנית גשטלט = צורה, תבנית, דפוס) </a:t>
            </a:r>
          </a:p>
          <a:p>
            <a:pPr marL="0" indent="0" algn="r" rtl="1">
              <a:lnSpc>
                <a:spcPct val="115000"/>
              </a:lnSpc>
              <a:spcAft>
                <a:spcPts val="0"/>
              </a:spcAft>
              <a:buNone/>
            </a:pPr>
            <a:r>
              <a:rPr lang="he-IL" sz="2400" b="1" dirty="0">
                <a:solidFill>
                  <a:srgbClr val="000000"/>
                </a:solidFill>
                <a:effectLst/>
                <a:latin typeface="Cambria" panose="02040503050406030204" pitchFamily="18" charset="0"/>
                <a:ea typeface="Arial" panose="020B0604020202020204" pitchFamily="34" charset="0"/>
                <a:cs typeface="Narkisim" panose="020E0502050101010101" pitchFamily="34" charset="-79"/>
              </a:rPr>
              <a:t>ניתן להבין באמצעות משפט מפתח אחד: "השלם שונה מסכום חלקיו". </a:t>
            </a:r>
          </a:p>
          <a:p>
            <a:pPr marL="0" indent="0" algn="r" rtl="1">
              <a:lnSpc>
                <a:spcPct val="115000"/>
              </a:lnSpc>
              <a:spcAft>
                <a:spcPts val="0"/>
              </a:spcAft>
              <a:buNone/>
            </a:pPr>
            <a:r>
              <a:rPr lang="he-IL" sz="2400" b="1" dirty="0">
                <a:solidFill>
                  <a:srgbClr val="000000"/>
                </a:solidFill>
                <a:effectLst/>
                <a:latin typeface="Cambria" panose="02040503050406030204" pitchFamily="18" charset="0"/>
                <a:ea typeface="Arial" panose="020B0604020202020204" pitchFamily="34" charset="0"/>
                <a:cs typeface="Narkisim" panose="020E0502050101010101" pitchFamily="34" charset="-79"/>
              </a:rPr>
              <a:t>כוונת משפט זה היא שהאדם מפרש את הגירויים החושיים, ומשליך את ידיעותיו על הקלט החושי.</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pPr marL="0" indent="0" algn="r" rtl="1">
              <a:lnSpc>
                <a:spcPct val="115000"/>
              </a:lnSpc>
              <a:spcAft>
                <a:spcPts val="0"/>
              </a:spcAft>
              <a:buNone/>
            </a:pPr>
            <a:r>
              <a:rPr lang="he-IL" sz="2400" b="1" dirty="0">
                <a:solidFill>
                  <a:srgbClr val="000000"/>
                </a:solidFill>
                <a:effectLst/>
                <a:latin typeface="Cambria" panose="02040503050406030204" pitchFamily="18" charset="0"/>
                <a:ea typeface="Arial" panose="020B0604020202020204" pitchFamily="34" charset="0"/>
                <a:cs typeface="Narkisim" panose="020E0502050101010101" pitchFamily="34" charset="-79"/>
              </a:rPr>
              <a:t>לדוגמה: </a:t>
            </a:r>
            <a:r>
              <a:rPr lang="he-IL" sz="2400" b="1"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אבי גישת הגשטלט, מקס </a:t>
            </a:r>
            <a:r>
              <a:rPr lang="he-IL" sz="2400" b="1" dirty="0" err="1">
                <a:solidFill>
                  <a:srgbClr val="202122"/>
                </a:solidFill>
                <a:effectLst/>
                <a:latin typeface="Cambria" panose="02040503050406030204" pitchFamily="18" charset="0"/>
                <a:ea typeface="Arial" panose="020B0604020202020204" pitchFamily="34" charset="0"/>
                <a:cs typeface="Narkisim" panose="020E0502050101010101" pitchFamily="34" charset="-79"/>
              </a:rPr>
              <a:t>ורטהיימר</a:t>
            </a:r>
            <a:r>
              <a:rPr lang="he-IL" sz="2400" b="1"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 ערך ניסוי לבדיקת תפיסת התנועה. הוא הקרין לנבדקיו שני הבזקי אור משתי נקודות שונות בפסקי זמן קרובים. הנבדקים ראו את שני ההבזקים כנקודת אור אחת בודדת, שנעה ממקום אחד לשני, אף על פי שלא התרחשה שום תנועה של האורות. </a:t>
            </a:r>
            <a:r>
              <a:rPr lang="he-IL" sz="2400" b="1" dirty="0" err="1">
                <a:solidFill>
                  <a:srgbClr val="202122"/>
                </a:solidFill>
                <a:effectLst/>
                <a:latin typeface="Cambria" panose="02040503050406030204" pitchFamily="18" charset="0"/>
                <a:ea typeface="Arial" panose="020B0604020202020204" pitchFamily="34" charset="0"/>
                <a:cs typeface="Narkisim" panose="020E0502050101010101" pitchFamily="34" charset="-79"/>
              </a:rPr>
              <a:t>ורטהיימר</a:t>
            </a:r>
            <a:r>
              <a:rPr lang="he-IL" sz="2400" b="1"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 הסיק מכך כי התודעה היא זו שהשליכה את התבנית שלה על הקלט החושי, והיא זו שנתנה פירוש לטבעם של גירויים אלו.</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תמונה 3">
            <a:extLst>
              <a:ext uri="{FF2B5EF4-FFF2-40B4-BE49-F238E27FC236}">
                <a16:creationId xmlns:a16="http://schemas.microsoft.com/office/drawing/2014/main" id="{DF11B2F3-9E6D-4F7C-81B7-AD59FC90B858}"/>
              </a:ext>
            </a:extLst>
          </p:cNvPr>
          <p:cNvPicPr>
            <a:picLocks noChangeAspect="1"/>
          </p:cNvPicPr>
          <p:nvPr/>
        </p:nvPicPr>
        <p:blipFill>
          <a:blip r:embed="rId3"/>
          <a:stretch>
            <a:fillRect/>
          </a:stretch>
        </p:blipFill>
        <p:spPr>
          <a:xfrm>
            <a:off x="9944693" y="247050"/>
            <a:ext cx="1714500" cy="2667000"/>
          </a:xfrm>
          <a:prstGeom prst="rect">
            <a:avLst/>
          </a:prstGeom>
        </p:spPr>
      </p:pic>
      <p:pic>
        <p:nvPicPr>
          <p:cNvPr id="5" name="תמונה 4">
            <a:extLst>
              <a:ext uri="{FF2B5EF4-FFF2-40B4-BE49-F238E27FC236}">
                <a16:creationId xmlns:a16="http://schemas.microsoft.com/office/drawing/2014/main" id="{F76D395D-FFBE-4270-A39E-DF9CF3B14660}"/>
              </a:ext>
            </a:extLst>
          </p:cNvPr>
          <p:cNvPicPr>
            <a:picLocks noChangeAspect="1"/>
          </p:cNvPicPr>
          <p:nvPr/>
        </p:nvPicPr>
        <p:blipFill>
          <a:blip r:embed="rId4"/>
          <a:stretch>
            <a:fillRect/>
          </a:stretch>
        </p:blipFill>
        <p:spPr>
          <a:xfrm>
            <a:off x="597283" y="230084"/>
            <a:ext cx="1714500" cy="2179741"/>
          </a:xfrm>
          <a:prstGeom prst="rect">
            <a:avLst/>
          </a:prstGeom>
        </p:spPr>
      </p:pic>
    </p:spTree>
    <p:extLst>
      <p:ext uri="{BB962C8B-B14F-4D97-AF65-F5344CB8AC3E}">
        <p14:creationId xmlns:p14="http://schemas.microsoft.com/office/powerpoint/2010/main" val="2765073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893DC802-3BD0-476A-A8D2-492A3DE48E32}"/>
              </a:ext>
            </a:extLst>
          </p:cNvPr>
          <p:cNvSpPr>
            <a:spLocks noGrp="1"/>
          </p:cNvSpPr>
          <p:nvPr>
            <p:ph idx="1"/>
          </p:nvPr>
        </p:nvSpPr>
        <p:spPr>
          <a:xfrm>
            <a:off x="1489030" y="1790442"/>
            <a:ext cx="8596668" cy="3880773"/>
          </a:xfrm>
        </p:spPr>
        <p:txBody>
          <a:bodyPr/>
          <a:lstStyle/>
          <a:p>
            <a:pPr marL="0" marR="0" lvl="0" indent="0" algn="r" defTabSz="457200" rtl="1" eaLnBrk="1" fontAlgn="auto" latinLnBrk="0" hangingPunct="1">
              <a:lnSpc>
                <a:spcPct val="115000"/>
              </a:lnSpc>
              <a:spcBef>
                <a:spcPts val="1000"/>
              </a:spcBef>
              <a:spcAft>
                <a:spcPts val="0"/>
              </a:spcAft>
              <a:buClr>
                <a:srgbClr val="90C226"/>
              </a:buClr>
              <a:buSzPct val="80000"/>
              <a:buFont typeface="Wingdings 3" charset="2"/>
              <a:buNone/>
              <a:tabLst/>
              <a:defRPr/>
            </a:pPr>
            <a:r>
              <a:rPr kumimoji="0" lang="he-IL" sz="2200" b="1" i="0" u="none" strike="noStrike" kern="1200" cap="none" spc="0" normalizeH="0" baseline="0" noProof="0" dirty="0">
                <a:ln>
                  <a:noFill/>
                </a:ln>
                <a:solidFill>
                  <a:srgbClr val="202122"/>
                </a:solidFill>
                <a:effectLst/>
                <a:uLnTx/>
                <a:uFillTx/>
                <a:latin typeface="Cambria" panose="02040503050406030204" pitchFamily="18" charset="0"/>
                <a:ea typeface="Arial" panose="020B0604020202020204" pitchFamily="34" charset="0"/>
                <a:cs typeface="Narkisim" panose="020E0502050101010101" pitchFamily="34" charset="-79"/>
              </a:rPr>
              <a:t>דוגמה נוספת,  שיר הוא לא רק אוסף מילים וצלילים, ציור הוא יותר מאוסף כתמי צבע. הצירוף המיוחד של המרכיבים הבסיסיים כמו הצלילים, המילים, כתמי הצבע, הטעמים, הריחות, והיחסים בניהם הם היוצרים תבנית שלמה בעלת המאפיינים המיוחדים לה. השלם מעניק איכות ספציפית לחלקים המרכיבים אותו.</a:t>
            </a:r>
            <a:endParaRPr kumimoji="0" lang="en-US" sz="22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5" name="תמונה 4">
            <a:extLst>
              <a:ext uri="{FF2B5EF4-FFF2-40B4-BE49-F238E27FC236}">
                <a16:creationId xmlns:a16="http://schemas.microsoft.com/office/drawing/2014/main" id="{71349CC1-B8AF-4C84-9DCD-5EA26B1F30E1}"/>
              </a:ext>
            </a:extLst>
          </p:cNvPr>
          <p:cNvPicPr>
            <a:picLocks noChangeAspect="1"/>
          </p:cNvPicPr>
          <p:nvPr/>
        </p:nvPicPr>
        <p:blipFill>
          <a:blip r:embed="rId2"/>
          <a:stretch>
            <a:fillRect/>
          </a:stretch>
        </p:blipFill>
        <p:spPr>
          <a:xfrm>
            <a:off x="6753495" y="3512500"/>
            <a:ext cx="4223950" cy="3278825"/>
          </a:xfrm>
          <a:prstGeom prst="rect">
            <a:avLst/>
          </a:prstGeom>
        </p:spPr>
      </p:pic>
      <p:sp>
        <p:nvSpPr>
          <p:cNvPr id="4" name="כותרת 1">
            <a:extLst>
              <a:ext uri="{FF2B5EF4-FFF2-40B4-BE49-F238E27FC236}">
                <a16:creationId xmlns:a16="http://schemas.microsoft.com/office/drawing/2014/main" id="{ADCFB7E3-D40B-407E-A04E-2ADF7B6685B9}"/>
              </a:ext>
            </a:extLst>
          </p:cNvPr>
          <p:cNvSpPr>
            <a:spLocks noGrp="1"/>
          </p:cNvSpPr>
          <p:nvPr>
            <p:ph type="title"/>
          </p:nvPr>
        </p:nvSpPr>
        <p:spPr>
          <a:xfrm>
            <a:off x="597283" y="299545"/>
            <a:ext cx="10504726" cy="1320800"/>
          </a:xfrm>
        </p:spPr>
        <p:txBody>
          <a:bodyPr>
            <a:normAutofit fontScale="90000"/>
          </a:bodyPr>
          <a:lstStyle/>
          <a:p>
            <a:pPr marL="342900" marR="0" lvl="0" indent="-342900" algn="r" defTabSz="457200" rtl="1" eaLnBrk="1" fontAlgn="auto" latinLnBrk="0" hangingPunct="1">
              <a:lnSpc>
                <a:spcPct val="150000"/>
              </a:lnSpc>
              <a:spcBef>
                <a:spcPts val="1000"/>
              </a:spcBef>
              <a:spcAft>
                <a:spcPts val="800"/>
              </a:spcAft>
              <a:tabLst/>
              <a:defRPr/>
            </a:pPr>
            <a:r>
              <a:rPr kumimoji="0" lang="he-IL" sz="3200" b="1" i="0"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חוקי הארגון התפיסתי של הגשטלט (תבנית)</a:t>
            </a:r>
            <a:br>
              <a:rPr kumimoji="0" lang="en-US" sz="1700" b="1"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Cambria" panose="02040503050406030204" pitchFamily="18" charset="0"/>
                <a:cs typeface="Cambria" panose="02040503050406030204" pitchFamily="18" charset="0"/>
              </a:rPr>
            </a:br>
            <a:endParaRPr lang="he-IL" dirty="0"/>
          </a:p>
        </p:txBody>
      </p:sp>
      <p:pic>
        <p:nvPicPr>
          <p:cNvPr id="2" name="תמונה 1">
            <a:extLst>
              <a:ext uri="{FF2B5EF4-FFF2-40B4-BE49-F238E27FC236}">
                <a16:creationId xmlns:a16="http://schemas.microsoft.com/office/drawing/2014/main" id="{A75574F3-9BC6-4B1A-8999-80D91CD5253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530505" y="3730828"/>
            <a:ext cx="3181515" cy="2756718"/>
          </a:xfrm>
          <a:prstGeom prst="rect">
            <a:avLst/>
          </a:prstGeom>
          <a:noFill/>
        </p:spPr>
      </p:pic>
    </p:spTree>
    <p:extLst>
      <p:ext uri="{BB962C8B-B14F-4D97-AF65-F5344CB8AC3E}">
        <p14:creationId xmlns:p14="http://schemas.microsoft.com/office/powerpoint/2010/main" val="1989648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A852D94B-4B04-44F0-916A-CDA71ECB50F8}"/>
              </a:ext>
            </a:extLst>
          </p:cNvPr>
          <p:cNvSpPr>
            <a:spLocks noGrp="1"/>
          </p:cNvSpPr>
          <p:nvPr>
            <p:ph idx="1"/>
          </p:nvPr>
        </p:nvSpPr>
        <p:spPr>
          <a:xfrm>
            <a:off x="1014871" y="1809956"/>
            <a:ext cx="8754657" cy="5990897"/>
          </a:xfrm>
        </p:spPr>
        <p:txBody>
          <a:bodyPr>
            <a:normAutofit/>
          </a:bodyPr>
          <a:lstStyle/>
          <a:p>
            <a:pPr marL="0" marR="0" lvl="0" indent="0" algn="r" defTabSz="457200" rtl="1" eaLnBrk="1" fontAlgn="auto" latinLnBrk="0" hangingPunct="1">
              <a:lnSpc>
                <a:spcPct val="115000"/>
              </a:lnSpc>
              <a:spcBef>
                <a:spcPts val="1000"/>
              </a:spcBef>
              <a:spcAft>
                <a:spcPts val="0"/>
              </a:spcAft>
              <a:buClr>
                <a:srgbClr val="90C226"/>
              </a:buClr>
              <a:buSzPct val="80000"/>
              <a:buFont typeface="Wingdings 3" charset="2"/>
              <a:buNone/>
              <a:tabLst/>
              <a:defRPr/>
            </a:pPr>
            <a:r>
              <a:rPr kumimoji="0" lang="he-IL" sz="2400" b="1" i="0" u="none" strike="noStrike" kern="1200" cap="none" spc="0" normalizeH="0" baseline="0" noProof="0" dirty="0">
                <a:ln>
                  <a:noFill/>
                </a:ln>
                <a:solidFill>
                  <a:srgbClr val="202122"/>
                </a:solidFill>
                <a:effectLst/>
                <a:uLnTx/>
                <a:uFillTx/>
                <a:latin typeface="Narkisim" panose="020E0502050101010101" pitchFamily="34" charset="-79"/>
                <a:ea typeface="Arial" panose="020B0604020202020204" pitchFamily="34" charset="0"/>
                <a:cs typeface="Narkisim" panose="020E0502050101010101" pitchFamily="34" charset="-79"/>
              </a:rPr>
              <a:t>עצמים או אנשים שקרובים זה לזה במרחב נוטים להיות משויכים האחד אל השני.</a:t>
            </a:r>
          </a:p>
          <a:p>
            <a:pPr marL="0" marR="0" lvl="0" indent="0" algn="r" defTabSz="457200" rtl="1" eaLnBrk="1" fontAlgn="auto" latinLnBrk="0" hangingPunct="1">
              <a:lnSpc>
                <a:spcPct val="115000"/>
              </a:lnSpc>
              <a:spcBef>
                <a:spcPts val="1000"/>
              </a:spcBef>
              <a:spcAft>
                <a:spcPts val="0"/>
              </a:spcAft>
              <a:buClr>
                <a:srgbClr val="90C226"/>
              </a:buClr>
              <a:buSzPct val="80000"/>
              <a:buFont typeface="Wingdings 3" charset="2"/>
              <a:buNone/>
              <a:tabLst/>
              <a:defRPr/>
            </a:pPr>
            <a:r>
              <a:rPr lang="he-IL" sz="2400" b="1" dirty="0">
                <a:solidFill>
                  <a:srgbClr val="202122"/>
                </a:solidFill>
                <a:latin typeface="Narkisim" panose="020E0502050101010101" pitchFamily="34" charset="-79"/>
                <a:ea typeface="Cambria" panose="02040503050406030204" pitchFamily="18" charset="0"/>
                <a:cs typeface="Narkisim" panose="020E0502050101010101" pitchFamily="34" charset="-79"/>
              </a:rPr>
              <a:t>        איור מס' 1			    איור מס' 2</a:t>
            </a:r>
            <a:endParaRPr kumimoji="0" lang="en-US"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indent="0">
              <a:buNone/>
            </a:pPr>
            <a:br>
              <a:rPr kumimoji="0" lang="he-IL" sz="3600" b="0" i="0" u="none" strike="noStrike" kern="1200" cap="none" spc="0" normalizeH="0" baseline="0" noProof="0" dirty="0">
                <a:ln>
                  <a:noFill/>
                </a:ln>
                <a:solidFill>
                  <a:srgbClr val="90C226"/>
                </a:solidFill>
                <a:effectLst/>
                <a:uLnTx/>
                <a:uFillTx/>
                <a:latin typeface="Trebuchet MS" panose="020B0603020202020204"/>
                <a:ea typeface="+mj-ea"/>
                <a:cs typeface="Arial" panose="020B0604020202020204" pitchFamily="34" charset="0"/>
              </a:rPr>
            </a:br>
            <a:endParaRPr lang="he-IL" sz="2400" b="1" dirty="0">
              <a:latin typeface="Narkisim" panose="020E0502050101010101" pitchFamily="34" charset="-79"/>
              <a:cs typeface="Narkisim" panose="020E0502050101010101" pitchFamily="34" charset="-79"/>
            </a:endParaRPr>
          </a:p>
          <a:p>
            <a:pPr marL="0" indent="0">
              <a:buNone/>
            </a:pPr>
            <a:r>
              <a:rPr lang="he-IL" sz="2400" b="1" dirty="0">
                <a:latin typeface="Narkisim" panose="020E0502050101010101" pitchFamily="34" charset="-79"/>
                <a:cs typeface="Narkisim" panose="020E0502050101010101" pitchFamily="34" charset="-79"/>
              </a:rPr>
              <a:t>                      </a:t>
            </a:r>
          </a:p>
          <a:p>
            <a:pPr marL="0" indent="0">
              <a:buNone/>
            </a:pPr>
            <a:endParaRPr lang="he-IL" sz="2400" b="1" dirty="0">
              <a:latin typeface="Narkisim" panose="020E0502050101010101" pitchFamily="34" charset="-79"/>
              <a:cs typeface="Narkisim" panose="020E0502050101010101" pitchFamily="34" charset="-79"/>
            </a:endParaRPr>
          </a:p>
        </p:txBody>
      </p:sp>
      <p:pic>
        <p:nvPicPr>
          <p:cNvPr id="14" name="image11.png">
            <a:extLst>
              <a:ext uri="{FF2B5EF4-FFF2-40B4-BE49-F238E27FC236}">
                <a16:creationId xmlns:a16="http://schemas.microsoft.com/office/drawing/2014/main" id="{A6ABE2A8-D407-4B15-937E-E3690F0CD550}"/>
              </a:ext>
            </a:extLst>
          </p:cNvPr>
          <p:cNvPicPr/>
          <p:nvPr/>
        </p:nvPicPr>
        <p:blipFill>
          <a:blip r:embed="rId2"/>
          <a:srcRect/>
          <a:stretch>
            <a:fillRect/>
          </a:stretch>
        </p:blipFill>
        <p:spPr>
          <a:xfrm>
            <a:off x="7079453" y="3265596"/>
            <a:ext cx="2820714" cy="1931769"/>
          </a:xfrm>
          <a:prstGeom prst="rect">
            <a:avLst/>
          </a:prstGeom>
          <a:ln/>
        </p:spPr>
      </p:pic>
      <p:pic>
        <p:nvPicPr>
          <p:cNvPr id="15" name="image2.png">
            <a:extLst>
              <a:ext uri="{FF2B5EF4-FFF2-40B4-BE49-F238E27FC236}">
                <a16:creationId xmlns:a16="http://schemas.microsoft.com/office/drawing/2014/main" id="{073F245A-1181-4BF2-8939-25329489BB36}"/>
              </a:ext>
            </a:extLst>
          </p:cNvPr>
          <p:cNvPicPr/>
          <p:nvPr/>
        </p:nvPicPr>
        <p:blipFill>
          <a:blip r:embed="rId3"/>
          <a:srcRect/>
          <a:stretch>
            <a:fillRect/>
          </a:stretch>
        </p:blipFill>
        <p:spPr>
          <a:xfrm>
            <a:off x="4386491" y="3377292"/>
            <a:ext cx="2011418" cy="1856041"/>
          </a:xfrm>
          <a:prstGeom prst="rect">
            <a:avLst/>
          </a:prstGeom>
          <a:ln/>
        </p:spPr>
      </p:pic>
      <p:sp>
        <p:nvSpPr>
          <p:cNvPr id="8" name="תיבת טקסט 7">
            <a:extLst>
              <a:ext uri="{FF2B5EF4-FFF2-40B4-BE49-F238E27FC236}">
                <a16:creationId xmlns:a16="http://schemas.microsoft.com/office/drawing/2014/main" id="{D9B26156-9718-470B-ADA8-3C28C4FCC356}"/>
              </a:ext>
            </a:extLst>
          </p:cNvPr>
          <p:cNvSpPr txBox="1"/>
          <p:nvPr/>
        </p:nvSpPr>
        <p:spPr>
          <a:xfrm>
            <a:off x="995855" y="4689048"/>
            <a:ext cx="9907371" cy="2067233"/>
          </a:xfrm>
          <a:prstGeom prst="rect">
            <a:avLst/>
          </a:prstGeom>
          <a:noFill/>
        </p:spPr>
        <p:txBody>
          <a:bodyPr wrap="square">
            <a:spAutoFit/>
          </a:bodyPr>
          <a:lstStyle/>
          <a:p>
            <a:pPr marL="0" marR="0" lvl="0" indent="0" algn="r" defTabSz="457200" rtl="1" eaLnBrk="1" fontAlgn="auto" latinLnBrk="0" hangingPunct="1">
              <a:lnSpc>
                <a:spcPct val="100000"/>
              </a:lnSpc>
              <a:spcBef>
                <a:spcPts val="1000"/>
              </a:spcBef>
              <a:spcAft>
                <a:spcPts val="0"/>
              </a:spcAft>
              <a:buClr>
                <a:srgbClr val="90C226"/>
              </a:buClr>
              <a:buSzPct val="80000"/>
              <a:buFontTx/>
              <a:buNone/>
              <a:tabLst/>
              <a:defRPr/>
            </a:pPr>
            <a:endPar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a:p>
            <a:pPr marL="0" marR="0" lvl="0" indent="0" algn="r" defTabSz="457200" rtl="1" eaLnBrk="1" fontAlgn="auto" latinLnBrk="0" hangingPunct="1">
              <a:lnSpc>
                <a:spcPct val="100000"/>
              </a:lnSpc>
              <a:spcBef>
                <a:spcPts val="1000"/>
              </a:spcBef>
              <a:spcAft>
                <a:spcPts val="0"/>
              </a:spcAft>
              <a:buClr>
                <a:srgbClr val="90C226"/>
              </a:buClr>
              <a:buSzPct val="80000"/>
              <a:buFontTx/>
              <a:buNone/>
              <a:tabLst/>
              <a:defRPr/>
            </a:pPr>
            <a:r>
              <a:rPr kumimoji="0" lang="he-IL" sz="24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אם מסתכלים באיור 1, המוח מפענח את השרטוט כשורות של נקודות כחולות, מכיוון שיש יותר קרבה בין הנקודות באותה שורה, מאשר הקירבה בין הנקודות באותו טור. לעומת זאת, באיור 2 המצב הפוך ולכן המוח שלנו יפענח את השרטוט כטורים של נקודות.</a:t>
            </a:r>
          </a:p>
        </p:txBody>
      </p:sp>
      <p:sp>
        <p:nvSpPr>
          <p:cNvPr id="9" name="כותרת 1">
            <a:extLst>
              <a:ext uri="{FF2B5EF4-FFF2-40B4-BE49-F238E27FC236}">
                <a16:creationId xmlns:a16="http://schemas.microsoft.com/office/drawing/2014/main" id="{AFE5EDD5-8361-4B32-A7D3-B17E399F7910}"/>
              </a:ext>
            </a:extLst>
          </p:cNvPr>
          <p:cNvSpPr>
            <a:spLocks noGrp="1"/>
          </p:cNvSpPr>
          <p:nvPr>
            <p:ph type="title"/>
          </p:nvPr>
        </p:nvSpPr>
        <p:spPr>
          <a:xfrm>
            <a:off x="617160" y="100565"/>
            <a:ext cx="10504726" cy="1320800"/>
          </a:xfrm>
        </p:spPr>
        <p:txBody>
          <a:bodyPr>
            <a:normAutofit/>
          </a:bodyPr>
          <a:lstStyle/>
          <a:p>
            <a:pPr marL="342900" marR="0" lvl="0" indent="-342900" defTabSz="457200" rtl="1" eaLnBrk="1" fontAlgn="auto" latinLnBrk="0" hangingPunct="1">
              <a:lnSpc>
                <a:spcPct val="150000"/>
              </a:lnSpc>
              <a:spcBef>
                <a:spcPts val="1000"/>
              </a:spcBef>
              <a:spcAft>
                <a:spcPts val="800"/>
              </a:spcAft>
              <a:tabLst/>
              <a:defRPr/>
            </a:pPr>
            <a:r>
              <a:rPr kumimoji="0" lang="he-IL" sz="3200" b="1" i="0"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עקרון הקירבה</a:t>
            </a:r>
            <a:endParaRPr lang="he-IL" dirty="0"/>
          </a:p>
        </p:txBody>
      </p:sp>
    </p:spTree>
    <p:extLst>
      <p:ext uri="{BB962C8B-B14F-4D97-AF65-F5344CB8AC3E}">
        <p14:creationId xmlns:p14="http://schemas.microsoft.com/office/powerpoint/2010/main" val="10782110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99C8C53C-FF31-46DF-94CC-306BCE35BC4E}"/>
              </a:ext>
            </a:extLst>
          </p:cNvPr>
          <p:cNvSpPr>
            <a:spLocks noGrp="1"/>
          </p:cNvSpPr>
          <p:nvPr>
            <p:ph idx="1"/>
          </p:nvPr>
        </p:nvSpPr>
        <p:spPr>
          <a:xfrm>
            <a:off x="1600873" y="1928212"/>
            <a:ext cx="8596668" cy="3880773"/>
          </a:xfrm>
        </p:spPr>
        <p:txBody>
          <a:bodyPr/>
          <a:lstStyle/>
          <a:p>
            <a:pPr marL="0" indent="0" algn="r" rtl="1">
              <a:lnSpc>
                <a:spcPct val="150000"/>
              </a:lnSpc>
              <a:spcAft>
                <a:spcPts val="0"/>
              </a:spcAft>
              <a:buNone/>
            </a:pPr>
            <a:r>
              <a:rPr lang="he-IL" sz="2400" b="1"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מתייחס לנטייה לקבץ יחדיו את העצמים הדומים ביותר. אנחנו נוטים לצרף פריטים דומים לקבוצה ולתת לה משמעות. מסיבה זו, "נעדיף" לפענח את השרטוט באיור כשורות של נקודות באותו צבע, ולא כטורים בצבעים מתחלפים.</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תמונה 3">
            <a:extLst>
              <a:ext uri="{FF2B5EF4-FFF2-40B4-BE49-F238E27FC236}">
                <a16:creationId xmlns:a16="http://schemas.microsoft.com/office/drawing/2014/main" id="{0ED0E26A-8743-47A3-8B3F-66E0D4542EAB}"/>
              </a:ext>
            </a:extLst>
          </p:cNvPr>
          <p:cNvPicPr/>
          <p:nvPr/>
        </p:nvPicPr>
        <p:blipFill>
          <a:blip r:embed="rId2"/>
          <a:stretch>
            <a:fillRect/>
          </a:stretch>
        </p:blipFill>
        <p:spPr>
          <a:xfrm>
            <a:off x="2329058" y="4020232"/>
            <a:ext cx="2581550" cy="2375337"/>
          </a:xfrm>
          <a:prstGeom prst="rect">
            <a:avLst/>
          </a:prstGeom>
        </p:spPr>
      </p:pic>
      <p:pic>
        <p:nvPicPr>
          <p:cNvPr id="6" name="תמונה 5">
            <a:extLst>
              <a:ext uri="{FF2B5EF4-FFF2-40B4-BE49-F238E27FC236}">
                <a16:creationId xmlns:a16="http://schemas.microsoft.com/office/drawing/2014/main" id="{AA1357EC-1AF5-45C8-B74A-39E09050BE17}"/>
              </a:ext>
            </a:extLst>
          </p:cNvPr>
          <p:cNvPicPr>
            <a:picLocks noChangeAspect="1"/>
          </p:cNvPicPr>
          <p:nvPr/>
        </p:nvPicPr>
        <p:blipFill>
          <a:blip r:embed="rId3"/>
          <a:stretch>
            <a:fillRect/>
          </a:stretch>
        </p:blipFill>
        <p:spPr>
          <a:xfrm>
            <a:off x="5397075" y="4020232"/>
            <a:ext cx="3023224" cy="2379985"/>
          </a:xfrm>
          <a:prstGeom prst="rect">
            <a:avLst/>
          </a:prstGeom>
        </p:spPr>
      </p:pic>
      <p:pic>
        <p:nvPicPr>
          <p:cNvPr id="5" name="תמונה 4">
            <a:extLst>
              <a:ext uri="{FF2B5EF4-FFF2-40B4-BE49-F238E27FC236}">
                <a16:creationId xmlns:a16="http://schemas.microsoft.com/office/drawing/2014/main" id="{76087CD1-50DF-4195-8C97-F33C8877CEC2}"/>
              </a:ext>
            </a:extLst>
          </p:cNvPr>
          <p:cNvPicPr>
            <a:picLocks noChangeAspect="1"/>
          </p:cNvPicPr>
          <p:nvPr/>
        </p:nvPicPr>
        <p:blipFill>
          <a:blip r:embed="rId4"/>
          <a:stretch>
            <a:fillRect/>
          </a:stretch>
        </p:blipFill>
        <p:spPr>
          <a:xfrm>
            <a:off x="8673541" y="4146218"/>
            <a:ext cx="2579177" cy="2186087"/>
          </a:xfrm>
          <a:prstGeom prst="rect">
            <a:avLst/>
          </a:prstGeom>
        </p:spPr>
      </p:pic>
      <p:sp>
        <p:nvSpPr>
          <p:cNvPr id="10" name="כותרת 1">
            <a:extLst>
              <a:ext uri="{FF2B5EF4-FFF2-40B4-BE49-F238E27FC236}">
                <a16:creationId xmlns:a16="http://schemas.microsoft.com/office/drawing/2014/main" id="{E3F49F3C-7174-44FA-83AF-0AC7EE2EB432}"/>
              </a:ext>
            </a:extLst>
          </p:cNvPr>
          <p:cNvSpPr>
            <a:spLocks noGrp="1"/>
          </p:cNvSpPr>
          <p:nvPr>
            <p:ph type="title"/>
          </p:nvPr>
        </p:nvSpPr>
        <p:spPr>
          <a:xfrm>
            <a:off x="646844" y="457783"/>
            <a:ext cx="10504726" cy="1320800"/>
          </a:xfrm>
        </p:spPr>
        <p:txBody>
          <a:bodyPr>
            <a:normAutofit/>
          </a:bodyPr>
          <a:lstStyle/>
          <a:p>
            <a:pPr marL="342900" marR="0" lvl="0" indent="-342900" defTabSz="457200" rtl="1" eaLnBrk="1" fontAlgn="auto" latinLnBrk="0" hangingPunct="1">
              <a:lnSpc>
                <a:spcPct val="150000"/>
              </a:lnSpc>
              <a:spcBef>
                <a:spcPts val="1000"/>
              </a:spcBef>
              <a:spcAft>
                <a:spcPts val="800"/>
              </a:spcAft>
              <a:tabLst/>
              <a:defRPr/>
            </a:pPr>
            <a:r>
              <a:rPr kumimoji="0" lang="he-IL" sz="4400" b="1" i="0" strike="noStrike" kern="1200" cap="none" spc="0" normalizeH="0" baseline="0" noProof="0" dirty="0">
                <a:ln>
                  <a:noFill/>
                </a:ln>
                <a:solidFill>
                  <a:prstClr val="black">
                    <a:lumMod val="75000"/>
                    <a:lumOff val="25000"/>
                  </a:prstClr>
                </a:solidFill>
                <a:effectLst/>
                <a:uLnTx/>
                <a:uFillTx/>
                <a:latin typeface="Cambria" panose="02040503050406030204" pitchFamily="18" charset="0"/>
                <a:ea typeface="Narkisim" panose="020E0502050101010101" pitchFamily="34" charset="-79"/>
                <a:cs typeface="Narkisim" panose="020E0502050101010101" pitchFamily="34" charset="-79"/>
              </a:rPr>
              <a:t>עיקרון הדמיון</a:t>
            </a:r>
            <a:endParaRPr lang="he-IL" sz="4800" dirty="0"/>
          </a:p>
        </p:txBody>
      </p:sp>
    </p:spTree>
    <p:extLst>
      <p:ext uri="{BB962C8B-B14F-4D97-AF65-F5344CB8AC3E}">
        <p14:creationId xmlns:p14="http://schemas.microsoft.com/office/powerpoint/2010/main" val="1986597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a:extLst>
              <a:ext uri="{FF2B5EF4-FFF2-40B4-BE49-F238E27FC236}">
                <a16:creationId xmlns:a16="http://schemas.microsoft.com/office/drawing/2014/main" id="{39A10E6C-A100-4268-9173-6C0FE9FA30D4}"/>
              </a:ext>
            </a:extLst>
          </p:cNvPr>
          <p:cNvPicPr>
            <a:picLocks noChangeAspect="1"/>
          </p:cNvPicPr>
          <p:nvPr/>
        </p:nvPicPr>
        <p:blipFill rotWithShape="1">
          <a:blip r:embed="rId2"/>
          <a:srcRect t="33304" b="4787"/>
          <a:stretch/>
        </p:blipFill>
        <p:spPr>
          <a:xfrm>
            <a:off x="2108759" y="2630970"/>
            <a:ext cx="7783033" cy="2874479"/>
          </a:xfrm>
          <a:prstGeom prst="rect">
            <a:avLst/>
          </a:prstGeom>
        </p:spPr>
      </p:pic>
      <p:pic>
        <p:nvPicPr>
          <p:cNvPr id="13" name="תמונה 12">
            <a:extLst>
              <a:ext uri="{FF2B5EF4-FFF2-40B4-BE49-F238E27FC236}">
                <a16:creationId xmlns:a16="http://schemas.microsoft.com/office/drawing/2014/main" id="{E4C387A2-193F-4185-9EC9-49A5D4402F2F}"/>
              </a:ext>
            </a:extLst>
          </p:cNvPr>
          <p:cNvPicPr>
            <a:picLocks noChangeAspect="1"/>
          </p:cNvPicPr>
          <p:nvPr/>
        </p:nvPicPr>
        <p:blipFill>
          <a:blip r:embed="rId3"/>
          <a:stretch>
            <a:fillRect/>
          </a:stretch>
        </p:blipFill>
        <p:spPr>
          <a:xfrm>
            <a:off x="161307" y="281832"/>
            <a:ext cx="11571211" cy="1475360"/>
          </a:xfrm>
          <a:prstGeom prst="rect">
            <a:avLst/>
          </a:prstGeom>
        </p:spPr>
      </p:pic>
    </p:spTree>
    <p:extLst>
      <p:ext uri="{BB962C8B-B14F-4D97-AF65-F5344CB8AC3E}">
        <p14:creationId xmlns:p14="http://schemas.microsoft.com/office/powerpoint/2010/main" val="37983947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1E6678E9-75E0-4896-82CC-E30C762B9C08}"/>
              </a:ext>
            </a:extLst>
          </p:cNvPr>
          <p:cNvSpPr>
            <a:spLocks noGrp="1"/>
          </p:cNvSpPr>
          <p:nvPr>
            <p:ph idx="1"/>
          </p:nvPr>
        </p:nvSpPr>
        <p:spPr>
          <a:xfrm>
            <a:off x="992644" y="1630017"/>
            <a:ext cx="10417477" cy="5033541"/>
          </a:xfrm>
        </p:spPr>
        <p:txBody>
          <a:bodyPr>
            <a:normAutofit/>
          </a:bodyPr>
          <a:lstStyle/>
          <a:p>
            <a:pPr marL="0" indent="0" algn="just" rtl="1">
              <a:lnSpc>
                <a:spcPct val="150000"/>
              </a:lnSpc>
              <a:spcAft>
                <a:spcPts val="0"/>
              </a:spcAft>
              <a:buNone/>
            </a:pPr>
            <a:r>
              <a:rPr lang="he-IL" sz="2400" b="0"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גם כאשר המידע שמגיע אלינו הוא לא שלם, אנחנו ננסה לסגור אותו באופן שיתאים לנתונים שיש לנו כך שלתבנית יהיו גבולות ברורים ומוצהרים. עקרון הסגירות מתאר את הנטייה למלא פערים קטנים על מנת לתפוס עצמים בשלמותם. בעקבות זאת רוב האנשים יפענחו את איור 4 כמורכב מריבוע בין שני קווים (ראו איור 6). זאת אף על פי שלכאורה אפשר היה לפענח את השרטוט כשתי אותיות "</a:t>
            </a:r>
            <a:r>
              <a:rPr lang="en-US" sz="2400" b="0" dirty="0">
                <a:solidFill>
                  <a:srgbClr val="202122"/>
                </a:solidFill>
                <a:effectLst/>
                <a:latin typeface="Narkisim" panose="020E0502050101010101" pitchFamily="34" charset="-79"/>
                <a:ea typeface="Arial" panose="020B0604020202020204" pitchFamily="34" charset="0"/>
                <a:cs typeface="Cambria" panose="02040503050406030204" pitchFamily="18" charset="0"/>
              </a:rPr>
              <a:t>k</a:t>
            </a:r>
            <a:r>
              <a:rPr lang="he-IL" sz="2400" b="0"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 מחוברות (ראו איור 5). </a:t>
            </a:r>
          </a:p>
          <a:p>
            <a:pPr marL="0" indent="0" algn="just" rtl="1">
              <a:lnSpc>
                <a:spcPct val="150000"/>
              </a:lnSpc>
              <a:spcAft>
                <a:spcPts val="0"/>
              </a:spcAft>
              <a:buNone/>
            </a:pPr>
            <a:r>
              <a:rPr lang="he-IL" sz="2400" dirty="0">
                <a:solidFill>
                  <a:srgbClr val="202122"/>
                </a:solidFill>
                <a:latin typeface="Cambria" panose="02040503050406030204" pitchFamily="18" charset="0"/>
                <a:ea typeface="Cambria" panose="02040503050406030204" pitchFamily="18" charset="0"/>
                <a:cs typeface="Narkisim" panose="020E0502050101010101" pitchFamily="34" charset="-79"/>
              </a:rPr>
              <a:t>     איור 4		איור 5		איור 6</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p:txBody>
      </p:sp>
      <p:pic>
        <p:nvPicPr>
          <p:cNvPr id="4" name="image4.png">
            <a:extLst>
              <a:ext uri="{FF2B5EF4-FFF2-40B4-BE49-F238E27FC236}">
                <a16:creationId xmlns:a16="http://schemas.microsoft.com/office/drawing/2014/main" id="{3644366E-D948-4329-BA9F-91835A496E92}"/>
              </a:ext>
            </a:extLst>
          </p:cNvPr>
          <p:cNvPicPr/>
          <p:nvPr/>
        </p:nvPicPr>
        <p:blipFill>
          <a:blip r:embed="rId2"/>
          <a:srcRect/>
          <a:stretch>
            <a:fillRect/>
          </a:stretch>
        </p:blipFill>
        <p:spPr>
          <a:xfrm>
            <a:off x="10125921" y="5137746"/>
            <a:ext cx="987972" cy="1324303"/>
          </a:xfrm>
          <a:prstGeom prst="rect">
            <a:avLst/>
          </a:prstGeom>
          <a:ln/>
        </p:spPr>
      </p:pic>
      <p:pic>
        <p:nvPicPr>
          <p:cNvPr id="5" name="image32.png">
            <a:extLst>
              <a:ext uri="{FF2B5EF4-FFF2-40B4-BE49-F238E27FC236}">
                <a16:creationId xmlns:a16="http://schemas.microsoft.com/office/drawing/2014/main" id="{51D1D62F-A6E8-4CBE-B94C-6FECBBCCC3FF}"/>
              </a:ext>
            </a:extLst>
          </p:cNvPr>
          <p:cNvPicPr/>
          <p:nvPr/>
        </p:nvPicPr>
        <p:blipFill>
          <a:blip r:embed="rId3"/>
          <a:srcRect/>
          <a:stretch>
            <a:fillRect/>
          </a:stretch>
        </p:blipFill>
        <p:spPr>
          <a:xfrm>
            <a:off x="7760803" y="5116724"/>
            <a:ext cx="987972" cy="1324303"/>
          </a:xfrm>
          <a:prstGeom prst="rect">
            <a:avLst/>
          </a:prstGeom>
          <a:ln/>
        </p:spPr>
      </p:pic>
      <p:pic>
        <p:nvPicPr>
          <p:cNvPr id="6" name="תמונה 5">
            <a:extLst>
              <a:ext uri="{FF2B5EF4-FFF2-40B4-BE49-F238E27FC236}">
                <a16:creationId xmlns:a16="http://schemas.microsoft.com/office/drawing/2014/main" id="{4E1894F9-3E9B-441E-A04D-D0781B7B8E7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4756" y="5197022"/>
            <a:ext cx="970830" cy="1271751"/>
          </a:xfrm>
          <a:prstGeom prst="rect">
            <a:avLst/>
          </a:prstGeom>
          <a:noFill/>
        </p:spPr>
      </p:pic>
      <p:sp>
        <p:nvSpPr>
          <p:cNvPr id="8" name="כותרת 1">
            <a:extLst>
              <a:ext uri="{FF2B5EF4-FFF2-40B4-BE49-F238E27FC236}">
                <a16:creationId xmlns:a16="http://schemas.microsoft.com/office/drawing/2014/main" id="{FF9141E1-0563-4A5E-BE21-F234F4DD5CFD}"/>
              </a:ext>
            </a:extLst>
          </p:cNvPr>
          <p:cNvSpPr>
            <a:spLocks noGrp="1"/>
          </p:cNvSpPr>
          <p:nvPr>
            <p:ph type="title"/>
          </p:nvPr>
        </p:nvSpPr>
        <p:spPr>
          <a:xfrm>
            <a:off x="1357643" y="395951"/>
            <a:ext cx="10504726" cy="1045223"/>
          </a:xfrm>
        </p:spPr>
        <p:txBody>
          <a:bodyPr>
            <a:noAutofit/>
          </a:bodyPr>
          <a:lstStyle/>
          <a:p>
            <a:pPr marL="342900" lvl="0" indent="-342900" algn="r"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סגירות/ תיחום/ סימטריה/ רציפות/ המשכיות</a:t>
            </a:r>
            <a:endParaRPr lang="he-IL" sz="4800" dirty="0"/>
          </a:p>
        </p:txBody>
      </p:sp>
      <p:pic>
        <p:nvPicPr>
          <p:cNvPr id="2" name="מציין מיקום תוכן 4">
            <a:extLst>
              <a:ext uri="{FF2B5EF4-FFF2-40B4-BE49-F238E27FC236}">
                <a16:creationId xmlns:a16="http://schemas.microsoft.com/office/drawing/2014/main" id="{25BAE279-9B50-4375-9C90-86E836990082}"/>
              </a:ext>
            </a:extLst>
          </p:cNvPr>
          <p:cNvPicPr>
            <a:picLocks noChangeAspect="1"/>
          </p:cNvPicPr>
          <p:nvPr/>
        </p:nvPicPr>
        <p:blipFill rotWithShape="1">
          <a:blip r:embed="rId5"/>
          <a:srcRect b="16851"/>
          <a:stretch/>
        </p:blipFill>
        <p:spPr>
          <a:xfrm>
            <a:off x="1357643" y="4545541"/>
            <a:ext cx="4035902" cy="2022623"/>
          </a:xfrm>
          <a:prstGeom prst="rect">
            <a:avLst/>
          </a:prstGeom>
        </p:spPr>
      </p:pic>
    </p:spTree>
    <p:extLst>
      <p:ext uri="{BB962C8B-B14F-4D97-AF65-F5344CB8AC3E}">
        <p14:creationId xmlns:p14="http://schemas.microsoft.com/office/powerpoint/2010/main" val="24233845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B156DAF5-0496-43D5-AFC5-852500D1C255}"/>
              </a:ext>
            </a:extLst>
          </p:cNvPr>
          <p:cNvSpPr>
            <a:spLocks noGrp="1"/>
          </p:cNvSpPr>
          <p:nvPr>
            <p:ph idx="1"/>
          </p:nvPr>
        </p:nvSpPr>
        <p:spPr>
          <a:xfrm>
            <a:off x="1177381" y="1903884"/>
            <a:ext cx="9837237" cy="5890335"/>
          </a:xfrm>
        </p:spPr>
        <p:txBody>
          <a:bodyPr/>
          <a:lstStyle/>
          <a:p>
            <a:pPr marL="0" indent="0" algn="r" rtl="1">
              <a:lnSpc>
                <a:spcPct val="150000"/>
              </a:lnSpc>
              <a:spcAft>
                <a:spcPts val="0"/>
              </a:spcAft>
              <a:buNone/>
            </a:pPr>
            <a:r>
              <a:rPr lang="he-IL" b="1" dirty="0">
                <a:solidFill>
                  <a:srgbClr val="000000"/>
                </a:solidFill>
                <a:effectLst/>
                <a:latin typeface="Cambria" panose="02040503050406030204" pitchFamily="18" charset="0"/>
                <a:ea typeface="Narkisim" panose="020E0502050101010101" pitchFamily="34" charset="-79"/>
                <a:cs typeface="Narkisim" panose="020E0502050101010101" pitchFamily="34" charset="-79"/>
              </a:rPr>
              <a:t>אובייקטים סימטריים נתפסים כקבוצה, גם אם הם רחוקים זה מזה.</a:t>
            </a:r>
            <a:endParaRPr lang="en-US" b="1" dirty="0">
              <a:effectLst/>
              <a:latin typeface="Cambria" panose="02040503050406030204" pitchFamily="18" charset="0"/>
              <a:ea typeface="Cambria" panose="02040503050406030204" pitchFamily="18" charset="0"/>
              <a:cs typeface="Cambria" panose="02040503050406030204" pitchFamily="18" charset="0"/>
            </a:endParaRPr>
          </a:p>
          <a:p>
            <a:pPr marL="0" indent="0" algn="r" rtl="1">
              <a:lnSpc>
                <a:spcPct val="150000"/>
              </a:lnSpc>
              <a:spcAft>
                <a:spcPts val="0"/>
              </a:spcAft>
              <a:buNone/>
            </a:pPr>
            <a:r>
              <a:rPr lang="he-IL" b="1" dirty="0">
                <a:solidFill>
                  <a:srgbClr val="4E4F51"/>
                </a:solidFill>
                <a:effectLst/>
                <a:latin typeface="Cambria" panose="02040503050406030204" pitchFamily="18" charset="0"/>
                <a:ea typeface="Narkisim" panose="020E0502050101010101" pitchFamily="34" charset="-79"/>
                <a:cs typeface="Narkisim" panose="020E0502050101010101" pitchFamily="34" charset="-79"/>
              </a:rPr>
              <a:t>אנחנו נוטים לקבץ את הסוגריים המרובעים הללו בצמדים, למרות שהם רחוקים. כלל הקירבה (הכלל הראשון) היה דווקא מכוון אותנו להתייחס לסוגריים הצמודים "גב אל גב" כקבוצה, אבל פעמים רבות הסימטריה חזקה יותר</a:t>
            </a:r>
            <a:r>
              <a:rPr lang="en-US" b="1" dirty="0">
                <a:effectLst/>
                <a:latin typeface="Narkisim" panose="020E0502050101010101" pitchFamily="34" charset="-79"/>
                <a:ea typeface="Narkisim" panose="020E0502050101010101" pitchFamily="34" charset="-79"/>
                <a:cs typeface="Cambria" panose="02040503050406030204" pitchFamily="18" charset="0"/>
              </a:rPr>
              <a:t>.</a:t>
            </a:r>
            <a:endParaRPr lang="en-US" b="1" dirty="0">
              <a:effectLst/>
              <a:latin typeface="Cambria" panose="02040503050406030204" pitchFamily="18" charset="0"/>
              <a:ea typeface="Cambria" panose="02040503050406030204" pitchFamily="18" charset="0"/>
              <a:cs typeface="Cambria" panose="02040503050406030204" pitchFamily="18" charset="0"/>
            </a:endParaRPr>
          </a:p>
          <a:p>
            <a:endParaRPr lang="he-IL" sz="3200" dirty="0"/>
          </a:p>
        </p:txBody>
      </p:sp>
      <p:pic>
        <p:nvPicPr>
          <p:cNvPr id="4" name="תמונה 3">
            <a:extLst>
              <a:ext uri="{FF2B5EF4-FFF2-40B4-BE49-F238E27FC236}">
                <a16:creationId xmlns:a16="http://schemas.microsoft.com/office/drawing/2014/main" id="{A2AE59D1-27B0-48AA-97BA-DC460A4575DD}"/>
              </a:ext>
            </a:extLst>
          </p:cNvPr>
          <p:cNvPicPr/>
          <p:nvPr/>
        </p:nvPicPr>
        <p:blipFill>
          <a:blip r:embed="rId2"/>
          <a:stretch>
            <a:fillRect/>
          </a:stretch>
        </p:blipFill>
        <p:spPr>
          <a:xfrm>
            <a:off x="6096000" y="4545541"/>
            <a:ext cx="4035902" cy="2022623"/>
          </a:xfrm>
          <a:prstGeom prst="rect">
            <a:avLst/>
          </a:prstGeom>
        </p:spPr>
      </p:pic>
      <p:sp>
        <p:nvSpPr>
          <p:cNvPr id="5" name="כותרת 1">
            <a:extLst>
              <a:ext uri="{FF2B5EF4-FFF2-40B4-BE49-F238E27FC236}">
                <a16:creationId xmlns:a16="http://schemas.microsoft.com/office/drawing/2014/main" id="{0E3D3B03-4C99-4002-9883-1F857D249F15}"/>
              </a:ext>
            </a:extLst>
          </p:cNvPr>
          <p:cNvSpPr>
            <a:spLocks noGrp="1"/>
          </p:cNvSpPr>
          <p:nvPr>
            <p:ph type="title"/>
          </p:nvPr>
        </p:nvSpPr>
        <p:spPr>
          <a:xfrm>
            <a:off x="1357643" y="395951"/>
            <a:ext cx="10504726" cy="1045223"/>
          </a:xfrm>
        </p:spPr>
        <p:txBody>
          <a:bodyPr>
            <a:noAutofit/>
          </a:bodyPr>
          <a:lstStyle/>
          <a:p>
            <a:pPr marL="342900" lvl="0" indent="-342900" algn="r"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סגירות/ תיחום/ סימטריה/ רציפות/ המשכיות</a:t>
            </a:r>
            <a:endParaRPr lang="he-IL" sz="4800" dirty="0"/>
          </a:p>
        </p:txBody>
      </p:sp>
    </p:spTree>
    <p:extLst>
      <p:ext uri="{BB962C8B-B14F-4D97-AF65-F5344CB8AC3E}">
        <p14:creationId xmlns:p14="http://schemas.microsoft.com/office/powerpoint/2010/main" val="22602283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תמונה 4">
            <a:extLst>
              <a:ext uri="{FF2B5EF4-FFF2-40B4-BE49-F238E27FC236}">
                <a16:creationId xmlns:a16="http://schemas.microsoft.com/office/drawing/2014/main" id="{59D20F51-5253-43FD-B146-917A2B91B8F8}"/>
              </a:ext>
            </a:extLst>
          </p:cNvPr>
          <p:cNvPicPr>
            <a:picLocks noChangeAspect="1"/>
          </p:cNvPicPr>
          <p:nvPr/>
        </p:nvPicPr>
        <p:blipFill>
          <a:blip r:embed="rId2"/>
          <a:stretch>
            <a:fillRect/>
          </a:stretch>
        </p:blipFill>
        <p:spPr>
          <a:xfrm>
            <a:off x="1145662" y="3218730"/>
            <a:ext cx="9348590" cy="2530317"/>
          </a:xfrm>
          <a:prstGeom prst="rect">
            <a:avLst/>
          </a:prstGeom>
        </p:spPr>
      </p:pic>
      <p:sp>
        <p:nvSpPr>
          <p:cNvPr id="6" name="מציין מיקום תוכן 5">
            <a:extLst>
              <a:ext uri="{FF2B5EF4-FFF2-40B4-BE49-F238E27FC236}">
                <a16:creationId xmlns:a16="http://schemas.microsoft.com/office/drawing/2014/main" id="{A1770577-858D-457D-809D-06C7BF580AE0}"/>
              </a:ext>
            </a:extLst>
          </p:cNvPr>
          <p:cNvSpPr>
            <a:spLocks noGrp="1"/>
          </p:cNvSpPr>
          <p:nvPr>
            <p:ph idx="1"/>
          </p:nvPr>
        </p:nvSpPr>
        <p:spPr/>
        <p:txBody>
          <a:bodyPr/>
          <a:lstStyle/>
          <a:p>
            <a:endParaRPr lang="he-IL"/>
          </a:p>
        </p:txBody>
      </p:sp>
      <p:sp>
        <p:nvSpPr>
          <p:cNvPr id="9" name="כותרת 1">
            <a:extLst>
              <a:ext uri="{FF2B5EF4-FFF2-40B4-BE49-F238E27FC236}">
                <a16:creationId xmlns:a16="http://schemas.microsoft.com/office/drawing/2014/main" id="{E4746768-F6A7-445D-BA93-375453503DE7}"/>
              </a:ext>
            </a:extLst>
          </p:cNvPr>
          <p:cNvSpPr>
            <a:spLocks noGrp="1"/>
          </p:cNvSpPr>
          <p:nvPr>
            <p:ph type="title"/>
          </p:nvPr>
        </p:nvSpPr>
        <p:spPr>
          <a:xfrm>
            <a:off x="1357643" y="395951"/>
            <a:ext cx="10504726" cy="1045223"/>
          </a:xfrm>
        </p:spPr>
        <p:txBody>
          <a:bodyPr>
            <a:noAutofit/>
          </a:bodyPr>
          <a:lstStyle/>
          <a:p>
            <a:pPr marL="342900" lvl="0" indent="-342900" algn="r"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סגירות/ תיחום/ סימטריה/ רציפות/ המשכיות</a:t>
            </a:r>
            <a:endParaRPr lang="he-IL" sz="4800" dirty="0"/>
          </a:p>
        </p:txBody>
      </p:sp>
    </p:spTree>
    <p:extLst>
      <p:ext uri="{BB962C8B-B14F-4D97-AF65-F5344CB8AC3E}">
        <p14:creationId xmlns:p14="http://schemas.microsoft.com/office/powerpoint/2010/main" val="2432283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474C8968-0AFC-48AD-850F-B2379CBBA031}"/>
              </a:ext>
            </a:extLst>
          </p:cNvPr>
          <p:cNvSpPr>
            <a:spLocks noGrp="1"/>
          </p:cNvSpPr>
          <p:nvPr>
            <p:ph idx="1"/>
          </p:nvPr>
        </p:nvSpPr>
        <p:spPr>
          <a:xfrm>
            <a:off x="854212" y="2649714"/>
            <a:ext cx="9710530" cy="4823106"/>
          </a:xfrm>
        </p:spPr>
        <p:txBody>
          <a:bodyPr/>
          <a:lstStyle/>
          <a:p>
            <a:pPr marL="0" indent="0" algn="just" rtl="1">
              <a:spcAft>
                <a:spcPts val="0"/>
              </a:spcAft>
              <a:buNone/>
            </a:pPr>
            <a:r>
              <a:rPr lang="he-IL" sz="2400" b="0" dirty="0">
                <a:solidFill>
                  <a:srgbClr val="202122"/>
                </a:solidFill>
                <a:effectLst/>
                <a:latin typeface="Cambria" panose="02040503050406030204" pitchFamily="18" charset="0"/>
                <a:ea typeface="Arial" panose="020B0604020202020204" pitchFamily="34" charset="0"/>
                <a:cs typeface="Narkisim" panose="020E0502050101010101" pitchFamily="34" charset="-79"/>
              </a:rPr>
              <a:t>רוב האנשים יפענחו את איור 7 כמורכב מגל וקו ישר (ראו איור 8). זאת אף על פי שלכאורה אפשר היה לפענח את השרטוט כאוסף של קערות וקערות הפוכות (ראו איור מס' 9). </a:t>
            </a:r>
          </a:p>
          <a:p>
            <a:pPr marL="0" indent="0" algn="just" rtl="1">
              <a:spcAft>
                <a:spcPts val="0"/>
              </a:spcAft>
              <a:buNone/>
            </a:pPr>
            <a:r>
              <a:rPr lang="he-IL" sz="2400" dirty="0">
                <a:solidFill>
                  <a:srgbClr val="202122"/>
                </a:solidFill>
                <a:latin typeface="Cambria" panose="02040503050406030204" pitchFamily="18" charset="0"/>
                <a:ea typeface="Cambria" panose="02040503050406030204" pitchFamily="18" charset="0"/>
                <a:cs typeface="Narkisim" panose="020E0502050101010101" pitchFamily="34" charset="-79"/>
              </a:rPr>
              <a:t>איור 7				איור 8				איור 9</a:t>
            </a:r>
            <a:endParaRPr lang="en-US" sz="2400" b="1" dirty="0">
              <a:effectLst/>
              <a:latin typeface="Cambria" panose="02040503050406030204" pitchFamily="18" charset="0"/>
              <a:ea typeface="Cambria" panose="02040503050406030204" pitchFamily="18" charset="0"/>
              <a:cs typeface="Cambria" panose="02040503050406030204" pitchFamily="18" charset="0"/>
            </a:endParaRPr>
          </a:p>
          <a:p>
            <a:endParaRPr lang="he-IL" dirty="0"/>
          </a:p>
        </p:txBody>
      </p:sp>
      <p:pic>
        <p:nvPicPr>
          <p:cNvPr id="4" name="image24.png">
            <a:extLst>
              <a:ext uri="{FF2B5EF4-FFF2-40B4-BE49-F238E27FC236}">
                <a16:creationId xmlns:a16="http://schemas.microsoft.com/office/drawing/2014/main" id="{7474B412-58FC-47A3-AD10-49D5E702BE4D}"/>
              </a:ext>
            </a:extLst>
          </p:cNvPr>
          <p:cNvPicPr/>
          <p:nvPr/>
        </p:nvPicPr>
        <p:blipFill>
          <a:blip r:embed="rId2"/>
          <a:srcRect/>
          <a:stretch>
            <a:fillRect/>
          </a:stretch>
        </p:blipFill>
        <p:spPr>
          <a:xfrm>
            <a:off x="9157828" y="4573579"/>
            <a:ext cx="1786759" cy="975377"/>
          </a:xfrm>
          <a:prstGeom prst="rect">
            <a:avLst/>
          </a:prstGeom>
          <a:ln/>
        </p:spPr>
      </p:pic>
      <p:pic>
        <p:nvPicPr>
          <p:cNvPr id="5" name="image23.png">
            <a:extLst>
              <a:ext uri="{FF2B5EF4-FFF2-40B4-BE49-F238E27FC236}">
                <a16:creationId xmlns:a16="http://schemas.microsoft.com/office/drawing/2014/main" id="{895B8614-08EB-46D1-901E-E451CBCA5319}"/>
              </a:ext>
            </a:extLst>
          </p:cNvPr>
          <p:cNvPicPr/>
          <p:nvPr/>
        </p:nvPicPr>
        <p:blipFill>
          <a:blip r:embed="rId3"/>
          <a:srcRect/>
          <a:stretch>
            <a:fillRect/>
          </a:stretch>
        </p:blipFill>
        <p:spPr>
          <a:xfrm>
            <a:off x="5709477" y="4573579"/>
            <a:ext cx="1877071" cy="975377"/>
          </a:xfrm>
          <a:prstGeom prst="rect">
            <a:avLst/>
          </a:prstGeom>
          <a:ln/>
        </p:spPr>
      </p:pic>
      <p:pic>
        <p:nvPicPr>
          <p:cNvPr id="6" name="image28.png">
            <a:extLst>
              <a:ext uri="{FF2B5EF4-FFF2-40B4-BE49-F238E27FC236}">
                <a16:creationId xmlns:a16="http://schemas.microsoft.com/office/drawing/2014/main" id="{04D86BA8-4D43-44CA-BA39-87EFBF2B4C33}"/>
              </a:ext>
            </a:extLst>
          </p:cNvPr>
          <p:cNvPicPr/>
          <p:nvPr/>
        </p:nvPicPr>
        <p:blipFill>
          <a:blip r:embed="rId4"/>
          <a:srcRect/>
          <a:stretch>
            <a:fillRect/>
          </a:stretch>
        </p:blipFill>
        <p:spPr>
          <a:xfrm>
            <a:off x="1827578" y="4506255"/>
            <a:ext cx="2064173" cy="975377"/>
          </a:xfrm>
          <a:prstGeom prst="rect">
            <a:avLst/>
          </a:prstGeom>
          <a:ln/>
        </p:spPr>
      </p:pic>
      <p:sp>
        <p:nvSpPr>
          <p:cNvPr id="9" name="כותרת 1">
            <a:extLst>
              <a:ext uri="{FF2B5EF4-FFF2-40B4-BE49-F238E27FC236}">
                <a16:creationId xmlns:a16="http://schemas.microsoft.com/office/drawing/2014/main" id="{6704FED1-735B-42C3-8824-F9974A4022F0}"/>
              </a:ext>
            </a:extLst>
          </p:cNvPr>
          <p:cNvSpPr>
            <a:spLocks noGrp="1"/>
          </p:cNvSpPr>
          <p:nvPr>
            <p:ph type="title"/>
          </p:nvPr>
        </p:nvSpPr>
        <p:spPr>
          <a:xfrm>
            <a:off x="1357643" y="395951"/>
            <a:ext cx="10504726" cy="1045223"/>
          </a:xfrm>
        </p:spPr>
        <p:txBody>
          <a:bodyPr>
            <a:noAutofit/>
          </a:bodyPr>
          <a:lstStyle/>
          <a:p>
            <a:pPr marL="342900" lvl="0" indent="-342900" algn="r"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סגירות/ תיחום/ סימטריה/ רציפות/ המשכיות</a:t>
            </a:r>
            <a:endParaRPr lang="he-IL" sz="4800" dirty="0"/>
          </a:p>
        </p:txBody>
      </p:sp>
    </p:spTree>
    <p:extLst>
      <p:ext uri="{BB962C8B-B14F-4D97-AF65-F5344CB8AC3E}">
        <p14:creationId xmlns:p14="http://schemas.microsoft.com/office/powerpoint/2010/main" val="1514546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t>שאלה למחשבה</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230003" y="2160589"/>
            <a:ext cx="11679636"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he-IL" b="1" dirty="0">
                <a:latin typeface="Narkisim" panose="020E0502050101010101" pitchFamily="34" charset="-79"/>
              </a:rPr>
              <a:t>טענה</a:t>
            </a:r>
            <a:r>
              <a:rPr lang="he-IL" dirty="0">
                <a:latin typeface="Narkisim" panose="020E0502050101010101" pitchFamily="34" charset="-79"/>
              </a:rPr>
              <a:t>: </a:t>
            </a:r>
            <a:r>
              <a:rPr lang="he-IL" b="1" dirty="0">
                <a:latin typeface="Narkisim" panose="020E0502050101010101" pitchFamily="34" charset="-79"/>
              </a:rPr>
              <a:t>"אין אמת אחת... </a:t>
            </a:r>
            <a:r>
              <a:rPr lang="he-IL" b="1" dirty="0" err="1">
                <a:latin typeface="Narkisim" panose="020E0502050101010101" pitchFamily="34" charset="-79"/>
              </a:rPr>
              <a:t>הכל</a:t>
            </a:r>
            <a:r>
              <a:rPr lang="he-IL" b="1" dirty="0">
                <a:latin typeface="Narkisim" panose="020E0502050101010101" pitchFamily="34" charset="-79"/>
              </a:rPr>
              <a:t> בעיני המתבונן..." </a:t>
            </a:r>
          </a:p>
          <a:p>
            <a:pPr marL="0" indent="0">
              <a:lnSpc>
                <a:spcPct val="150000"/>
              </a:lnSpc>
              <a:buFont typeface="Arial" panose="020B0604020202020204" pitchFamily="34" charset="0"/>
              <a:buNone/>
            </a:pPr>
            <a:r>
              <a:rPr lang="he-IL" dirty="0">
                <a:latin typeface="Narkisim" panose="020E0502050101010101" pitchFamily="34" charset="-79"/>
              </a:rPr>
              <a:t>חוו דעתכם על טענה זו... </a:t>
            </a:r>
          </a:p>
          <a:p>
            <a:pPr marL="0" indent="0">
              <a:lnSpc>
                <a:spcPct val="150000"/>
              </a:lnSpc>
              <a:buFont typeface="Arial" panose="020B0604020202020204" pitchFamily="34" charset="0"/>
              <a:buNone/>
            </a:pPr>
            <a:endParaRPr lang="he-IL" dirty="0">
              <a:latin typeface="Narkisim" panose="020E0502050101010101" pitchFamily="34" charset="-79"/>
            </a:endParaRPr>
          </a:p>
          <a:p>
            <a:pPr>
              <a:lnSpc>
                <a:spcPct val="150000"/>
              </a:lnSpc>
            </a:pPr>
            <a:endParaRPr lang="he-IL" sz="2400" dirty="0"/>
          </a:p>
        </p:txBody>
      </p:sp>
      <p:pic>
        <p:nvPicPr>
          <p:cNvPr id="5" name="תמונה 4">
            <a:extLst>
              <a:ext uri="{FF2B5EF4-FFF2-40B4-BE49-F238E27FC236}">
                <a16:creationId xmlns:a16="http://schemas.microsoft.com/office/drawing/2014/main" id="{E53682A2-C9CF-4BA3-8F66-9F34F021E7D5}"/>
              </a:ext>
            </a:extLst>
          </p:cNvPr>
          <p:cNvPicPr>
            <a:picLocks noChangeAspect="1"/>
          </p:cNvPicPr>
          <p:nvPr/>
        </p:nvPicPr>
        <p:blipFill>
          <a:blip r:embed="rId2"/>
          <a:stretch>
            <a:fillRect/>
          </a:stretch>
        </p:blipFill>
        <p:spPr>
          <a:xfrm>
            <a:off x="2807131" y="3728840"/>
            <a:ext cx="3750965" cy="2113138"/>
          </a:xfrm>
          <a:prstGeom prst="rect">
            <a:avLst/>
          </a:prstGeom>
          <a:ln>
            <a:noFill/>
          </a:ln>
          <a:effectLst>
            <a:outerShdw blurRad="292100" dist="139700" dir="2700000" algn="tl" rotWithShape="0">
              <a:srgbClr val="333333">
                <a:alpha val="65000"/>
              </a:srgbClr>
            </a:outerShdw>
          </a:effectLst>
        </p:spPr>
      </p:pic>
      <p:pic>
        <p:nvPicPr>
          <p:cNvPr id="6" name="תמונה 5">
            <a:extLst>
              <a:ext uri="{FF2B5EF4-FFF2-40B4-BE49-F238E27FC236}">
                <a16:creationId xmlns:a16="http://schemas.microsoft.com/office/drawing/2014/main" id="{96F67A7E-793C-4CE8-A688-A09FF38A2F69}"/>
              </a:ext>
            </a:extLst>
          </p:cNvPr>
          <p:cNvPicPr>
            <a:picLocks noChangeAspect="1"/>
          </p:cNvPicPr>
          <p:nvPr/>
        </p:nvPicPr>
        <p:blipFill>
          <a:blip r:embed="rId3"/>
          <a:stretch>
            <a:fillRect/>
          </a:stretch>
        </p:blipFill>
        <p:spPr>
          <a:xfrm>
            <a:off x="673744" y="242888"/>
            <a:ext cx="3152775" cy="1447800"/>
          </a:xfrm>
          <a:prstGeom prst="rect">
            <a:avLst/>
          </a:prstGeom>
        </p:spPr>
      </p:pic>
    </p:spTree>
    <p:extLst>
      <p:ext uri="{BB962C8B-B14F-4D97-AF65-F5344CB8AC3E}">
        <p14:creationId xmlns:p14="http://schemas.microsoft.com/office/powerpoint/2010/main" val="649027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AB4B00CE-DB29-4D2B-95F4-4181250E2CA1}"/>
              </a:ext>
            </a:extLst>
          </p:cNvPr>
          <p:cNvSpPr>
            <a:spLocks noGrp="1"/>
          </p:cNvSpPr>
          <p:nvPr>
            <p:ph idx="1"/>
          </p:nvPr>
        </p:nvSpPr>
        <p:spPr>
          <a:xfrm>
            <a:off x="1797665" y="1754683"/>
            <a:ext cx="9127509" cy="4074617"/>
          </a:xfrm>
        </p:spPr>
        <p:txBody>
          <a:bodyPr/>
          <a:lstStyle/>
          <a:p>
            <a:pPr marL="0" indent="0" algn="r" rtl="1">
              <a:lnSpc>
                <a:spcPct val="150000"/>
              </a:lnSpc>
              <a:spcAft>
                <a:spcPts val="0"/>
              </a:spcAft>
              <a:buNone/>
            </a:pPr>
            <a:r>
              <a:rPr lang="he-IL" b="1" dirty="0">
                <a:solidFill>
                  <a:srgbClr val="000000"/>
                </a:solidFill>
                <a:effectLst/>
                <a:latin typeface="Cambria" panose="02040503050406030204" pitchFamily="18" charset="0"/>
                <a:ea typeface="Narkisim" panose="020E0502050101010101" pitchFamily="34" charset="-79"/>
                <a:cs typeface="Narkisim" panose="020E0502050101010101" pitchFamily="34" charset="-79"/>
              </a:rPr>
              <a:t>קיימת נטייה לקבץ אובייקטים שנתפסים כנעים לאותו הכיוון. זו הסיבה מדוע אנו תופסים את העיגולים עם הזנב כקבוצה.</a:t>
            </a:r>
            <a:endParaRPr lang="en-US" b="1" dirty="0">
              <a:effectLst/>
              <a:latin typeface="Cambria" panose="02040503050406030204" pitchFamily="18" charset="0"/>
              <a:ea typeface="Cambria" panose="02040503050406030204" pitchFamily="18" charset="0"/>
              <a:cs typeface="Cambria" panose="02040503050406030204" pitchFamily="18" charset="0"/>
            </a:endParaRPr>
          </a:p>
          <a:p>
            <a:endParaRPr lang="he-IL" sz="3200" dirty="0"/>
          </a:p>
        </p:txBody>
      </p:sp>
      <p:pic>
        <p:nvPicPr>
          <p:cNvPr id="4" name="תמונה 3" descr="פסיכולוגיית הגשטלט – ויקיפדיה">
            <a:extLst>
              <a:ext uri="{FF2B5EF4-FFF2-40B4-BE49-F238E27FC236}">
                <a16:creationId xmlns:a16="http://schemas.microsoft.com/office/drawing/2014/main" id="{A443967D-8B8E-452E-96E5-6BCC14FD498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653403" y="3353616"/>
            <a:ext cx="3372158" cy="2953407"/>
          </a:xfrm>
          <a:prstGeom prst="rect">
            <a:avLst/>
          </a:prstGeom>
          <a:noFill/>
          <a:ln>
            <a:noFill/>
          </a:ln>
        </p:spPr>
      </p:pic>
      <p:sp>
        <p:nvSpPr>
          <p:cNvPr id="7" name="כותרת 1">
            <a:extLst>
              <a:ext uri="{FF2B5EF4-FFF2-40B4-BE49-F238E27FC236}">
                <a16:creationId xmlns:a16="http://schemas.microsoft.com/office/drawing/2014/main" id="{3CDFD45C-287F-4F46-BB4D-EC5C629A3068}"/>
              </a:ext>
            </a:extLst>
          </p:cNvPr>
          <p:cNvSpPr>
            <a:spLocks noGrp="1"/>
          </p:cNvSpPr>
          <p:nvPr>
            <p:ph type="title"/>
          </p:nvPr>
        </p:nvSpPr>
        <p:spPr>
          <a:xfrm>
            <a:off x="1357643" y="395951"/>
            <a:ext cx="10504726" cy="1045223"/>
          </a:xfrm>
        </p:spPr>
        <p:txBody>
          <a:bodyPr>
            <a:noAutofit/>
          </a:bodyPr>
          <a:lstStyle/>
          <a:p>
            <a:pPr marL="342900" lvl="0" indent="-342900" algn="r"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סגירות/ תיחום/ סימטריה/ רציפות/ המשכיות</a:t>
            </a:r>
            <a:endParaRPr lang="he-IL" sz="4800" dirty="0"/>
          </a:p>
        </p:txBody>
      </p:sp>
    </p:spTree>
    <p:extLst>
      <p:ext uri="{BB962C8B-B14F-4D97-AF65-F5344CB8AC3E}">
        <p14:creationId xmlns:p14="http://schemas.microsoft.com/office/powerpoint/2010/main" val="14846091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01AE38BC-3F05-4BE5-A1F7-97D0A1571370}"/>
              </a:ext>
            </a:extLst>
          </p:cNvPr>
          <p:cNvSpPr>
            <a:spLocks noGrp="1"/>
          </p:cNvSpPr>
          <p:nvPr>
            <p:ph idx="1"/>
          </p:nvPr>
        </p:nvSpPr>
        <p:spPr>
          <a:xfrm>
            <a:off x="1179041" y="2041643"/>
            <a:ext cx="10426617" cy="5112570"/>
          </a:xfrm>
        </p:spPr>
        <p:txBody>
          <a:bodyPr/>
          <a:lstStyle/>
          <a:p>
            <a:pPr marL="0" indent="0" algn="r" rtl="1">
              <a:lnSpc>
                <a:spcPct val="115000"/>
              </a:lnSpc>
              <a:spcAft>
                <a:spcPts val="0"/>
              </a:spcAft>
              <a:buNone/>
            </a:pPr>
            <a:r>
              <a:rPr lang="he-IL" b="1" dirty="0">
                <a:effectLst/>
                <a:latin typeface="Cambria" panose="02040503050406030204" pitchFamily="18" charset="0"/>
                <a:ea typeface="Times New Roman" panose="02020603050405020304" pitchFamily="18" charset="0"/>
                <a:cs typeface="Narkisim" panose="020E0502050101010101" pitchFamily="34" charset="-79"/>
              </a:rPr>
              <a:t>סביבתו של הגירוי משפיעה על האופן בו הוא נתפס ומעובד. העיוות בתפיסה נוצר בגלל ההקשר בו נמצא הגירוי, כלומר, מהגירויים הסמוכים לו. איזה קו ארוך יותר? הקוים זהים. ההקשר- כיוון החץ מטעה. </a:t>
            </a:r>
            <a:endParaRPr lang="en-US" b="1" dirty="0">
              <a:effectLst/>
              <a:latin typeface="Cambria" panose="02040503050406030204" pitchFamily="18" charset="0"/>
              <a:ea typeface="Cambria" panose="02040503050406030204" pitchFamily="18" charset="0"/>
              <a:cs typeface="Cambria" panose="02040503050406030204" pitchFamily="18" charset="0"/>
            </a:endParaRPr>
          </a:p>
          <a:p>
            <a:endParaRPr lang="he-IL" sz="3200" dirty="0"/>
          </a:p>
        </p:txBody>
      </p:sp>
      <p:sp>
        <p:nvSpPr>
          <p:cNvPr id="9" name="כותרת 1">
            <a:extLst>
              <a:ext uri="{FF2B5EF4-FFF2-40B4-BE49-F238E27FC236}">
                <a16:creationId xmlns:a16="http://schemas.microsoft.com/office/drawing/2014/main" id="{5B116CAC-3B80-4D78-B079-BE2AFF43B7B0}"/>
              </a:ext>
            </a:extLst>
          </p:cNvPr>
          <p:cNvSpPr>
            <a:spLocks noGrp="1"/>
          </p:cNvSpPr>
          <p:nvPr>
            <p:ph type="title"/>
          </p:nvPr>
        </p:nvSpPr>
        <p:spPr>
          <a:xfrm>
            <a:off x="1357643" y="395951"/>
            <a:ext cx="10504726" cy="1045223"/>
          </a:xfrm>
        </p:spPr>
        <p:txBody>
          <a:bodyPr>
            <a:noAutofit/>
          </a:bodyPr>
          <a:lstStyle/>
          <a:p>
            <a:pPr marL="342900" lvl="0" indent="-342900" defTabSz="457200">
              <a:lnSpc>
                <a:spcPct val="150000"/>
              </a:lnSpc>
              <a:spcBef>
                <a:spcPts val="1000"/>
              </a:spcBef>
              <a:spcAft>
                <a:spcPts val="800"/>
              </a:spcAft>
              <a:defRPr/>
            </a:pPr>
            <a:r>
              <a:rPr lang="he-IL" sz="40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ההקשר - העשרה</a:t>
            </a:r>
            <a:endParaRPr lang="he-IL" sz="4800" dirty="0"/>
          </a:p>
        </p:txBody>
      </p:sp>
      <p:pic>
        <p:nvPicPr>
          <p:cNvPr id="1026" name="Picture 2" descr="The Moon's Size is Relative | Psych 256: Cognitive Psychology FA 15">
            <a:extLst>
              <a:ext uri="{FF2B5EF4-FFF2-40B4-BE49-F238E27FC236}">
                <a16:creationId xmlns:a16="http://schemas.microsoft.com/office/drawing/2014/main" id="{957D1C16-5CB9-4E46-84FA-8CCD21B0B4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1669" y="3981450"/>
            <a:ext cx="3696674" cy="226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555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כותרת 1">
            <a:extLst>
              <a:ext uri="{FF2B5EF4-FFF2-40B4-BE49-F238E27FC236}">
                <a16:creationId xmlns:a16="http://schemas.microsoft.com/office/drawing/2014/main" id="{1D0CB954-F5F3-4373-90A3-698EAA44E85E}"/>
              </a:ext>
            </a:extLst>
          </p:cNvPr>
          <p:cNvSpPr>
            <a:spLocks noGrp="1"/>
          </p:cNvSpPr>
          <p:nvPr>
            <p:ph type="title"/>
          </p:nvPr>
        </p:nvSpPr>
        <p:spPr>
          <a:xfrm>
            <a:off x="669676" y="269625"/>
            <a:ext cx="10504726" cy="1300558"/>
          </a:xfrm>
        </p:spPr>
        <p:txBody>
          <a:bodyPr>
            <a:normAutofit/>
          </a:bodyPr>
          <a:lstStyle/>
          <a:p>
            <a:pPr marL="342900" lvl="0" indent="-342900" defTabSz="457200">
              <a:lnSpc>
                <a:spcPct val="150000"/>
              </a:lnSpc>
              <a:spcBef>
                <a:spcPts val="1000"/>
              </a:spcBef>
              <a:spcAft>
                <a:spcPts val="800"/>
              </a:spcAft>
              <a:defRPr/>
            </a:pPr>
            <a:r>
              <a:rPr lang="he-IL" sz="48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ההקשר</a:t>
            </a:r>
            <a:endParaRPr lang="he-IL" sz="5400" dirty="0"/>
          </a:p>
        </p:txBody>
      </p:sp>
      <p:sp>
        <p:nvSpPr>
          <p:cNvPr id="11" name="מציין מיקום תוכן 10">
            <a:extLst>
              <a:ext uri="{FF2B5EF4-FFF2-40B4-BE49-F238E27FC236}">
                <a16:creationId xmlns:a16="http://schemas.microsoft.com/office/drawing/2014/main" id="{DB8B5055-0D54-4959-8257-A7CFAA673EB3}"/>
              </a:ext>
            </a:extLst>
          </p:cNvPr>
          <p:cNvSpPr>
            <a:spLocks noGrp="1"/>
          </p:cNvSpPr>
          <p:nvPr>
            <p:ph idx="1"/>
          </p:nvPr>
        </p:nvSpPr>
        <p:spPr/>
        <p:txBody>
          <a:bodyPr/>
          <a:lstStyle/>
          <a:p>
            <a:pPr marL="0" indent="0">
              <a:buNone/>
            </a:pPr>
            <a:endParaRPr lang="he-IL" dirty="0"/>
          </a:p>
        </p:txBody>
      </p:sp>
      <p:pic>
        <p:nvPicPr>
          <p:cNvPr id="5" name="תמונה 4">
            <a:extLst>
              <a:ext uri="{FF2B5EF4-FFF2-40B4-BE49-F238E27FC236}">
                <a16:creationId xmlns:a16="http://schemas.microsoft.com/office/drawing/2014/main" id="{3503B617-06D0-49B7-BC49-E8EFC569E34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50513" y="2496433"/>
            <a:ext cx="4109436" cy="3203975"/>
          </a:xfrm>
          <a:prstGeom prst="rect">
            <a:avLst/>
          </a:prstGeom>
          <a:noFill/>
        </p:spPr>
      </p:pic>
    </p:spTree>
    <p:extLst>
      <p:ext uri="{BB962C8B-B14F-4D97-AF65-F5344CB8AC3E}">
        <p14:creationId xmlns:p14="http://schemas.microsoft.com/office/powerpoint/2010/main" val="23251730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כותרת 1">
            <a:extLst>
              <a:ext uri="{FF2B5EF4-FFF2-40B4-BE49-F238E27FC236}">
                <a16:creationId xmlns:a16="http://schemas.microsoft.com/office/drawing/2014/main" id="{1D0CB954-F5F3-4373-90A3-698EAA44E85E}"/>
              </a:ext>
            </a:extLst>
          </p:cNvPr>
          <p:cNvSpPr>
            <a:spLocks noGrp="1"/>
          </p:cNvSpPr>
          <p:nvPr>
            <p:ph type="title"/>
          </p:nvPr>
        </p:nvSpPr>
        <p:spPr>
          <a:xfrm>
            <a:off x="669676" y="269625"/>
            <a:ext cx="10504726" cy="1300558"/>
          </a:xfrm>
        </p:spPr>
        <p:txBody>
          <a:bodyPr>
            <a:normAutofit/>
          </a:bodyPr>
          <a:lstStyle/>
          <a:p>
            <a:pPr marL="342900" lvl="0" indent="-342900" defTabSz="457200">
              <a:lnSpc>
                <a:spcPct val="150000"/>
              </a:lnSpc>
              <a:spcBef>
                <a:spcPts val="1000"/>
              </a:spcBef>
              <a:spcAft>
                <a:spcPts val="800"/>
              </a:spcAft>
              <a:defRPr/>
            </a:pPr>
            <a:r>
              <a:rPr lang="he-IL" sz="4800" b="1" dirty="0">
                <a:solidFill>
                  <a:srgbClr val="FF0000"/>
                </a:solidFill>
                <a:effectLst/>
                <a:latin typeface="Cambria" panose="02040503050406030204" pitchFamily="18" charset="0"/>
                <a:ea typeface="Narkisim" panose="020E0502050101010101" pitchFamily="34" charset="-79"/>
                <a:cs typeface="Narkisim" panose="020E0502050101010101" pitchFamily="34" charset="-79"/>
              </a:rPr>
              <a:t>עיקרון ההקשר</a:t>
            </a:r>
            <a:endParaRPr lang="he-IL" sz="5400" dirty="0"/>
          </a:p>
        </p:txBody>
      </p:sp>
      <p:pic>
        <p:nvPicPr>
          <p:cNvPr id="2" name="תמונה 1" descr="×ª××¦××ª ×ª××× × ×¢×××¨ ×××§×©×¨ ×ª×¤××¡×ª×">
            <a:extLst>
              <a:ext uri="{FF2B5EF4-FFF2-40B4-BE49-F238E27FC236}">
                <a16:creationId xmlns:a16="http://schemas.microsoft.com/office/drawing/2014/main" id="{F75D953D-2487-4D46-B3E7-A5F1DC44416F}"/>
              </a:ext>
            </a:extLst>
          </p:cNvPr>
          <p:cNvPicPr/>
          <p:nvPr/>
        </p:nvPicPr>
        <p:blipFill>
          <a:blip r:embed="rId2" cstate="print"/>
          <a:srcRect/>
          <a:stretch>
            <a:fillRect/>
          </a:stretch>
        </p:blipFill>
        <p:spPr bwMode="auto">
          <a:xfrm>
            <a:off x="3396777" y="2402130"/>
            <a:ext cx="5426210" cy="3239913"/>
          </a:xfrm>
          <a:prstGeom prst="rect">
            <a:avLst/>
          </a:prstGeom>
          <a:noFill/>
          <a:ln w="9525">
            <a:noFill/>
            <a:miter lim="800000"/>
            <a:headEnd/>
            <a:tailEnd/>
          </a:ln>
        </p:spPr>
      </p:pic>
      <p:sp>
        <p:nvSpPr>
          <p:cNvPr id="11" name="מציין מיקום תוכן 10">
            <a:extLst>
              <a:ext uri="{FF2B5EF4-FFF2-40B4-BE49-F238E27FC236}">
                <a16:creationId xmlns:a16="http://schemas.microsoft.com/office/drawing/2014/main" id="{DB8B5055-0D54-4959-8257-A7CFAA673EB3}"/>
              </a:ext>
            </a:extLst>
          </p:cNvPr>
          <p:cNvSpPr>
            <a:spLocks noGrp="1"/>
          </p:cNvSpPr>
          <p:nvPr>
            <p:ph idx="1"/>
          </p:nvPr>
        </p:nvSpPr>
        <p:spPr/>
        <p:txBody>
          <a:bodyPr/>
          <a:lstStyle/>
          <a:p>
            <a:pPr marL="0" indent="0">
              <a:buNone/>
            </a:pPr>
            <a:endParaRPr lang="he-IL" dirty="0"/>
          </a:p>
        </p:txBody>
      </p:sp>
    </p:spTree>
    <p:extLst>
      <p:ext uri="{BB962C8B-B14F-4D97-AF65-F5344CB8AC3E}">
        <p14:creationId xmlns:p14="http://schemas.microsoft.com/office/powerpoint/2010/main" val="16644663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EF1F27E-FBE4-4FBC-B867-6CC146258321}"/>
              </a:ext>
            </a:extLst>
          </p:cNvPr>
          <p:cNvSpPr>
            <a:spLocks noGrp="1"/>
          </p:cNvSpPr>
          <p:nvPr>
            <p:ph type="title"/>
          </p:nvPr>
        </p:nvSpPr>
        <p:spPr/>
        <p:txBody>
          <a:bodyPr/>
          <a:lstStyle/>
          <a:p>
            <a:r>
              <a:rPr lang="he-IL" dirty="0"/>
              <a:t>אז מה היה לנו בשיעור?</a:t>
            </a:r>
          </a:p>
        </p:txBody>
      </p:sp>
      <p:sp>
        <p:nvSpPr>
          <p:cNvPr id="3" name="מציין מיקום תוכן 2">
            <a:extLst>
              <a:ext uri="{FF2B5EF4-FFF2-40B4-BE49-F238E27FC236}">
                <a16:creationId xmlns:a16="http://schemas.microsoft.com/office/drawing/2014/main" id="{552A418F-E581-4D47-A034-F00CC5CC9492}"/>
              </a:ext>
            </a:extLst>
          </p:cNvPr>
          <p:cNvSpPr txBox="1">
            <a:spLocks/>
          </p:cNvSpPr>
          <p:nvPr/>
        </p:nvSpPr>
        <p:spPr>
          <a:xfrm>
            <a:off x="246657" y="2027424"/>
            <a:ext cx="11679636" cy="3880773"/>
          </a:xfrm>
          <a:prstGeom prst="rect">
            <a:avLst/>
          </a:prstGeom>
        </p:spPr>
        <p:txBody>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he-IL" dirty="0">
                <a:latin typeface="Narkisim" panose="020E0502050101010101" pitchFamily="34" charset="-79"/>
              </a:rPr>
              <a:t>מבוא לחושים וחישה</a:t>
            </a:r>
          </a:p>
          <a:p>
            <a:pPr>
              <a:lnSpc>
                <a:spcPct val="150000"/>
              </a:lnSpc>
            </a:pPr>
            <a:r>
              <a:rPr lang="he-IL" dirty="0">
                <a:latin typeface="Narkisim" panose="020E0502050101010101" pitchFamily="34" charset="-79"/>
              </a:rPr>
              <a:t>תפיסה</a:t>
            </a:r>
          </a:p>
          <a:p>
            <a:pPr>
              <a:lnSpc>
                <a:spcPct val="150000"/>
              </a:lnSpc>
            </a:pPr>
            <a:r>
              <a:rPr lang="he-IL" dirty="0">
                <a:latin typeface="Narkisim" panose="020E0502050101010101" pitchFamily="34" charset="-79"/>
              </a:rPr>
              <a:t>אשליות אופטיות</a:t>
            </a:r>
          </a:p>
          <a:p>
            <a:pPr>
              <a:lnSpc>
                <a:spcPct val="150000"/>
              </a:lnSpc>
            </a:pPr>
            <a:r>
              <a:rPr lang="he-IL" dirty="0">
                <a:latin typeface="Narkisim" panose="020E0502050101010101" pitchFamily="34" charset="-79"/>
              </a:rPr>
              <a:t>קביעות תפיסתית</a:t>
            </a:r>
          </a:p>
          <a:p>
            <a:pPr>
              <a:lnSpc>
                <a:spcPct val="150000"/>
              </a:lnSpc>
            </a:pPr>
            <a:r>
              <a:rPr lang="he-IL" dirty="0">
                <a:latin typeface="Narkisim" panose="020E0502050101010101" pitchFamily="34" charset="-79"/>
              </a:rPr>
              <a:t>חוקי הארגון התפיסתי של הגשטלט וחוקים אחרים נוספים</a:t>
            </a:r>
          </a:p>
          <a:p>
            <a:pPr>
              <a:lnSpc>
                <a:spcPct val="150000"/>
              </a:lnSpc>
            </a:pPr>
            <a:endParaRPr lang="he-IL" dirty="0"/>
          </a:p>
        </p:txBody>
      </p:sp>
    </p:spTree>
    <p:extLst>
      <p:ext uri="{BB962C8B-B14F-4D97-AF65-F5344CB8AC3E}">
        <p14:creationId xmlns:p14="http://schemas.microsoft.com/office/powerpoint/2010/main" val="6732163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AE92AA6-291C-46C6-AE68-BE2A8950315A}"/>
              </a:ext>
            </a:extLst>
          </p:cNvPr>
          <p:cNvSpPr>
            <a:spLocks noGrp="1"/>
          </p:cNvSpPr>
          <p:nvPr>
            <p:ph type="title"/>
          </p:nvPr>
        </p:nvSpPr>
        <p:spPr>
          <a:xfrm>
            <a:off x="314093" y="407515"/>
            <a:ext cx="11423650" cy="1520676"/>
          </a:xfrm>
        </p:spPr>
        <p:txBody>
          <a:bodyPr>
            <a:normAutofit fontScale="90000"/>
          </a:bodyPr>
          <a:lstStyle/>
          <a:p>
            <a:pPr marL="0" indent="0" algn="ctr">
              <a:buNone/>
            </a:pPr>
            <a:r>
              <a:rPr lang="he-IL" dirty="0"/>
              <a:t>תרגיל מס' 2: </a:t>
            </a:r>
            <a:r>
              <a:rPr lang="he-IL" sz="4000" b="1" dirty="0">
                <a:latin typeface="Narkisim" pitchFamily="34" charset="-79"/>
                <a:cs typeface="Narkisim" pitchFamily="34" charset="-79"/>
              </a:rPr>
              <a:t>עקרונות הארגון התפיסתי- הגשטלט</a:t>
            </a:r>
            <a:br>
              <a:rPr lang="he-IL" sz="4000" b="1" dirty="0">
                <a:latin typeface="Narkisim" pitchFamily="34" charset="-79"/>
                <a:cs typeface="Narkisim" pitchFamily="34" charset="-79"/>
              </a:rPr>
            </a:br>
            <a:r>
              <a:rPr lang="he-IL" sz="4000" b="1" dirty="0">
                <a:latin typeface="Narkisim" pitchFamily="34" charset="-79"/>
                <a:cs typeface="Narkisim" pitchFamily="34" charset="-79"/>
              </a:rPr>
              <a:t>עמ' </a:t>
            </a:r>
            <a:r>
              <a:rPr lang="he-IL" dirty="0">
                <a:latin typeface="Narkisim" pitchFamily="34" charset="-79"/>
                <a:cs typeface="Narkisim" pitchFamily="34" charset="-79"/>
              </a:rPr>
              <a:t>23</a:t>
            </a:r>
            <a:br>
              <a:rPr lang="he-IL" sz="4000" b="1" dirty="0">
                <a:latin typeface="Narkisim" pitchFamily="34" charset="-79"/>
                <a:cs typeface="Narkisim" pitchFamily="34" charset="-79"/>
              </a:rPr>
            </a:br>
            <a:endParaRPr lang="he-IL" dirty="0"/>
          </a:p>
        </p:txBody>
      </p:sp>
      <p:pic>
        <p:nvPicPr>
          <p:cNvPr id="4" name="Picture 3">
            <a:extLst>
              <a:ext uri="{FF2B5EF4-FFF2-40B4-BE49-F238E27FC236}">
                <a16:creationId xmlns:a16="http://schemas.microsoft.com/office/drawing/2014/main" id="{2262BE9F-F396-4B13-BAAA-4146718E9BB5}"/>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679" b="96643" l="6102" r="96949">
                        <a14:foregroundMark x1="27458" y1="16307" x2="27458" y2="16307"/>
                        <a14:foregroundMark x1="25763" y1="8393" x2="25763" y2="8393"/>
                        <a14:foregroundMark x1="27119" y1="4556" x2="27119" y2="4556"/>
                        <a14:foregroundMark x1="33559" y1="3837" x2="33559" y2="3837"/>
                        <a14:foregroundMark x1="40678" y1="4796" x2="40678" y2="4796"/>
                        <a14:foregroundMark x1="92881" y1="23741" x2="92881" y2="23741"/>
                        <a14:foregroundMark x1="7797" y1="63549" x2="7797" y2="63549"/>
                        <a14:foregroundMark x1="6102" y1="49640" x2="6102" y2="49640"/>
                        <a14:foregroundMark x1="7119" y1="65468" x2="7119" y2="65468"/>
                        <a14:foregroundMark x1="16271" y1="89209" x2="16271" y2="89209"/>
                        <a14:foregroundMark x1="42712" y1="90887" x2="42712" y2="90887"/>
                        <a14:foregroundMark x1="6102" y1="96882" x2="6102" y2="96882"/>
                        <a14:foregroundMark x1="37966" y1="18465" x2="37288" y2="18465"/>
                        <a14:foregroundMark x1="41695" y1="19664" x2="41695" y2="19664"/>
                        <a14:foregroundMark x1="39661" y1="16787" x2="39661" y2="16787"/>
                        <a14:foregroundMark x1="36610" y1="15588" x2="30847" y2="20863"/>
                        <a14:foregroundMark x1="29492" y1="1918" x2="29492" y2="1918"/>
                        <a14:foregroundMark x1="96949" y1="21343" x2="96949" y2="21343"/>
                      </a14:backgroundRemoval>
                    </a14:imgEffect>
                  </a14:imgLayer>
                </a14:imgProps>
              </a:ext>
              <a:ext uri="{28A0092B-C50C-407E-A947-70E740481C1C}">
                <a14:useLocalDpi xmlns:a14="http://schemas.microsoft.com/office/drawing/2010/main" val="0"/>
              </a:ext>
            </a:extLst>
          </a:blip>
          <a:srcRect/>
          <a:stretch>
            <a:fillRect/>
          </a:stretch>
        </p:blipFill>
        <p:spPr bwMode="auto">
          <a:xfrm>
            <a:off x="5190874" y="2159810"/>
            <a:ext cx="2802557" cy="39601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607126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687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7DA6917-77D2-43A3-A32E-A9F271BF43B4}"/>
              </a:ext>
            </a:extLst>
          </p:cNvPr>
          <p:cNvSpPr>
            <a:spLocks noGrp="1"/>
          </p:cNvSpPr>
          <p:nvPr>
            <p:ph type="title"/>
          </p:nvPr>
        </p:nvSpPr>
        <p:spPr/>
        <p:txBody>
          <a:bodyPr/>
          <a:lstStyle/>
          <a:p>
            <a:r>
              <a:rPr lang="he-IL" dirty="0"/>
              <a:t>מהי תפיסה</a:t>
            </a:r>
          </a:p>
        </p:txBody>
      </p:sp>
      <p:sp>
        <p:nvSpPr>
          <p:cNvPr id="3" name="מציין מיקום תוכן 2">
            <a:extLst>
              <a:ext uri="{FF2B5EF4-FFF2-40B4-BE49-F238E27FC236}">
                <a16:creationId xmlns:a16="http://schemas.microsoft.com/office/drawing/2014/main" id="{647EAB94-EB52-41AB-B322-E7855557C99C}"/>
              </a:ext>
            </a:extLst>
          </p:cNvPr>
          <p:cNvSpPr txBox="1">
            <a:spLocks/>
          </p:cNvSpPr>
          <p:nvPr/>
        </p:nvSpPr>
        <p:spPr>
          <a:xfrm>
            <a:off x="1488034" y="1851838"/>
            <a:ext cx="9842576" cy="4183724"/>
          </a:xfrm>
          <a:prstGeom prst="rect">
            <a:avLst/>
          </a:prstGeom>
        </p:spPr>
        <p:txBody>
          <a:bodyPr>
            <a:no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תפיסה היא התהליך שבו המוח ממיין, מארגן ומפרש את התחושות. באמצעות התפיסה אנו מעניקים משמעות לגירויים הנקלטים ע"י החושים.</a:t>
            </a:r>
            <a:endParaRPr kumimoji="0" lang="en-US"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600" b="1" i="0" u="none" strike="noStrike" kern="1200" cap="none" spc="0" normalizeH="0" baseline="0" noProof="0" dirty="0">
                <a:ln>
                  <a:noFill/>
                </a:ln>
                <a:solidFill>
                  <a:srgbClr val="FF0000"/>
                </a:solidFill>
                <a:effectLst/>
                <a:uLnTx/>
                <a:uFillTx/>
                <a:latin typeface="Narkisim" panose="020E0502050101010101" pitchFamily="34" charset="-79"/>
                <a:ea typeface="Narkisim" panose="020E0502050101010101" pitchFamily="34" charset="-79"/>
                <a:cs typeface="Narkisim" panose="020E0502050101010101" pitchFamily="34" charset="-79"/>
              </a:rPr>
              <a:t>שלבים בתפיסה </a:t>
            </a:r>
            <a:r>
              <a:rPr kumimoji="0" lang="he-IL"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 תהליך התפיסה מורכב משלושה שלבים עיקריים: </a:t>
            </a:r>
            <a:endParaRPr kumimoji="0" lang="en-US"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1. קליטת הגירויים באיברי החישה השונים.</a:t>
            </a:r>
            <a:endParaRPr kumimoji="0" lang="en-US"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2. עיבוד המידע שהתקבל מהגירויים הללו.</a:t>
            </a:r>
            <a:endParaRPr kumimoji="0" lang="en-US"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marR="0" lvl="0" indent="0" algn="r" defTabSz="457200" rtl="1" eaLnBrk="1" fontAlgn="auto" latinLnBrk="0" hangingPunct="1">
              <a:lnSpc>
                <a:spcPct val="150000"/>
              </a:lnSpc>
              <a:spcBef>
                <a:spcPts val="1000"/>
              </a:spcBef>
              <a:spcAft>
                <a:spcPts val="0"/>
              </a:spcAft>
              <a:buClr>
                <a:srgbClr val="90C226"/>
              </a:buClr>
              <a:buSzPct val="80000"/>
              <a:buFont typeface="Wingdings 3" charset="2"/>
              <a:buNone/>
              <a:tabLst/>
              <a:defRPr/>
            </a:pPr>
            <a:r>
              <a:rPr kumimoji="0" lang="he-IL"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Narkisim" panose="020E0502050101010101" pitchFamily="34" charset="-79"/>
                <a:cs typeface="Narkisim" panose="020E0502050101010101" pitchFamily="34" charset="-79"/>
              </a:rPr>
              <a:t>3. זיהוי.</a:t>
            </a:r>
            <a:endParaRPr kumimoji="0" lang="en-US" sz="26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Cambria" panose="02040503050406030204" pitchFamily="18" charset="0"/>
              <a:cs typeface="Narkisim" panose="020E0502050101010101" pitchFamily="34" charset="-79"/>
            </a:endParaRPr>
          </a:p>
          <a:p>
            <a:pPr marL="0" indent="0">
              <a:lnSpc>
                <a:spcPct val="150000"/>
              </a:lnSpc>
              <a:buFont typeface="Arial" panose="020B0604020202020204" pitchFamily="34" charset="0"/>
              <a:buNone/>
            </a:pPr>
            <a:r>
              <a:rPr lang="he-IL" sz="2600" dirty="0">
                <a:latin typeface="Narkisim" panose="020E0502050101010101" pitchFamily="34" charset="-79"/>
              </a:rPr>
              <a:t> </a:t>
            </a:r>
          </a:p>
        </p:txBody>
      </p:sp>
      <p:pic>
        <p:nvPicPr>
          <p:cNvPr id="4" name="תמונה 3">
            <a:extLst>
              <a:ext uri="{FF2B5EF4-FFF2-40B4-BE49-F238E27FC236}">
                <a16:creationId xmlns:a16="http://schemas.microsoft.com/office/drawing/2014/main" id="{CC30C979-78D5-47D6-A63E-5A43F258323D}"/>
              </a:ext>
            </a:extLst>
          </p:cNvPr>
          <p:cNvPicPr>
            <a:picLocks noChangeAspect="1"/>
          </p:cNvPicPr>
          <p:nvPr/>
        </p:nvPicPr>
        <p:blipFill>
          <a:blip r:embed="rId2"/>
          <a:stretch>
            <a:fillRect/>
          </a:stretch>
        </p:blipFill>
        <p:spPr>
          <a:xfrm>
            <a:off x="374650" y="3236786"/>
            <a:ext cx="2585087" cy="295992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04850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תיבת טקסט 3">
            <a:extLst>
              <a:ext uri="{FF2B5EF4-FFF2-40B4-BE49-F238E27FC236}">
                <a16:creationId xmlns:a16="http://schemas.microsoft.com/office/drawing/2014/main" id="{BD2FDA8C-7446-4328-9D0F-BE3EDFDA34C1}"/>
              </a:ext>
            </a:extLst>
          </p:cNvPr>
          <p:cNvSpPr txBox="1"/>
          <p:nvPr/>
        </p:nvSpPr>
        <p:spPr>
          <a:xfrm>
            <a:off x="1800638" y="2016802"/>
            <a:ext cx="9869558" cy="4308872"/>
          </a:xfrm>
          <a:prstGeom prst="rect">
            <a:avLst/>
          </a:prstGeom>
          <a:noFill/>
        </p:spPr>
        <p:txBody>
          <a:bodyPr wrap="square">
            <a:spAutoFit/>
          </a:bodyPr>
          <a:lstStyle/>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כיצד אתם יודעים שהים כחול                  שהכדור עגול </a:t>
            </a: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endParaRPr lang="he-IL" sz="3200" b="1" dirty="0">
              <a:solidFill>
                <a:prstClr val="black">
                  <a:lumMod val="75000"/>
                  <a:lumOff val="25000"/>
                </a:prstClr>
              </a:solidFill>
              <a:latin typeface="Narkisim" panose="020E0502050101010101" pitchFamily="34" charset="-79"/>
              <a:cs typeface="Narkisim" panose="020E0502050101010101" pitchFamily="34" charset="-79"/>
            </a:endParaRP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שלעורב קול צרחני                      שלוורד ריח נפלא </a:t>
            </a: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endParaRPr>
          </a:p>
          <a:p>
            <a:pPr marL="0" marR="0" lvl="0" indent="0" algn="r" defTabSz="457200" rtl="1"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he-IL" sz="3200" b="1" i="0" u="none" strike="noStrike" kern="1200" cap="none" spc="0" normalizeH="0" baseline="0" noProof="0" dirty="0">
                <a:ln>
                  <a:noFill/>
                </a:ln>
                <a:solidFill>
                  <a:prstClr val="black">
                    <a:lumMod val="75000"/>
                    <a:lumOff val="25000"/>
                  </a:prstClr>
                </a:solidFill>
                <a:effectLst/>
                <a:uLnTx/>
                <a:uFillTx/>
                <a:latin typeface="Narkisim" panose="020E0502050101010101" pitchFamily="34" charset="-79"/>
                <a:ea typeface="+mn-ea"/>
                <a:cs typeface="Narkisim" panose="020E0502050101010101" pitchFamily="34" charset="-79"/>
              </a:rPr>
              <a:t>       ושלגלידת וניל טעם שונה מזה של גלידת שוקולד?</a:t>
            </a:r>
          </a:p>
        </p:txBody>
      </p:sp>
      <p:pic>
        <p:nvPicPr>
          <p:cNvPr id="6" name="תמונה 5">
            <a:extLst>
              <a:ext uri="{FF2B5EF4-FFF2-40B4-BE49-F238E27FC236}">
                <a16:creationId xmlns:a16="http://schemas.microsoft.com/office/drawing/2014/main" id="{A6B61184-ACE5-4E5D-ABA2-2E16F0557E6B}"/>
              </a:ext>
            </a:extLst>
          </p:cNvPr>
          <p:cNvPicPr>
            <a:picLocks noChangeAspect="1"/>
          </p:cNvPicPr>
          <p:nvPr/>
        </p:nvPicPr>
        <p:blipFill>
          <a:blip r:embed="rId2"/>
          <a:stretch>
            <a:fillRect/>
          </a:stretch>
        </p:blipFill>
        <p:spPr>
          <a:xfrm>
            <a:off x="5248986" y="2016802"/>
            <a:ext cx="1897156" cy="1419354"/>
          </a:xfrm>
          <a:prstGeom prst="rect">
            <a:avLst/>
          </a:prstGeom>
        </p:spPr>
      </p:pic>
      <p:pic>
        <p:nvPicPr>
          <p:cNvPr id="8" name="תמונה 7">
            <a:extLst>
              <a:ext uri="{FF2B5EF4-FFF2-40B4-BE49-F238E27FC236}">
                <a16:creationId xmlns:a16="http://schemas.microsoft.com/office/drawing/2014/main" id="{A83D986F-FFC8-4B58-97F2-F74826679DA5}"/>
              </a:ext>
            </a:extLst>
          </p:cNvPr>
          <p:cNvPicPr>
            <a:picLocks noChangeAspect="1"/>
          </p:cNvPicPr>
          <p:nvPr/>
        </p:nvPicPr>
        <p:blipFill>
          <a:blip r:embed="rId3"/>
          <a:stretch>
            <a:fillRect/>
          </a:stretch>
        </p:blipFill>
        <p:spPr>
          <a:xfrm>
            <a:off x="1206133" y="2016802"/>
            <a:ext cx="1835055" cy="1835055"/>
          </a:xfrm>
          <a:prstGeom prst="rect">
            <a:avLst/>
          </a:prstGeom>
        </p:spPr>
      </p:pic>
      <p:pic>
        <p:nvPicPr>
          <p:cNvPr id="9" name="תמונה 8">
            <a:extLst>
              <a:ext uri="{FF2B5EF4-FFF2-40B4-BE49-F238E27FC236}">
                <a16:creationId xmlns:a16="http://schemas.microsoft.com/office/drawing/2014/main" id="{DE9CBA40-7D31-41FB-9E16-DF8FAA4081BF}"/>
              </a:ext>
            </a:extLst>
          </p:cNvPr>
          <p:cNvPicPr>
            <a:picLocks noChangeAspect="1"/>
          </p:cNvPicPr>
          <p:nvPr/>
        </p:nvPicPr>
        <p:blipFill>
          <a:blip r:embed="rId4"/>
          <a:stretch>
            <a:fillRect/>
          </a:stretch>
        </p:blipFill>
        <p:spPr>
          <a:xfrm>
            <a:off x="6438900" y="3762270"/>
            <a:ext cx="2236605" cy="1624302"/>
          </a:xfrm>
          <a:prstGeom prst="rect">
            <a:avLst/>
          </a:prstGeom>
        </p:spPr>
      </p:pic>
      <p:pic>
        <p:nvPicPr>
          <p:cNvPr id="11" name="תמונה 10">
            <a:extLst>
              <a:ext uri="{FF2B5EF4-FFF2-40B4-BE49-F238E27FC236}">
                <a16:creationId xmlns:a16="http://schemas.microsoft.com/office/drawing/2014/main" id="{FDE25E60-7C7C-43E2-A425-CA1AB4D1DF63}"/>
              </a:ext>
            </a:extLst>
          </p:cNvPr>
          <p:cNvPicPr>
            <a:picLocks noChangeAspect="1"/>
          </p:cNvPicPr>
          <p:nvPr/>
        </p:nvPicPr>
        <p:blipFill>
          <a:blip r:embed="rId5"/>
          <a:stretch>
            <a:fillRect/>
          </a:stretch>
        </p:blipFill>
        <p:spPr>
          <a:xfrm>
            <a:off x="3567429" y="4480943"/>
            <a:ext cx="1771794" cy="1325564"/>
          </a:xfrm>
          <a:prstGeom prst="rect">
            <a:avLst/>
          </a:prstGeom>
        </p:spPr>
      </p:pic>
      <p:pic>
        <p:nvPicPr>
          <p:cNvPr id="12" name="Picture 6" descr="גלידה, וניל, שוקולד, קונוסים, תות שדה. קונוסים, תות שדה, וניל, גלידה,  וקטור, שוקולד.">
            <a:extLst>
              <a:ext uri="{FF2B5EF4-FFF2-40B4-BE49-F238E27FC236}">
                <a16:creationId xmlns:a16="http://schemas.microsoft.com/office/drawing/2014/main" id="{06EE423C-0EBF-4D6D-A274-AE2049359C1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34451"/>
          <a:stretch/>
        </p:blipFill>
        <p:spPr bwMode="auto">
          <a:xfrm>
            <a:off x="1348143" y="4290446"/>
            <a:ext cx="1462509" cy="2322458"/>
          </a:xfrm>
          <a:prstGeom prst="rect">
            <a:avLst/>
          </a:prstGeom>
          <a:noFill/>
          <a:extLst>
            <a:ext uri="{909E8E84-426E-40DD-AFC4-6F175D3DCCD1}">
              <a14:hiddenFill xmlns:a14="http://schemas.microsoft.com/office/drawing/2010/main">
                <a:solidFill>
                  <a:srgbClr val="FFFFFF"/>
                </a:solidFill>
              </a14:hiddenFill>
            </a:ext>
          </a:extLst>
        </p:spPr>
      </p:pic>
      <p:sp>
        <p:nvSpPr>
          <p:cNvPr id="10" name="כותרת 1">
            <a:extLst>
              <a:ext uri="{FF2B5EF4-FFF2-40B4-BE49-F238E27FC236}">
                <a16:creationId xmlns:a16="http://schemas.microsoft.com/office/drawing/2014/main" id="{4F7DFF01-D6B7-4B55-AF1E-BB9A52C7422F}"/>
              </a:ext>
            </a:extLst>
          </p:cNvPr>
          <p:cNvSpPr>
            <a:spLocks noGrp="1"/>
          </p:cNvSpPr>
          <p:nvPr>
            <p:ph type="title"/>
          </p:nvPr>
        </p:nvSpPr>
        <p:spPr>
          <a:xfrm>
            <a:off x="374650" y="365125"/>
            <a:ext cx="11423650" cy="1325563"/>
          </a:xfrm>
        </p:spPr>
        <p:txBody>
          <a:bodyPr/>
          <a:lstStyle/>
          <a:p>
            <a:r>
              <a:rPr lang="he-IL" dirty="0"/>
              <a:t>שאלה למחשבה</a:t>
            </a:r>
          </a:p>
        </p:txBody>
      </p:sp>
      <p:pic>
        <p:nvPicPr>
          <p:cNvPr id="13" name="תמונה 12">
            <a:extLst>
              <a:ext uri="{FF2B5EF4-FFF2-40B4-BE49-F238E27FC236}">
                <a16:creationId xmlns:a16="http://schemas.microsoft.com/office/drawing/2014/main" id="{0327AB8B-9967-4FA0-98E9-742135DD2989}"/>
              </a:ext>
            </a:extLst>
          </p:cNvPr>
          <p:cNvPicPr>
            <a:picLocks noChangeAspect="1"/>
          </p:cNvPicPr>
          <p:nvPr/>
        </p:nvPicPr>
        <p:blipFill>
          <a:blip r:embed="rId7"/>
          <a:stretch>
            <a:fillRect/>
          </a:stretch>
        </p:blipFill>
        <p:spPr>
          <a:xfrm>
            <a:off x="673744" y="242888"/>
            <a:ext cx="3152775" cy="1447800"/>
          </a:xfrm>
          <a:prstGeom prst="rect">
            <a:avLst/>
          </a:prstGeom>
        </p:spPr>
      </p:pic>
    </p:spTree>
    <p:extLst>
      <p:ext uri="{BB962C8B-B14F-4D97-AF65-F5344CB8AC3E}">
        <p14:creationId xmlns:p14="http://schemas.microsoft.com/office/powerpoint/2010/main" val="11110159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EE48C32-14EA-4F82-8C13-7AFEA7CAB5F4}"/>
              </a:ext>
            </a:extLst>
          </p:cNvPr>
          <p:cNvSpPr>
            <a:spLocks noGrp="1"/>
          </p:cNvSpPr>
          <p:nvPr>
            <p:ph type="title"/>
          </p:nvPr>
        </p:nvSpPr>
        <p:spPr/>
        <p:txBody>
          <a:bodyPr/>
          <a:lstStyle/>
          <a:p>
            <a:r>
              <a:rPr lang="he-IL" dirty="0"/>
              <a:t>חושים</a:t>
            </a:r>
          </a:p>
        </p:txBody>
      </p:sp>
      <p:sp>
        <p:nvSpPr>
          <p:cNvPr id="4" name="TextBox 3">
            <a:extLst>
              <a:ext uri="{FF2B5EF4-FFF2-40B4-BE49-F238E27FC236}">
                <a16:creationId xmlns:a16="http://schemas.microsoft.com/office/drawing/2014/main" id="{E3D49AE7-392B-45D9-93D1-B82B7DB5C77A}"/>
              </a:ext>
            </a:extLst>
          </p:cNvPr>
          <p:cNvSpPr txBox="1">
            <a:spLocks noChangeArrowheads="1"/>
          </p:cNvSpPr>
          <p:nvPr/>
        </p:nvSpPr>
        <p:spPr bwMode="auto">
          <a:xfrm>
            <a:off x="1295400" y="2034381"/>
            <a:ext cx="982980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r" rtl="1">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cs typeface="David" panose="020E0502060401010101" pitchFamily="34" charset="-79"/>
              </a:defRPr>
            </a:lvl1pPr>
            <a:lvl2pPr marL="742950" indent="-285750" algn="r" rtl="1">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cs typeface="David" panose="020E0502060401010101" pitchFamily="34" charset="-79"/>
              </a:defRPr>
            </a:lvl2pPr>
            <a:lvl3pPr marL="1143000" indent="-228600" algn="r" rtl="1">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cs typeface="David" panose="020E0502060401010101" pitchFamily="34" charset="-79"/>
              </a:defRPr>
            </a:lvl3pPr>
            <a:lvl4pPr marL="1600200" indent="-228600" algn="r" rtl="1">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4pPr>
            <a:lvl5pPr marL="2057400" indent="-228600" algn="r" rtl="1">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9pPr>
          </a:lstStyle>
          <a:p>
            <a:pPr eaLnBrk="1" hangingPunct="1">
              <a:spcBef>
                <a:spcPct val="0"/>
              </a:spcBef>
              <a:buClrTx/>
              <a:buSzTx/>
              <a:buFontTx/>
              <a:buNone/>
            </a:pPr>
            <a:r>
              <a:rPr lang="he-IL" altLang="en-US" sz="2800" b="1" dirty="0">
                <a:latin typeface="Narkisim" panose="020E0502050101010101" pitchFamily="34" charset="-79"/>
                <a:cs typeface="Narkisim" panose="020E0502050101010101" pitchFamily="34" charset="-79"/>
              </a:rPr>
              <a:t>ללא החושים, העולם לא היה קיים בשבילנו. כל מה שאנו יודעים על העולם, אנו יודעים בגלל החושים שלנו. לכן חשוב להבין איך החושים פועלים.</a:t>
            </a:r>
          </a:p>
          <a:p>
            <a:pPr eaLnBrk="1" hangingPunct="1">
              <a:spcBef>
                <a:spcPct val="0"/>
              </a:spcBef>
              <a:buClrTx/>
              <a:buSzTx/>
              <a:buFontTx/>
              <a:buNone/>
            </a:pPr>
            <a:endParaRPr lang="he-IL" altLang="en-US" sz="2800" b="1" dirty="0">
              <a:latin typeface="Narkisim" panose="020E0502050101010101" pitchFamily="34" charset="-79"/>
              <a:cs typeface="Narkisim" panose="020E0502050101010101" pitchFamily="34" charset="-79"/>
            </a:endParaRPr>
          </a:p>
          <a:p>
            <a:pPr eaLnBrk="1" hangingPunct="1">
              <a:spcBef>
                <a:spcPct val="0"/>
              </a:spcBef>
              <a:buClrTx/>
              <a:buSzTx/>
              <a:buFontTx/>
              <a:buNone/>
            </a:pPr>
            <a:r>
              <a:rPr lang="he-IL" altLang="en-US" sz="2800" b="1" dirty="0">
                <a:latin typeface="Narkisim" panose="020E0502050101010101" pitchFamily="34" charset="-79"/>
                <a:cs typeface="Narkisim" panose="020E0502050101010101" pitchFamily="34" charset="-79"/>
              </a:rPr>
              <a:t>האם העולם הנגלה לחושינו הינו העולם האובייקטיבי, שהמכשירים המדעיים מודדים? </a:t>
            </a:r>
          </a:p>
          <a:p>
            <a:pPr eaLnBrk="1" hangingPunct="1">
              <a:spcBef>
                <a:spcPct val="0"/>
              </a:spcBef>
              <a:buClrTx/>
              <a:buSzTx/>
              <a:buFontTx/>
              <a:buNone/>
            </a:pPr>
            <a:endParaRPr lang="he-IL" altLang="en-US" sz="2800" b="1" dirty="0">
              <a:latin typeface="Narkisim" panose="020E0502050101010101" pitchFamily="34" charset="-79"/>
              <a:cs typeface="Narkisim" panose="020E0502050101010101" pitchFamily="34" charset="-79"/>
            </a:endParaRPr>
          </a:p>
          <a:p>
            <a:pPr eaLnBrk="1" hangingPunct="1">
              <a:spcBef>
                <a:spcPct val="0"/>
              </a:spcBef>
              <a:buClrTx/>
              <a:buSzTx/>
              <a:buFontTx/>
              <a:buNone/>
            </a:pPr>
            <a:endParaRPr lang="he-IL" altLang="en-US" sz="2800" b="1" dirty="0">
              <a:latin typeface="Narkisim" panose="020E0502050101010101" pitchFamily="34" charset="-79"/>
              <a:cs typeface="Narkisim" panose="020E0502050101010101" pitchFamily="34" charset="-79"/>
            </a:endParaRPr>
          </a:p>
        </p:txBody>
      </p:sp>
      <p:pic>
        <p:nvPicPr>
          <p:cNvPr id="8" name="תמונה 1">
            <a:extLst>
              <a:ext uri="{FF2B5EF4-FFF2-40B4-BE49-F238E27FC236}">
                <a16:creationId xmlns:a16="http://schemas.microsoft.com/office/drawing/2014/main" id="{D451F9DA-A424-459B-9D47-532265889FD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4103688"/>
            <a:ext cx="2408238" cy="247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8562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7"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8"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Rectangle 22">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כותרת 1">
            <a:extLst>
              <a:ext uri="{FF2B5EF4-FFF2-40B4-BE49-F238E27FC236}">
                <a16:creationId xmlns:a16="http://schemas.microsoft.com/office/drawing/2014/main" id="{BC8E2568-FBB8-46B2-9BD3-3AF0D5B27AF9}"/>
              </a:ext>
            </a:extLst>
          </p:cNvPr>
          <p:cNvSpPr>
            <a:spLocks noGrp="1"/>
          </p:cNvSpPr>
          <p:nvPr>
            <p:ph type="title"/>
          </p:nvPr>
        </p:nvSpPr>
        <p:spPr>
          <a:xfrm>
            <a:off x="964760" y="804328"/>
            <a:ext cx="6091312" cy="1205821"/>
          </a:xfrm>
        </p:spPr>
        <p:txBody>
          <a:bodyPr vert="horz" lIns="91440" tIns="45720" rIns="91440" bIns="45720" rtlCol="0" anchor="ctr">
            <a:normAutofit/>
          </a:bodyPr>
          <a:lstStyle/>
          <a:p>
            <a:pPr algn="r" rtl="0"/>
            <a:r>
              <a:rPr lang="en-US" dirty="0" err="1">
                <a:solidFill>
                  <a:srgbClr val="FEFFFF"/>
                </a:solidFill>
                <a:latin typeface="+mj-lt"/>
                <a:ea typeface="+mj-ea"/>
                <a:cs typeface="+mj-cs"/>
              </a:rPr>
              <a:t>קצה</a:t>
            </a:r>
            <a:r>
              <a:rPr lang="en-US" dirty="0">
                <a:solidFill>
                  <a:srgbClr val="FEFFFF"/>
                </a:solidFill>
                <a:latin typeface="+mj-lt"/>
                <a:ea typeface="+mj-ea"/>
                <a:cs typeface="+mj-cs"/>
              </a:rPr>
              <a:t> </a:t>
            </a:r>
            <a:r>
              <a:rPr lang="en-US" dirty="0" err="1">
                <a:solidFill>
                  <a:srgbClr val="FEFFFF"/>
                </a:solidFill>
                <a:latin typeface="+mj-lt"/>
                <a:ea typeface="+mj-ea"/>
                <a:cs typeface="+mj-cs"/>
              </a:rPr>
              <a:t>גבול</a:t>
            </a:r>
            <a:r>
              <a:rPr lang="en-US" dirty="0">
                <a:solidFill>
                  <a:srgbClr val="FEFFFF"/>
                </a:solidFill>
                <a:latin typeface="+mj-lt"/>
                <a:ea typeface="+mj-ea"/>
                <a:cs typeface="+mj-cs"/>
              </a:rPr>
              <a:t> </a:t>
            </a:r>
            <a:r>
              <a:rPr lang="en-US" dirty="0" err="1">
                <a:solidFill>
                  <a:srgbClr val="FEFFFF"/>
                </a:solidFill>
                <a:latin typeface="+mj-lt"/>
                <a:ea typeface="+mj-ea"/>
                <a:cs typeface="+mj-cs"/>
              </a:rPr>
              <a:t>היכולת</a:t>
            </a:r>
            <a:r>
              <a:rPr lang="en-US" dirty="0">
                <a:solidFill>
                  <a:srgbClr val="FEFFFF"/>
                </a:solidFill>
                <a:latin typeface="+mj-lt"/>
                <a:ea typeface="+mj-ea"/>
                <a:cs typeface="+mj-cs"/>
              </a:rPr>
              <a:t> </a:t>
            </a:r>
            <a:r>
              <a:rPr lang="en-US" dirty="0" err="1">
                <a:solidFill>
                  <a:srgbClr val="FEFFFF"/>
                </a:solidFill>
                <a:latin typeface="+mj-lt"/>
                <a:ea typeface="+mj-ea"/>
                <a:cs typeface="+mj-cs"/>
              </a:rPr>
              <a:t>של</a:t>
            </a:r>
            <a:r>
              <a:rPr lang="en-US" dirty="0">
                <a:solidFill>
                  <a:srgbClr val="FEFFFF"/>
                </a:solidFill>
                <a:latin typeface="+mj-lt"/>
                <a:ea typeface="+mj-ea"/>
                <a:cs typeface="+mj-cs"/>
              </a:rPr>
              <a:t> </a:t>
            </a:r>
            <a:r>
              <a:rPr lang="en-US" dirty="0" err="1">
                <a:solidFill>
                  <a:srgbClr val="FEFFFF"/>
                </a:solidFill>
                <a:latin typeface="+mj-lt"/>
                <a:ea typeface="+mj-ea"/>
                <a:cs typeface="+mj-cs"/>
              </a:rPr>
              <a:t>חושי</a:t>
            </a:r>
            <a:r>
              <a:rPr lang="en-US" dirty="0">
                <a:solidFill>
                  <a:srgbClr val="FEFFFF"/>
                </a:solidFill>
                <a:latin typeface="+mj-lt"/>
                <a:ea typeface="+mj-ea"/>
                <a:cs typeface="+mj-cs"/>
              </a:rPr>
              <a:t> </a:t>
            </a:r>
            <a:r>
              <a:rPr lang="en-US" dirty="0" err="1">
                <a:solidFill>
                  <a:srgbClr val="FEFFFF"/>
                </a:solidFill>
                <a:latin typeface="+mj-lt"/>
                <a:ea typeface="+mj-ea"/>
                <a:cs typeface="+mj-cs"/>
              </a:rPr>
              <a:t>בני</a:t>
            </a:r>
            <a:r>
              <a:rPr lang="en-US" dirty="0">
                <a:solidFill>
                  <a:srgbClr val="FEFFFF"/>
                </a:solidFill>
                <a:latin typeface="+mj-lt"/>
                <a:ea typeface="+mj-ea"/>
                <a:cs typeface="+mj-cs"/>
              </a:rPr>
              <a:t> </a:t>
            </a:r>
            <a:r>
              <a:rPr lang="en-US" dirty="0" err="1">
                <a:solidFill>
                  <a:srgbClr val="FEFFFF"/>
                </a:solidFill>
                <a:latin typeface="+mj-lt"/>
                <a:ea typeface="+mj-ea"/>
                <a:cs typeface="+mj-cs"/>
              </a:rPr>
              <a:t>האדם</a:t>
            </a:r>
            <a:endParaRPr lang="en-US" dirty="0">
              <a:solidFill>
                <a:srgbClr val="FEFFFF"/>
              </a:solidFill>
              <a:latin typeface="+mj-lt"/>
              <a:ea typeface="+mj-ea"/>
              <a:cs typeface="+mj-cs"/>
            </a:endParaRPr>
          </a:p>
        </p:txBody>
      </p:sp>
      <p:sp>
        <p:nvSpPr>
          <p:cNvPr id="4" name="TextBox 3">
            <a:extLst>
              <a:ext uri="{FF2B5EF4-FFF2-40B4-BE49-F238E27FC236}">
                <a16:creationId xmlns:a16="http://schemas.microsoft.com/office/drawing/2014/main" id="{AA629F80-51D0-495B-95AA-7A754697C8D6}"/>
              </a:ext>
            </a:extLst>
          </p:cNvPr>
          <p:cNvSpPr txBox="1">
            <a:spLocks noChangeArrowheads="1"/>
          </p:cNvSpPr>
          <p:nvPr/>
        </p:nvSpPr>
        <p:spPr bwMode="auto">
          <a:xfrm>
            <a:off x="1092009" y="3044010"/>
            <a:ext cx="6272708" cy="3563159"/>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ormAutofit/>
          </a:bodyPr>
          <a:lstStyle>
            <a:lvl1pPr algn="r" rtl="1">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cs typeface="David" panose="020E0502060401010101" pitchFamily="34" charset="-79"/>
              </a:defRPr>
            </a:lvl1pPr>
            <a:lvl2pPr marL="742950" indent="-285750" algn="r" rtl="1">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cs typeface="David" panose="020E0502060401010101" pitchFamily="34" charset="-79"/>
              </a:defRPr>
            </a:lvl2pPr>
            <a:lvl3pPr marL="1143000" indent="-228600" algn="r" rtl="1">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cs typeface="David" panose="020E0502060401010101" pitchFamily="34" charset="-79"/>
              </a:defRPr>
            </a:lvl3pPr>
            <a:lvl4pPr marL="1600200" indent="-228600" algn="r" rtl="1">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4pPr>
            <a:lvl5pPr marL="2057400" indent="-228600" algn="r" rtl="1">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cs typeface="David" panose="020E0502060401010101" pitchFamily="34" charset="-79"/>
              </a:defRPr>
            </a:lvl9pPr>
          </a:lstStyle>
          <a:p>
            <a:pPr>
              <a:lnSpc>
                <a:spcPct val="90000"/>
              </a:lnSpc>
              <a:spcBef>
                <a:spcPct val="0"/>
              </a:spcBef>
              <a:spcAft>
                <a:spcPts val="600"/>
              </a:spcAft>
              <a:buClrTx/>
              <a:buSzTx/>
              <a:buNone/>
            </a:pPr>
            <a:r>
              <a:rPr lang="en-US" altLang="en-US" sz="2800" b="1" dirty="0" err="1">
                <a:latin typeface="Narkisim" panose="020E0502050101010101" pitchFamily="34" charset="-79"/>
                <a:cs typeface="Narkisim" panose="020E0502050101010101" pitchFamily="34" charset="-79"/>
              </a:rPr>
              <a:t>ראייה</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להבת</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נר</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במרחק</a:t>
            </a:r>
            <a:r>
              <a:rPr lang="en-US" altLang="en-US" sz="2800" b="1" dirty="0">
                <a:latin typeface="Narkisim" panose="020E0502050101010101" pitchFamily="34" charset="-79"/>
                <a:cs typeface="Narkisim" panose="020E0502050101010101" pitchFamily="34" charset="-79"/>
              </a:rPr>
              <a:t> 45 </a:t>
            </a:r>
            <a:r>
              <a:rPr lang="en-US" altLang="en-US" sz="2800" b="1" dirty="0" err="1">
                <a:latin typeface="Narkisim" panose="020E0502050101010101" pitchFamily="34" charset="-79"/>
                <a:cs typeface="Narkisim" panose="020E0502050101010101" pitchFamily="34" charset="-79"/>
              </a:rPr>
              <a:t>ק"מ</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בלילה</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בהיר</a:t>
            </a:r>
            <a:endParaRPr lang="en-US" altLang="en-US" sz="2800" b="1" dirty="0">
              <a:latin typeface="Narkisim" panose="020E0502050101010101" pitchFamily="34" charset="-79"/>
              <a:cs typeface="Narkisim" panose="020E0502050101010101" pitchFamily="34" charset="-79"/>
            </a:endParaRPr>
          </a:p>
          <a:p>
            <a:pPr>
              <a:lnSpc>
                <a:spcPct val="90000"/>
              </a:lnSpc>
              <a:spcBef>
                <a:spcPct val="0"/>
              </a:spcBef>
              <a:spcAft>
                <a:spcPts val="600"/>
              </a:spcAft>
              <a:buClrTx/>
              <a:buSzTx/>
              <a:buNone/>
            </a:pPr>
            <a:r>
              <a:rPr lang="en-US" altLang="en-US" sz="2800" b="1" dirty="0" err="1">
                <a:latin typeface="Narkisim" panose="020E0502050101010101" pitchFamily="34" charset="-79"/>
                <a:cs typeface="Narkisim" panose="020E0502050101010101" pitchFamily="34" charset="-79"/>
              </a:rPr>
              <a:t>שמיעה</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תקתוק</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שעון</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במרחק</a:t>
            </a:r>
            <a:r>
              <a:rPr lang="en-US" altLang="en-US" sz="2800" b="1" dirty="0">
                <a:latin typeface="Narkisim" panose="020E0502050101010101" pitchFamily="34" charset="-79"/>
                <a:cs typeface="Narkisim" panose="020E0502050101010101" pitchFamily="34" charset="-79"/>
              </a:rPr>
              <a:t> 7</a:t>
            </a:r>
            <a:r>
              <a:rPr lang="he-IL" altLang="en-US" sz="2800" b="1" dirty="0">
                <a:latin typeface="Narkisim" panose="020E0502050101010101" pitchFamily="34" charset="-79"/>
                <a:cs typeface="Narkisim" panose="020E0502050101010101" pitchFamily="34" charset="-79"/>
              </a:rPr>
              <a:t> מ' </a:t>
            </a:r>
            <a:r>
              <a:rPr lang="en-US" altLang="en-US" sz="2800" b="1" dirty="0" err="1">
                <a:latin typeface="Narkisim" panose="020E0502050101010101" pitchFamily="34" charset="-79"/>
                <a:cs typeface="Narkisim" panose="020E0502050101010101" pitchFamily="34" charset="-79"/>
              </a:rPr>
              <a:t>בתנאי</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שקט</a:t>
            </a:r>
            <a:endParaRPr lang="en-US" altLang="en-US" sz="2800" b="1" dirty="0">
              <a:latin typeface="Narkisim" panose="020E0502050101010101" pitchFamily="34" charset="-79"/>
              <a:cs typeface="Narkisim" panose="020E0502050101010101" pitchFamily="34" charset="-79"/>
            </a:endParaRPr>
          </a:p>
          <a:p>
            <a:pPr>
              <a:lnSpc>
                <a:spcPct val="90000"/>
              </a:lnSpc>
              <a:spcBef>
                <a:spcPct val="0"/>
              </a:spcBef>
              <a:spcAft>
                <a:spcPts val="600"/>
              </a:spcAft>
              <a:buClrTx/>
              <a:buSzTx/>
              <a:buNone/>
            </a:pPr>
            <a:r>
              <a:rPr lang="en-US" altLang="en-US" sz="2800" b="1" dirty="0" err="1">
                <a:latin typeface="Narkisim" panose="020E0502050101010101" pitchFamily="34" charset="-79"/>
                <a:cs typeface="Narkisim" panose="020E0502050101010101" pitchFamily="34" charset="-79"/>
              </a:rPr>
              <a:t>טעם</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כפית</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סוכר</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מורגשת</a:t>
            </a:r>
            <a:r>
              <a:rPr lang="en-US" altLang="en-US" sz="2800" b="1" dirty="0">
                <a:latin typeface="Narkisim" panose="020E0502050101010101" pitchFamily="34" charset="-79"/>
                <a:cs typeface="Narkisim" panose="020E0502050101010101" pitchFamily="34" charset="-79"/>
              </a:rPr>
              <a:t> ב9- </a:t>
            </a:r>
            <a:r>
              <a:rPr lang="he-IL"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ליטר</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מים</a:t>
            </a:r>
            <a:endParaRPr lang="en-US" altLang="en-US" sz="2800" b="1" dirty="0">
              <a:latin typeface="Narkisim" panose="020E0502050101010101" pitchFamily="34" charset="-79"/>
              <a:cs typeface="Narkisim" panose="020E0502050101010101" pitchFamily="34" charset="-79"/>
            </a:endParaRPr>
          </a:p>
          <a:p>
            <a:pPr>
              <a:lnSpc>
                <a:spcPct val="90000"/>
              </a:lnSpc>
              <a:spcBef>
                <a:spcPct val="0"/>
              </a:spcBef>
              <a:spcAft>
                <a:spcPts val="600"/>
              </a:spcAft>
              <a:buClrTx/>
              <a:buSzTx/>
              <a:buNone/>
            </a:pPr>
            <a:r>
              <a:rPr lang="en-US" altLang="en-US" sz="2800" b="1" dirty="0" err="1">
                <a:latin typeface="Narkisim" panose="020E0502050101010101" pitchFamily="34" charset="-79"/>
                <a:cs typeface="Narkisim" panose="020E0502050101010101" pitchFamily="34" charset="-79"/>
              </a:rPr>
              <a:t>ריח</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טיפת</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בושם</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אחת</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במרחב</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שניפחו</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שישה</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חדרים</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גדולים</a:t>
            </a:r>
            <a:endParaRPr lang="en-US" altLang="en-US" sz="2800" b="1" dirty="0">
              <a:latin typeface="Narkisim" panose="020E0502050101010101" pitchFamily="34" charset="-79"/>
              <a:cs typeface="Narkisim" panose="020E0502050101010101" pitchFamily="34" charset="-79"/>
            </a:endParaRPr>
          </a:p>
          <a:p>
            <a:pPr>
              <a:lnSpc>
                <a:spcPct val="90000"/>
              </a:lnSpc>
              <a:spcBef>
                <a:spcPct val="0"/>
              </a:spcBef>
              <a:spcAft>
                <a:spcPts val="600"/>
              </a:spcAft>
              <a:buClrTx/>
              <a:buSzTx/>
              <a:buNone/>
            </a:pPr>
            <a:r>
              <a:rPr lang="en-US" altLang="en-US" sz="2800" b="1" dirty="0" err="1">
                <a:latin typeface="Narkisim" panose="020E0502050101010101" pitchFamily="34" charset="-79"/>
                <a:cs typeface="Narkisim" panose="020E0502050101010101" pitchFamily="34" charset="-79"/>
              </a:rPr>
              <a:t>נגע</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כנף</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של</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זבוב</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הנופל</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על</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הפנים</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מגובה</a:t>
            </a:r>
            <a:r>
              <a:rPr lang="en-US" altLang="en-US" sz="2800" b="1" dirty="0">
                <a:latin typeface="Narkisim" panose="020E0502050101010101" pitchFamily="34" charset="-79"/>
                <a:cs typeface="Narkisim" panose="020E0502050101010101" pitchFamily="34" charset="-79"/>
              </a:rPr>
              <a:t> </a:t>
            </a:r>
            <a:r>
              <a:rPr lang="en-US" altLang="en-US" sz="2800" b="1" dirty="0" err="1">
                <a:latin typeface="Narkisim" panose="020E0502050101010101" pitchFamily="34" charset="-79"/>
                <a:cs typeface="Narkisim" panose="020E0502050101010101" pitchFamily="34" charset="-79"/>
              </a:rPr>
              <a:t>של</a:t>
            </a:r>
            <a:r>
              <a:rPr lang="en-US" altLang="en-US" sz="2800" b="1" dirty="0">
                <a:latin typeface="Narkisim" panose="020E0502050101010101" pitchFamily="34" charset="-79"/>
                <a:cs typeface="Narkisim" panose="020E0502050101010101" pitchFamily="34" charset="-79"/>
              </a:rPr>
              <a:t> 1 </a:t>
            </a:r>
            <a:r>
              <a:rPr lang="en-US" altLang="en-US" sz="2800" b="1" dirty="0" err="1">
                <a:latin typeface="Narkisim" panose="020E0502050101010101" pitchFamily="34" charset="-79"/>
                <a:cs typeface="Narkisim" panose="020E0502050101010101" pitchFamily="34" charset="-79"/>
              </a:rPr>
              <a:t>ס"מ</a:t>
            </a:r>
            <a:endParaRPr lang="en-US" altLang="en-US" sz="2800" b="1" dirty="0">
              <a:latin typeface="Narkisim" panose="020E0502050101010101" pitchFamily="34" charset="-79"/>
              <a:cs typeface="Narkisim" panose="020E0502050101010101" pitchFamily="34" charset="-79"/>
            </a:endParaRPr>
          </a:p>
          <a:p>
            <a:pPr>
              <a:lnSpc>
                <a:spcPct val="90000"/>
              </a:lnSpc>
              <a:spcBef>
                <a:spcPct val="0"/>
              </a:spcBef>
              <a:spcAft>
                <a:spcPts val="600"/>
              </a:spcAft>
              <a:buClrTx/>
              <a:buSzTx/>
              <a:buNone/>
            </a:pPr>
            <a:endParaRPr lang="en-US" altLang="en-US" sz="2800" b="1" dirty="0">
              <a:latin typeface="Narkisim" panose="020E0502050101010101" pitchFamily="34" charset="-79"/>
              <a:cs typeface="Narkisim" panose="020E0502050101010101" pitchFamily="34" charset="-79"/>
            </a:endParaRPr>
          </a:p>
        </p:txBody>
      </p:sp>
      <p:pic>
        <p:nvPicPr>
          <p:cNvPr id="8" name="תמונה 2" descr="תמונה שמכילה אובייקט, נר, מואר, שולחן&#10;&#10;התיאור נוצר באופן אוטומטי">
            <a:extLst>
              <a:ext uri="{FF2B5EF4-FFF2-40B4-BE49-F238E27FC236}">
                <a16:creationId xmlns:a16="http://schemas.microsoft.com/office/drawing/2014/main" id="{6C65C6CC-1964-4044-A6CD-DB7A3EC59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7963638" y="1193162"/>
            <a:ext cx="3632255" cy="222488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תמונה 1">
            <a:extLst>
              <a:ext uri="{FF2B5EF4-FFF2-40B4-BE49-F238E27FC236}">
                <a16:creationId xmlns:a16="http://schemas.microsoft.com/office/drawing/2014/main" id="{1AA2C538-4A06-4952-A1CC-364BE1E651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7963637" y="3843943"/>
            <a:ext cx="3628943" cy="2729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2628982"/>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1895</Words>
  <Application>Microsoft Office PowerPoint</Application>
  <PresentationFormat>מסך רחב</PresentationFormat>
  <Paragraphs>167</Paragraphs>
  <Slides>56</Slides>
  <Notes>6</Notes>
  <HiddenSlides>0</HiddenSlides>
  <MMClips>1</MMClips>
  <ScaleCrop>false</ScaleCrop>
  <HeadingPairs>
    <vt:vector size="6" baseType="variant">
      <vt:variant>
        <vt:lpstr>גופנים בשימוש</vt:lpstr>
      </vt:variant>
      <vt:variant>
        <vt:i4>9</vt:i4>
      </vt:variant>
      <vt:variant>
        <vt:lpstr>ערכת נושא</vt:lpstr>
      </vt:variant>
      <vt:variant>
        <vt:i4>1</vt:i4>
      </vt:variant>
      <vt:variant>
        <vt:lpstr>כותרות שקופיות</vt:lpstr>
      </vt:variant>
      <vt:variant>
        <vt:i4>56</vt:i4>
      </vt:variant>
    </vt:vector>
  </HeadingPairs>
  <TitlesOfParts>
    <vt:vector size="66" baseType="lpstr">
      <vt:lpstr>Arial</vt:lpstr>
      <vt:lpstr>Calibri</vt:lpstr>
      <vt:lpstr>Calibri Light</vt:lpstr>
      <vt:lpstr>Cambria</vt:lpstr>
      <vt:lpstr>Narkisim</vt:lpstr>
      <vt:lpstr>Trebuchet MS</vt:lpstr>
      <vt:lpstr>Wingdings</vt:lpstr>
      <vt:lpstr>Wingdings 2</vt:lpstr>
      <vt:lpstr>Wingdings 3</vt:lpstr>
      <vt:lpstr>ערכת נושא Office</vt:lpstr>
      <vt:lpstr>מצגת של PowerPoint‏</vt:lpstr>
      <vt:lpstr>מה בשיעור?</vt:lpstr>
      <vt:lpstr>מה את/ה רואה?</vt:lpstr>
      <vt:lpstr>   מה את/ה רואה בתמונה?</vt:lpstr>
      <vt:lpstr>שאלה למחשבה</vt:lpstr>
      <vt:lpstr>מהי תפיסה</vt:lpstr>
      <vt:lpstr>שאלה למחשבה</vt:lpstr>
      <vt:lpstr>חושים</vt:lpstr>
      <vt:lpstr>קצה גבול היכולת של חושי בני האדם</vt:lpstr>
      <vt:lpstr>מצגת של PowerPoint‏</vt:lpstr>
      <vt:lpstr>העולם מנקודת מבטו של כלב</vt:lpstr>
      <vt:lpstr>העולם מנקודת מבטו של עיוור</vt:lpstr>
      <vt:lpstr>חושים מעולם החי</vt:lpstr>
      <vt:lpstr>איך חיות רואות בלילה?</vt:lpstr>
      <vt:lpstr>תרגיל מס' 1: מטריפים את החושים -  עמ' 15</vt:lpstr>
      <vt:lpstr>קליטת גירוי מהסביבה</vt:lpstr>
      <vt:lpstr>ארגון התפיסה על ידי עיבוד המידע שהתקבל מהגירויים  </vt:lpstr>
      <vt:lpstr>סרטון 004 – רום הקול- יאני לורל</vt:lpstr>
      <vt:lpstr>מצגת של PowerPoint‏</vt:lpstr>
      <vt:lpstr>ההבדל בין אור לצבע </vt:lpstr>
      <vt:lpstr>מצגת של PowerPoint‏</vt:lpstr>
      <vt:lpstr>מצגת של PowerPoint‏</vt:lpstr>
      <vt:lpstr>סרטון 001 – איך נוצרות אשליות אופטיות?</vt:lpstr>
      <vt:lpstr>קביעות תפיסתית </vt:lpstr>
      <vt:lpstr>קביעות הצבע (נקרא גם קביעות הבהירות)</vt:lpstr>
      <vt:lpstr>סרטון 003 – קובית הצבעים, שאלות עמ' 18</vt:lpstr>
      <vt:lpstr>קובית הצבעים</vt:lpstr>
      <vt:lpstr>קביעות הגודל</vt:lpstr>
      <vt:lpstr>עיקרון הפרספקטיבה הקווית - העשרה</vt:lpstr>
      <vt:lpstr>מצגת של PowerPoint‏</vt:lpstr>
      <vt:lpstr>אשליית פונזו</vt:lpstr>
      <vt:lpstr>קביעות הצורה - העשרה </vt:lpstr>
      <vt:lpstr>קביעות רום הקול - העשרה </vt:lpstr>
      <vt:lpstr>      תחושות ותפיסה</vt:lpstr>
      <vt:lpstr>הפעלה מספר 1 – טלפון שבור</vt:lpstr>
      <vt:lpstr>הפעלה מספר 1 - טלפון שבור</vt:lpstr>
      <vt:lpstr>מצגת של PowerPoint‏</vt:lpstr>
      <vt:lpstr>מצגת של PowerPoint‏</vt:lpstr>
      <vt:lpstr>מצגת של PowerPoint‏</vt:lpstr>
      <vt:lpstr>אשליות תפיסתיות ועיוותים בתפיסה</vt:lpstr>
      <vt:lpstr>חוקי הארגון התפיסתי של הגשטלט (תבנית) </vt:lpstr>
      <vt:lpstr>חוקי הארגון התפיסתי של הגשטלט (תבנית) </vt:lpstr>
      <vt:lpstr>עקרון הקירבה</vt:lpstr>
      <vt:lpstr>עיקרון הדמיון</vt:lpstr>
      <vt:lpstr>מצגת של PowerPoint‏</vt:lpstr>
      <vt:lpstr>עיקרון סגירות/ תיחום/ סימטריה/ רציפות/ המשכיות</vt:lpstr>
      <vt:lpstr>עיקרון סגירות/ תיחום/ סימטריה/ רציפות/ המשכיות</vt:lpstr>
      <vt:lpstr>עיקרון סגירות/ תיחום/ סימטריה/ רציפות/ המשכיות</vt:lpstr>
      <vt:lpstr>עיקרון סגירות/ תיחום/ סימטריה/ רציפות/ המשכיות</vt:lpstr>
      <vt:lpstr>עיקרון סגירות/ תיחום/ סימטריה/ רציפות/ המשכיות</vt:lpstr>
      <vt:lpstr>עיקרון ההקשר - העשרה</vt:lpstr>
      <vt:lpstr>עיקרון ההקשר</vt:lpstr>
      <vt:lpstr>עיקרון ההקשר</vt:lpstr>
      <vt:lpstr>אז מה היה לנו בשיעור?</vt:lpstr>
      <vt:lpstr>תרגיל מס' 2: עקרונות הארגון התפיסתי- הגשטלט עמ' 23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עדו גלדי</dc:creator>
  <cp:lastModifiedBy>עדו גלדי</cp:lastModifiedBy>
  <cp:revision>4</cp:revision>
  <dcterms:created xsi:type="dcterms:W3CDTF">2020-11-04T13:22:49Z</dcterms:created>
  <dcterms:modified xsi:type="dcterms:W3CDTF">2021-08-25T18:29:36Z</dcterms:modified>
</cp:coreProperties>
</file>