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732" r:id="rId1"/>
    <p:sldMasterId id="2147483744" r:id="rId2"/>
    <p:sldMasterId id="2147483757" r:id="rId3"/>
  </p:sldMasterIdLst>
  <p:notesMasterIdLst>
    <p:notesMasterId r:id="rId33"/>
  </p:notesMasterIdLst>
  <p:sldIdLst>
    <p:sldId id="305" r:id="rId4"/>
    <p:sldId id="316" r:id="rId5"/>
    <p:sldId id="328" r:id="rId6"/>
    <p:sldId id="317" r:id="rId7"/>
    <p:sldId id="308" r:id="rId8"/>
    <p:sldId id="304" r:id="rId9"/>
    <p:sldId id="280" r:id="rId10"/>
    <p:sldId id="281" r:id="rId11"/>
    <p:sldId id="307" r:id="rId12"/>
    <p:sldId id="313" r:id="rId13"/>
    <p:sldId id="322" r:id="rId14"/>
    <p:sldId id="309" r:id="rId15"/>
    <p:sldId id="329" r:id="rId16"/>
    <p:sldId id="330" r:id="rId17"/>
    <p:sldId id="312" r:id="rId18"/>
    <p:sldId id="284" r:id="rId19"/>
    <p:sldId id="286" r:id="rId20"/>
    <p:sldId id="288" r:id="rId21"/>
    <p:sldId id="314" r:id="rId22"/>
    <p:sldId id="290" r:id="rId23"/>
    <p:sldId id="291" r:id="rId24"/>
    <p:sldId id="292" r:id="rId25"/>
    <p:sldId id="295" r:id="rId26"/>
    <p:sldId id="293" r:id="rId27"/>
    <p:sldId id="294" r:id="rId28"/>
    <p:sldId id="303" r:id="rId29"/>
    <p:sldId id="299" r:id="rId30"/>
    <p:sldId id="319" r:id="rId31"/>
    <p:sldId id="321" r:id="rId32"/>
  </p:sldIdLst>
  <p:sldSz cx="9144000" cy="6858000" type="screen4x3"/>
  <p:notesSz cx="6797675" cy="9926638"/>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ubin" initials="r" lastIdx="12" clrIdx="0"/>
  <p:cmAuthor id="1" name="Administrator" initials="A" lastIdx="7" clrIdx="1"/>
  <p:cmAuthor id="2" name="עידית רובין" initials="ער"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434" autoAdjust="0"/>
    <p:restoredTop sz="94629" autoAdjust="0"/>
  </p:normalViewPr>
  <p:slideViewPr>
    <p:cSldViewPr>
      <p:cViewPr varScale="1">
        <p:scale>
          <a:sx n="69" d="100"/>
          <a:sy n="69" d="100"/>
        </p:scale>
        <p:origin x="1578"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51275" y="0"/>
            <a:ext cx="2946400" cy="4968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46400" cy="496888"/>
          </a:xfrm>
          <a:prstGeom prst="rect">
            <a:avLst/>
          </a:prstGeom>
        </p:spPr>
        <p:txBody>
          <a:bodyPr vert="horz" lIns="91440" tIns="45720" rIns="91440" bIns="45720" rtlCol="1"/>
          <a:lstStyle>
            <a:lvl1pPr algn="l">
              <a:defRPr sz="1200"/>
            </a:lvl1pPr>
          </a:lstStyle>
          <a:p>
            <a:fld id="{797038A5-BA76-400A-A5E4-F102921AD8A4}" type="datetimeFigureOut">
              <a:rPr lang="he-IL" smtClean="0"/>
              <a:t>כ"ט/אדר/תשע"ז</a:t>
            </a:fld>
            <a:endParaRPr lang="he-IL"/>
          </a:p>
        </p:txBody>
      </p:sp>
      <p:sp>
        <p:nvSpPr>
          <p:cNvPr id="4" name="מציין מיקום של תמונת שקופית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79450" y="4714875"/>
            <a:ext cx="5438775" cy="4467225"/>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51275" y="9428163"/>
            <a:ext cx="2946400" cy="4968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9428163"/>
            <a:ext cx="2946400" cy="496887"/>
          </a:xfrm>
          <a:prstGeom prst="rect">
            <a:avLst/>
          </a:prstGeom>
        </p:spPr>
        <p:txBody>
          <a:bodyPr vert="horz" lIns="91440" tIns="45720" rIns="91440" bIns="45720" rtlCol="1" anchor="b"/>
          <a:lstStyle>
            <a:lvl1pPr algn="l">
              <a:defRPr sz="1200"/>
            </a:lvl1pPr>
          </a:lstStyle>
          <a:p>
            <a:fld id="{DC307E36-D238-4DF5-A86A-3B3ABF0FCA60}" type="slidenum">
              <a:rPr lang="he-IL" smtClean="0"/>
              <a:t>‹#›</a:t>
            </a:fld>
            <a:endParaRPr lang="he-IL"/>
          </a:p>
        </p:txBody>
      </p:sp>
    </p:spTree>
    <p:extLst>
      <p:ext uri="{BB962C8B-B14F-4D97-AF65-F5344CB8AC3E}">
        <p14:creationId xmlns:p14="http://schemas.microsoft.com/office/powerpoint/2010/main" val="327050669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a:t>לחץ כדי לערוך סגנון כותרת של תבנית בסיס</a:t>
            </a:r>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lvl1pPr>
              <a:defRPr/>
            </a:lvl1pPr>
          </a:lstStyle>
          <a:p>
            <a:endParaRPr lang="en-US">
              <a:solidFill>
                <a:srgbClr val="000000"/>
              </a:solidFill>
            </a:endParaRPr>
          </a:p>
        </p:txBody>
      </p:sp>
      <p:sp>
        <p:nvSpPr>
          <p:cNvPr id="5" name="מציין מיקום של כותרת תחתונה 4"/>
          <p:cNvSpPr>
            <a:spLocks noGrp="1"/>
          </p:cNvSpPr>
          <p:nvPr>
            <p:ph type="ftr" sz="quarter" idx="11"/>
          </p:nvPr>
        </p:nvSpPr>
        <p:spPr/>
        <p:txBody>
          <a:bodyPr/>
          <a:lstStyle>
            <a:lvl1pPr>
              <a:defRPr/>
            </a:lvl1pPr>
          </a:lstStyle>
          <a:p>
            <a:endParaRPr lang="en-US">
              <a:solidFill>
                <a:srgbClr val="000000"/>
              </a:solidFill>
            </a:endParaRPr>
          </a:p>
        </p:txBody>
      </p:sp>
      <p:sp>
        <p:nvSpPr>
          <p:cNvPr id="6" name="מציין מיקום של מספר שקופית 5"/>
          <p:cNvSpPr>
            <a:spLocks noGrp="1"/>
          </p:cNvSpPr>
          <p:nvPr>
            <p:ph type="sldNum" sz="quarter" idx="12"/>
          </p:nvPr>
        </p:nvSpPr>
        <p:spPr/>
        <p:txBody>
          <a:bodyPr/>
          <a:lstStyle>
            <a:lvl1pPr>
              <a:defRPr/>
            </a:lvl1pPr>
          </a:lstStyle>
          <a:p>
            <a:fld id="{58AC5DAD-98DC-4E75-8DB4-C32D90326F81}"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16382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lvl1pPr>
              <a:defRPr/>
            </a:lvl1pPr>
          </a:lstStyle>
          <a:p>
            <a:endParaRPr lang="en-US">
              <a:solidFill>
                <a:srgbClr val="000000"/>
              </a:solidFill>
            </a:endParaRPr>
          </a:p>
        </p:txBody>
      </p:sp>
      <p:sp>
        <p:nvSpPr>
          <p:cNvPr id="5" name="מציין מיקום של כותרת תחתונה 4"/>
          <p:cNvSpPr>
            <a:spLocks noGrp="1"/>
          </p:cNvSpPr>
          <p:nvPr>
            <p:ph type="ftr" sz="quarter" idx="11"/>
          </p:nvPr>
        </p:nvSpPr>
        <p:spPr/>
        <p:txBody>
          <a:bodyPr/>
          <a:lstStyle>
            <a:lvl1pPr>
              <a:defRPr/>
            </a:lvl1pPr>
          </a:lstStyle>
          <a:p>
            <a:endParaRPr lang="en-US">
              <a:solidFill>
                <a:srgbClr val="000000"/>
              </a:solidFill>
            </a:endParaRPr>
          </a:p>
        </p:txBody>
      </p:sp>
      <p:sp>
        <p:nvSpPr>
          <p:cNvPr id="6" name="מציין מיקום של מספר שקופית 5"/>
          <p:cNvSpPr>
            <a:spLocks noGrp="1"/>
          </p:cNvSpPr>
          <p:nvPr>
            <p:ph type="sldNum" sz="quarter" idx="12"/>
          </p:nvPr>
        </p:nvSpPr>
        <p:spPr/>
        <p:txBody>
          <a:bodyPr/>
          <a:lstStyle>
            <a:lvl1pPr>
              <a:defRPr/>
            </a:lvl1pPr>
          </a:lstStyle>
          <a:p>
            <a:fld id="{69019E9B-3012-440B-B92C-755531354B32}"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89056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a:t>לחץ כדי לערוך סגנונות טקסט של תבנית בסיס</a:t>
            </a:r>
          </a:p>
        </p:txBody>
      </p:sp>
      <p:sp>
        <p:nvSpPr>
          <p:cNvPr id="4" name="מציין מיקום של תאריך 3"/>
          <p:cNvSpPr>
            <a:spLocks noGrp="1"/>
          </p:cNvSpPr>
          <p:nvPr>
            <p:ph type="dt" sz="half" idx="10"/>
          </p:nvPr>
        </p:nvSpPr>
        <p:spPr/>
        <p:txBody>
          <a:bodyPr/>
          <a:lstStyle>
            <a:lvl1pPr>
              <a:defRPr/>
            </a:lvl1pPr>
          </a:lstStyle>
          <a:p>
            <a:endParaRPr lang="en-US">
              <a:solidFill>
                <a:srgbClr val="000000"/>
              </a:solidFill>
            </a:endParaRPr>
          </a:p>
        </p:txBody>
      </p:sp>
      <p:sp>
        <p:nvSpPr>
          <p:cNvPr id="5" name="מציין מיקום של כותרת תחתונה 4"/>
          <p:cNvSpPr>
            <a:spLocks noGrp="1"/>
          </p:cNvSpPr>
          <p:nvPr>
            <p:ph type="ftr" sz="quarter" idx="11"/>
          </p:nvPr>
        </p:nvSpPr>
        <p:spPr/>
        <p:txBody>
          <a:bodyPr/>
          <a:lstStyle>
            <a:lvl1pPr>
              <a:defRPr/>
            </a:lvl1pPr>
          </a:lstStyle>
          <a:p>
            <a:endParaRPr lang="en-US">
              <a:solidFill>
                <a:srgbClr val="000000"/>
              </a:solidFill>
            </a:endParaRPr>
          </a:p>
        </p:txBody>
      </p:sp>
      <p:sp>
        <p:nvSpPr>
          <p:cNvPr id="6" name="מציין מיקום של מספר שקופית 5"/>
          <p:cNvSpPr>
            <a:spLocks noGrp="1"/>
          </p:cNvSpPr>
          <p:nvPr>
            <p:ph type="sldNum" sz="quarter" idx="12"/>
          </p:nvPr>
        </p:nvSpPr>
        <p:spPr/>
        <p:txBody>
          <a:bodyPr/>
          <a:lstStyle>
            <a:lvl1pPr>
              <a:defRPr/>
            </a:lvl1pPr>
          </a:lstStyle>
          <a:p>
            <a:fld id="{7233BC52-11ED-48F7-BA62-D636F70DFAB2}"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53015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lvl1pPr>
              <a:defRPr/>
            </a:lvl1pPr>
          </a:lstStyle>
          <a:p>
            <a:endParaRPr lang="en-US">
              <a:solidFill>
                <a:srgbClr val="000000"/>
              </a:solidFill>
            </a:endParaRPr>
          </a:p>
        </p:txBody>
      </p:sp>
      <p:sp>
        <p:nvSpPr>
          <p:cNvPr id="6" name="מציין מיקום של כותרת תחתונה 5"/>
          <p:cNvSpPr>
            <a:spLocks noGrp="1"/>
          </p:cNvSpPr>
          <p:nvPr>
            <p:ph type="ftr" sz="quarter" idx="11"/>
          </p:nvPr>
        </p:nvSpPr>
        <p:spPr/>
        <p:txBody>
          <a:bodyPr/>
          <a:lstStyle>
            <a:lvl1pPr>
              <a:defRPr/>
            </a:lvl1pPr>
          </a:lstStyle>
          <a:p>
            <a:endParaRPr lang="en-US">
              <a:solidFill>
                <a:srgbClr val="000000"/>
              </a:solidFill>
            </a:endParaRPr>
          </a:p>
        </p:txBody>
      </p:sp>
      <p:sp>
        <p:nvSpPr>
          <p:cNvPr id="7" name="מציין מיקום של מספר שקופית 6"/>
          <p:cNvSpPr>
            <a:spLocks noGrp="1"/>
          </p:cNvSpPr>
          <p:nvPr>
            <p:ph type="sldNum" sz="quarter" idx="12"/>
          </p:nvPr>
        </p:nvSpPr>
        <p:spPr/>
        <p:txBody>
          <a:bodyPr/>
          <a:lstStyle>
            <a:lvl1pPr>
              <a:defRPr/>
            </a:lvl1pPr>
          </a:lstStyle>
          <a:p>
            <a:fld id="{32E599AB-62A9-42CE-B61C-D2A639636DFA}"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13149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lvl1pPr>
              <a:defRPr/>
            </a:lvl1pPr>
          </a:lstStyle>
          <a:p>
            <a:endParaRPr lang="en-US">
              <a:solidFill>
                <a:srgbClr val="000000"/>
              </a:solidFill>
            </a:endParaRPr>
          </a:p>
        </p:txBody>
      </p:sp>
      <p:sp>
        <p:nvSpPr>
          <p:cNvPr id="8" name="מציין מיקום של כותרת תחתונה 7"/>
          <p:cNvSpPr>
            <a:spLocks noGrp="1"/>
          </p:cNvSpPr>
          <p:nvPr>
            <p:ph type="ftr" sz="quarter" idx="11"/>
          </p:nvPr>
        </p:nvSpPr>
        <p:spPr/>
        <p:txBody>
          <a:bodyPr/>
          <a:lstStyle>
            <a:lvl1pPr>
              <a:defRPr/>
            </a:lvl1pPr>
          </a:lstStyle>
          <a:p>
            <a:endParaRPr lang="en-US">
              <a:solidFill>
                <a:srgbClr val="000000"/>
              </a:solidFill>
            </a:endParaRPr>
          </a:p>
        </p:txBody>
      </p:sp>
      <p:sp>
        <p:nvSpPr>
          <p:cNvPr id="9" name="מציין מיקום של מספר שקופית 8"/>
          <p:cNvSpPr>
            <a:spLocks noGrp="1"/>
          </p:cNvSpPr>
          <p:nvPr>
            <p:ph type="sldNum" sz="quarter" idx="12"/>
          </p:nvPr>
        </p:nvSpPr>
        <p:spPr/>
        <p:txBody>
          <a:bodyPr/>
          <a:lstStyle>
            <a:lvl1pPr>
              <a:defRPr/>
            </a:lvl1pPr>
          </a:lstStyle>
          <a:p>
            <a:fld id="{D5F40716-43C7-4A8F-A27F-4B1A3C006BC7}"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09114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lvl1pPr>
              <a:defRPr/>
            </a:lvl1pPr>
          </a:lstStyle>
          <a:p>
            <a:endParaRPr lang="en-US">
              <a:solidFill>
                <a:srgbClr val="000000"/>
              </a:solidFill>
            </a:endParaRPr>
          </a:p>
        </p:txBody>
      </p:sp>
      <p:sp>
        <p:nvSpPr>
          <p:cNvPr id="4" name="מציין מיקום של כותרת תחתונה 3"/>
          <p:cNvSpPr>
            <a:spLocks noGrp="1"/>
          </p:cNvSpPr>
          <p:nvPr>
            <p:ph type="ftr" sz="quarter" idx="11"/>
          </p:nvPr>
        </p:nvSpPr>
        <p:spPr/>
        <p:txBody>
          <a:bodyPr/>
          <a:lstStyle>
            <a:lvl1pPr>
              <a:defRPr/>
            </a:lvl1pPr>
          </a:lstStyle>
          <a:p>
            <a:endParaRPr lang="en-US">
              <a:solidFill>
                <a:srgbClr val="000000"/>
              </a:solidFill>
            </a:endParaRPr>
          </a:p>
        </p:txBody>
      </p:sp>
      <p:sp>
        <p:nvSpPr>
          <p:cNvPr id="5" name="מציין מיקום של מספר שקופית 4"/>
          <p:cNvSpPr>
            <a:spLocks noGrp="1"/>
          </p:cNvSpPr>
          <p:nvPr>
            <p:ph type="sldNum" sz="quarter" idx="12"/>
          </p:nvPr>
        </p:nvSpPr>
        <p:spPr/>
        <p:txBody>
          <a:bodyPr/>
          <a:lstStyle>
            <a:lvl1pPr>
              <a:defRPr/>
            </a:lvl1pPr>
          </a:lstStyle>
          <a:p>
            <a:fld id="{C49DE67B-1D04-43C2-8337-1A5E292DC64A}"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6426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lvl1pPr>
              <a:defRPr/>
            </a:lvl1pPr>
          </a:lstStyle>
          <a:p>
            <a:endParaRPr lang="en-US">
              <a:solidFill>
                <a:srgbClr val="000000"/>
              </a:solidFill>
            </a:endParaRPr>
          </a:p>
        </p:txBody>
      </p:sp>
      <p:sp>
        <p:nvSpPr>
          <p:cNvPr id="3" name="מציין מיקום של כותרת תחתונה 2"/>
          <p:cNvSpPr>
            <a:spLocks noGrp="1"/>
          </p:cNvSpPr>
          <p:nvPr>
            <p:ph type="ftr" sz="quarter" idx="11"/>
          </p:nvPr>
        </p:nvSpPr>
        <p:spPr/>
        <p:txBody>
          <a:bodyPr/>
          <a:lstStyle>
            <a:lvl1pPr>
              <a:defRPr/>
            </a:lvl1pPr>
          </a:lstStyle>
          <a:p>
            <a:endParaRPr lang="en-US">
              <a:solidFill>
                <a:srgbClr val="000000"/>
              </a:solidFill>
            </a:endParaRPr>
          </a:p>
        </p:txBody>
      </p:sp>
      <p:sp>
        <p:nvSpPr>
          <p:cNvPr id="4" name="מציין מיקום של מספר שקופית 3"/>
          <p:cNvSpPr>
            <a:spLocks noGrp="1"/>
          </p:cNvSpPr>
          <p:nvPr>
            <p:ph type="sldNum" sz="quarter" idx="12"/>
          </p:nvPr>
        </p:nvSpPr>
        <p:spPr/>
        <p:txBody>
          <a:bodyPr/>
          <a:lstStyle>
            <a:lvl1pPr>
              <a:defRPr/>
            </a:lvl1pPr>
          </a:lstStyle>
          <a:p>
            <a:fld id="{8C1193EB-CF65-4057-B993-7CD27F5618D7}"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76154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a:t>לחץ כדי לערוך סגנון כותרת של תבנית בסיס</a:t>
            </a:r>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lvl1pPr>
              <a:defRPr/>
            </a:lvl1pPr>
          </a:lstStyle>
          <a:p>
            <a:endParaRPr lang="en-US">
              <a:solidFill>
                <a:srgbClr val="000000"/>
              </a:solidFill>
            </a:endParaRPr>
          </a:p>
        </p:txBody>
      </p:sp>
      <p:sp>
        <p:nvSpPr>
          <p:cNvPr id="6" name="מציין מיקום של כותרת תחתונה 5"/>
          <p:cNvSpPr>
            <a:spLocks noGrp="1"/>
          </p:cNvSpPr>
          <p:nvPr>
            <p:ph type="ftr" sz="quarter" idx="11"/>
          </p:nvPr>
        </p:nvSpPr>
        <p:spPr/>
        <p:txBody>
          <a:bodyPr/>
          <a:lstStyle>
            <a:lvl1pPr>
              <a:defRPr/>
            </a:lvl1pPr>
          </a:lstStyle>
          <a:p>
            <a:endParaRPr lang="en-US">
              <a:solidFill>
                <a:srgbClr val="000000"/>
              </a:solidFill>
            </a:endParaRPr>
          </a:p>
        </p:txBody>
      </p:sp>
      <p:sp>
        <p:nvSpPr>
          <p:cNvPr id="7" name="מציין מיקום של מספר שקופית 6"/>
          <p:cNvSpPr>
            <a:spLocks noGrp="1"/>
          </p:cNvSpPr>
          <p:nvPr>
            <p:ph type="sldNum" sz="quarter" idx="12"/>
          </p:nvPr>
        </p:nvSpPr>
        <p:spPr/>
        <p:txBody>
          <a:bodyPr/>
          <a:lstStyle>
            <a:lvl1pPr>
              <a:defRPr/>
            </a:lvl1pPr>
          </a:lstStyle>
          <a:p>
            <a:fld id="{0783A996-B63A-4AB2-A3B9-C2A5169D4A9E}"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02165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
        <p:nvSpPr>
          <p:cNvPr id="7" name="Title 6"/>
          <p:cNvSpPr>
            <a:spLocks noGrp="1"/>
          </p:cNvSpPr>
          <p:nvPr>
            <p:ph type="title"/>
          </p:nvPr>
        </p:nvSpPr>
        <p:spPr/>
        <p:txBody>
          <a:bodyPr/>
          <a:lstStyle/>
          <a:p>
            <a:r>
              <a:rPr lang="he-IL"/>
              <a:t>לחץ כדי לערוך סגנון כותרת של תבנית בסיס</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lvl1pPr>
              <a:defRPr/>
            </a:lvl1pPr>
          </a:lstStyle>
          <a:p>
            <a:endParaRPr lang="en-US">
              <a:solidFill>
                <a:srgbClr val="000000"/>
              </a:solidFill>
            </a:endParaRPr>
          </a:p>
        </p:txBody>
      </p:sp>
      <p:sp>
        <p:nvSpPr>
          <p:cNvPr id="6" name="מציין מיקום של כותרת תחתונה 5"/>
          <p:cNvSpPr>
            <a:spLocks noGrp="1"/>
          </p:cNvSpPr>
          <p:nvPr>
            <p:ph type="ftr" sz="quarter" idx="11"/>
          </p:nvPr>
        </p:nvSpPr>
        <p:spPr/>
        <p:txBody>
          <a:bodyPr/>
          <a:lstStyle>
            <a:lvl1pPr>
              <a:defRPr/>
            </a:lvl1pPr>
          </a:lstStyle>
          <a:p>
            <a:endParaRPr lang="en-US">
              <a:solidFill>
                <a:srgbClr val="000000"/>
              </a:solidFill>
            </a:endParaRPr>
          </a:p>
        </p:txBody>
      </p:sp>
      <p:sp>
        <p:nvSpPr>
          <p:cNvPr id="7" name="מציין מיקום של מספר שקופית 6"/>
          <p:cNvSpPr>
            <a:spLocks noGrp="1"/>
          </p:cNvSpPr>
          <p:nvPr>
            <p:ph type="sldNum" sz="quarter" idx="12"/>
          </p:nvPr>
        </p:nvSpPr>
        <p:spPr/>
        <p:txBody>
          <a:bodyPr/>
          <a:lstStyle>
            <a:lvl1pPr>
              <a:defRPr/>
            </a:lvl1pPr>
          </a:lstStyle>
          <a:p>
            <a:fld id="{7D23A959-7647-4AF4-ACA8-F737B0F38355}"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39635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lvl1pPr>
              <a:defRPr/>
            </a:lvl1pPr>
          </a:lstStyle>
          <a:p>
            <a:endParaRPr lang="en-US">
              <a:solidFill>
                <a:srgbClr val="000000"/>
              </a:solidFill>
            </a:endParaRPr>
          </a:p>
        </p:txBody>
      </p:sp>
      <p:sp>
        <p:nvSpPr>
          <p:cNvPr id="5" name="מציין מיקום של כותרת תחתונה 4"/>
          <p:cNvSpPr>
            <a:spLocks noGrp="1"/>
          </p:cNvSpPr>
          <p:nvPr>
            <p:ph type="ftr" sz="quarter" idx="11"/>
          </p:nvPr>
        </p:nvSpPr>
        <p:spPr/>
        <p:txBody>
          <a:bodyPr/>
          <a:lstStyle>
            <a:lvl1pPr>
              <a:defRPr/>
            </a:lvl1pPr>
          </a:lstStyle>
          <a:p>
            <a:endParaRPr lang="en-US">
              <a:solidFill>
                <a:srgbClr val="000000"/>
              </a:solidFill>
            </a:endParaRPr>
          </a:p>
        </p:txBody>
      </p:sp>
      <p:sp>
        <p:nvSpPr>
          <p:cNvPr id="6" name="מציין מיקום של מספר שקופית 5"/>
          <p:cNvSpPr>
            <a:spLocks noGrp="1"/>
          </p:cNvSpPr>
          <p:nvPr>
            <p:ph type="sldNum" sz="quarter" idx="12"/>
          </p:nvPr>
        </p:nvSpPr>
        <p:spPr/>
        <p:txBody>
          <a:bodyPr/>
          <a:lstStyle>
            <a:lvl1pPr>
              <a:defRPr/>
            </a:lvl1pPr>
          </a:lstStyle>
          <a:p>
            <a:fld id="{280E75BE-569E-485E-83A2-251C4394E6F2}"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13098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lvl1pPr>
              <a:defRPr/>
            </a:lvl1pPr>
          </a:lstStyle>
          <a:p>
            <a:endParaRPr lang="en-US">
              <a:solidFill>
                <a:srgbClr val="000000"/>
              </a:solidFill>
            </a:endParaRPr>
          </a:p>
        </p:txBody>
      </p:sp>
      <p:sp>
        <p:nvSpPr>
          <p:cNvPr id="5" name="מציין מיקום של כותרת תחתונה 4"/>
          <p:cNvSpPr>
            <a:spLocks noGrp="1"/>
          </p:cNvSpPr>
          <p:nvPr>
            <p:ph type="ftr" sz="quarter" idx="11"/>
          </p:nvPr>
        </p:nvSpPr>
        <p:spPr/>
        <p:txBody>
          <a:bodyPr/>
          <a:lstStyle>
            <a:lvl1pPr>
              <a:defRPr/>
            </a:lvl1pPr>
          </a:lstStyle>
          <a:p>
            <a:endParaRPr lang="en-US">
              <a:solidFill>
                <a:srgbClr val="000000"/>
              </a:solidFill>
            </a:endParaRPr>
          </a:p>
        </p:txBody>
      </p:sp>
      <p:sp>
        <p:nvSpPr>
          <p:cNvPr id="6" name="מציין מיקום של מספר שקופית 5"/>
          <p:cNvSpPr>
            <a:spLocks noGrp="1"/>
          </p:cNvSpPr>
          <p:nvPr>
            <p:ph type="sldNum" sz="quarter" idx="12"/>
          </p:nvPr>
        </p:nvSpPr>
        <p:spPr/>
        <p:txBody>
          <a:bodyPr/>
          <a:lstStyle>
            <a:lvl1pPr>
              <a:defRPr/>
            </a:lvl1pPr>
          </a:lstStyle>
          <a:p>
            <a:fld id="{6F6D37E6-B33E-458F-B427-B7F64C04C371}"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625589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תוכן">
    <p:spTree>
      <p:nvGrpSpPr>
        <p:cNvPr id="1" name=""/>
        <p:cNvGrpSpPr/>
        <p:nvPr/>
      </p:nvGrpSpPr>
      <p:grpSpPr>
        <a:xfrm>
          <a:off x="0" y="0"/>
          <a:ext cx="0" cy="0"/>
          <a:chOff x="0" y="0"/>
          <a:chExt cx="0" cy="0"/>
        </a:xfrm>
      </p:grpSpPr>
      <p:sp>
        <p:nvSpPr>
          <p:cNvPr id="2" name="מציין מיקום תוכן 1"/>
          <p:cNvSpPr>
            <a:spLocks noGrp="1"/>
          </p:cNvSpPr>
          <p:nvPr>
            <p:ph/>
          </p:nvPr>
        </p:nvSpPr>
        <p:spPr>
          <a:xfrm>
            <a:off x="457200" y="274638"/>
            <a:ext cx="8229600" cy="5851525"/>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3" name="מציין מיקום של תאריך 2"/>
          <p:cNvSpPr>
            <a:spLocks noGrp="1"/>
          </p:cNvSpPr>
          <p:nvPr>
            <p:ph type="dt" sz="half" idx="10"/>
          </p:nvPr>
        </p:nvSpPr>
        <p:spPr>
          <a:xfrm>
            <a:off x="6553200" y="6245225"/>
            <a:ext cx="2133600" cy="476250"/>
          </a:xfrm>
        </p:spPr>
        <p:txBody>
          <a:bodyPr/>
          <a:lstStyle>
            <a:lvl1pPr>
              <a:defRPr/>
            </a:lvl1pPr>
          </a:lstStyle>
          <a:p>
            <a:endParaRPr lang="en-US">
              <a:solidFill>
                <a:srgbClr val="000000"/>
              </a:solidFill>
            </a:endParaRPr>
          </a:p>
        </p:txBody>
      </p:sp>
      <p:sp>
        <p:nvSpPr>
          <p:cNvPr id="4" name="מציין מיקום של כותרת תחתונה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מציין מיקום של מספר שקופית 4"/>
          <p:cNvSpPr>
            <a:spLocks noGrp="1"/>
          </p:cNvSpPr>
          <p:nvPr>
            <p:ph type="sldNum" sz="quarter" idx="12"/>
          </p:nvPr>
        </p:nvSpPr>
        <p:spPr>
          <a:xfrm>
            <a:off x="457200" y="6245225"/>
            <a:ext cx="2133600" cy="476250"/>
          </a:xfrm>
        </p:spPr>
        <p:txBody>
          <a:bodyPr/>
          <a:lstStyle>
            <a:lvl1pPr>
              <a:defRPr/>
            </a:lvl1pPr>
          </a:lstStyle>
          <a:p>
            <a:fld id="{0B1F10F4-76DF-4624-87DD-D2209069FB04}" type="slidenum">
              <a:rPr lang="he-IL">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681274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5" name="Footer Placeholder 4"/>
          <p:cNvSpPr>
            <a:spLocks noGrp="1"/>
          </p:cNvSpPr>
          <p:nvPr>
            <p:ph type="ftr" sz="quarter" idx="11"/>
          </p:nvPr>
        </p:nvSpPr>
        <p:spPr/>
        <p:txBody>
          <a:bodyPr/>
          <a:lstStyle/>
          <a:p>
            <a:endParaRPr lang="he-IL">
              <a:solidFill>
                <a:srgbClr val="073E87"/>
              </a:solidFill>
            </a:endParaRPr>
          </a:p>
        </p:txBody>
      </p:sp>
      <p:sp>
        <p:nvSpPr>
          <p:cNvPr id="6" name="Slide Number Placeholder 5"/>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spTree>
    <p:extLst>
      <p:ext uri="{BB962C8B-B14F-4D97-AF65-F5344CB8AC3E}">
        <p14:creationId xmlns:p14="http://schemas.microsoft.com/office/powerpoint/2010/main" val="2910879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5" name="Footer Placeholder 4"/>
          <p:cNvSpPr>
            <a:spLocks noGrp="1"/>
          </p:cNvSpPr>
          <p:nvPr>
            <p:ph type="ftr" sz="quarter" idx="11"/>
          </p:nvPr>
        </p:nvSpPr>
        <p:spPr/>
        <p:txBody>
          <a:bodyPr/>
          <a:lstStyle/>
          <a:p>
            <a:endParaRPr lang="he-IL">
              <a:solidFill>
                <a:srgbClr val="073E87"/>
              </a:solidFill>
            </a:endParaRPr>
          </a:p>
        </p:txBody>
      </p:sp>
      <p:sp>
        <p:nvSpPr>
          <p:cNvPr id="6" name="Slide Number Placeholder 5"/>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sp>
        <p:nvSpPr>
          <p:cNvPr id="7" name="Title 6"/>
          <p:cNvSpPr>
            <a:spLocks noGrp="1"/>
          </p:cNvSpPr>
          <p:nvPr>
            <p:ph type="title"/>
          </p:nvPr>
        </p:nvSpPr>
        <p:spPr/>
        <p:txBody>
          <a:bodyPr/>
          <a:lstStyle/>
          <a:p>
            <a:r>
              <a:rPr lang="he-IL"/>
              <a:t>לחץ כדי לערוך סגנון כותרת של תבנית בסיס</a:t>
            </a:r>
            <a:endParaRPr lang="en-US"/>
          </a:p>
        </p:txBody>
      </p:sp>
    </p:spTree>
    <p:extLst>
      <p:ext uri="{BB962C8B-B14F-4D97-AF65-F5344CB8AC3E}">
        <p14:creationId xmlns:p14="http://schemas.microsoft.com/office/powerpoint/2010/main" val="3369497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Date Placeholder 3"/>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5" name="Footer Placeholder 4"/>
          <p:cNvSpPr>
            <a:spLocks noGrp="1"/>
          </p:cNvSpPr>
          <p:nvPr>
            <p:ph type="ftr" sz="quarter" idx="11"/>
          </p:nvPr>
        </p:nvSpPr>
        <p:spPr/>
        <p:txBody>
          <a:bodyPr/>
          <a:lstStyle/>
          <a:p>
            <a:endParaRPr lang="he-IL">
              <a:solidFill>
                <a:srgbClr val="073E87"/>
              </a:solidFill>
            </a:endParaRPr>
          </a:p>
        </p:txBody>
      </p:sp>
      <p:sp>
        <p:nvSpPr>
          <p:cNvPr id="6" name="Slide Number Placeholder 5"/>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spTree>
    <p:extLst>
      <p:ext uri="{BB962C8B-B14F-4D97-AF65-F5344CB8AC3E}">
        <p14:creationId xmlns:p14="http://schemas.microsoft.com/office/powerpoint/2010/main" val="11877707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5" name="Date Placeholder 4"/>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6" name="Footer Placeholder 5"/>
          <p:cNvSpPr>
            <a:spLocks noGrp="1"/>
          </p:cNvSpPr>
          <p:nvPr>
            <p:ph type="ftr" sz="quarter" idx="11"/>
          </p:nvPr>
        </p:nvSpPr>
        <p:spPr/>
        <p:txBody>
          <a:bodyPr/>
          <a:lstStyle/>
          <a:p>
            <a:endParaRPr lang="he-IL">
              <a:solidFill>
                <a:srgbClr val="073E87"/>
              </a:solidFill>
            </a:endParaRPr>
          </a:p>
        </p:txBody>
      </p:sp>
      <p:sp>
        <p:nvSpPr>
          <p:cNvPr id="7" name="Slide Number Placeholder 6"/>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Tree>
    <p:extLst>
      <p:ext uri="{BB962C8B-B14F-4D97-AF65-F5344CB8AC3E}">
        <p14:creationId xmlns:p14="http://schemas.microsoft.com/office/powerpoint/2010/main" val="31705636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e-IL"/>
              <a:t>לחץ כדי לערוך סגנון כותרת של תבנית בסיס</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8" name="Footer Placeholder 7"/>
          <p:cNvSpPr>
            <a:spLocks noGrp="1"/>
          </p:cNvSpPr>
          <p:nvPr>
            <p:ph type="ftr" sz="quarter" idx="11"/>
          </p:nvPr>
        </p:nvSpPr>
        <p:spPr/>
        <p:txBody>
          <a:bodyPr/>
          <a:lstStyle/>
          <a:p>
            <a:endParaRPr lang="he-IL">
              <a:solidFill>
                <a:srgbClr val="073E87"/>
              </a:solidFill>
            </a:endParaRPr>
          </a:p>
        </p:txBody>
      </p:sp>
      <p:sp>
        <p:nvSpPr>
          <p:cNvPr id="9" name="Slide Number Placeholder 8"/>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spTree>
    <p:extLst>
      <p:ext uri="{BB962C8B-B14F-4D97-AF65-F5344CB8AC3E}">
        <p14:creationId xmlns:p14="http://schemas.microsoft.com/office/powerpoint/2010/main" val="4029110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Date Placeholder 2"/>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4" name="Footer Placeholder 3"/>
          <p:cNvSpPr>
            <a:spLocks noGrp="1"/>
          </p:cNvSpPr>
          <p:nvPr>
            <p:ph type="ftr" sz="quarter" idx="11"/>
          </p:nvPr>
        </p:nvSpPr>
        <p:spPr/>
        <p:txBody>
          <a:bodyPr/>
          <a:lstStyle/>
          <a:p>
            <a:endParaRPr lang="he-IL">
              <a:solidFill>
                <a:srgbClr val="073E87"/>
              </a:solidFill>
            </a:endParaRPr>
          </a:p>
        </p:txBody>
      </p:sp>
      <p:sp>
        <p:nvSpPr>
          <p:cNvPr id="5" name="Slide Number Placeholder 4"/>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spTree>
    <p:extLst>
      <p:ext uri="{BB962C8B-B14F-4D97-AF65-F5344CB8AC3E}">
        <p14:creationId xmlns:p14="http://schemas.microsoft.com/office/powerpoint/2010/main" val="3027547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Date Placeholder 3"/>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3" name="Footer Placeholder 2"/>
          <p:cNvSpPr>
            <a:spLocks noGrp="1"/>
          </p:cNvSpPr>
          <p:nvPr>
            <p:ph type="ftr" sz="quarter" idx="11"/>
          </p:nvPr>
        </p:nvSpPr>
        <p:spPr/>
        <p:txBody>
          <a:bodyPr/>
          <a:lstStyle/>
          <a:p>
            <a:endParaRPr lang="he-IL">
              <a:solidFill>
                <a:srgbClr val="073E87"/>
              </a:solidFill>
            </a:endParaRPr>
          </a:p>
        </p:txBody>
      </p:sp>
      <p:sp>
        <p:nvSpPr>
          <p:cNvPr id="4" name="Slide Number Placeholder 3"/>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spTree>
    <p:extLst>
      <p:ext uri="{BB962C8B-B14F-4D97-AF65-F5344CB8AC3E}">
        <p14:creationId xmlns:p14="http://schemas.microsoft.com/office/powerpoint/2010/main" val="19138819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6" name="Footer Placeholder 5"/>
          <p:cNvSpPr>
            <a:spLocks noGrp="1"/>
          </p:cNvSpPr>
          <p:nvPr>
            <p:ph type="ftr" sz="quarter" idx="11"/>
          </p:nvPr>
        </p:nvSpPr>
        <p:spPr/>
        <p:txBody>
          <a:bodyPr/>
          <a:lstStyle/>
          <a:p>
            <a:endParaRPr lang="he-IL">
              <a:solidFill>
                <a:srgbClr val="073E87"/>
              </a:solidFill>
            </a:endParaRPr>
          </a:p>
        </p:txBody>
      </p:sp>
      <p:sp>
        <p:nvSpPr>
          <p:cNvPr id="7" name="Slide Number Placeholder 6"/>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Tree>
    <p:extLst>
      <p:ext uri="{BB962C8B-B14F-4D97-AF65-F5344CB8AC3E}">
        <p14:creationId xmlns:p14="http://schemas.microsoft.com/office/powerpoint/2010/main" val="13304896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he-IL"/>
              <a:t>לחץ כדי לערוך סגנון כותרת של תבנית בסיס</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6" name="Footer Placeholder 5"/>
          <p:cNvSpPr>
            <a:spLocks noGrp="1"/>
          </p:cNvSpPr>
          <p:nvPr>
            <p:ph type="ftr" sz="quarter" idx="11"/>
          </p:nvPr>
        </p:nvSpPr>
        <p:spPr/>
        <p:txBody>
          <a:bodyPr/>
          <a:lstStyle/>
          <a:p>
            <a:endParaRPr lang="he-IL">
              <a:solidFill>
                <a:srgbClr val="073E87"/>
              </a:solidFill>
            </a:endParaRPr>
          </a:p>
        </p:txBody>
      </p:sp>
      <p:sp>
        <p:nvSpPr>
          <p:cNvPr id="7" name="Slide Number Placeholder 6"/>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Tree>
    <p:extLst>
      <p:ext uri="{BB962C8B-B14F-4D97-AF65-F5344CB8AC3E}">
        <p14:creationId xmlns:p14="http://schemas.microsoft.com/office/powerpoint/2010/main" val="12445180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5" name="Footer Placeholder 4"/>
          <p:cNvSpPr>
            <a:spLocks noGrp="1"/>
          </p:cNvSpPr>
          <p:nvPr>
            <p:ph type="ftr" sz="quarter" idx="11"/>
          </p:nvPr>
        </p:nvSpPr>
        <p:spPr/>
        <p:txBody>
          <a:bodyPr/>
          <a:lstStyle/>
          <a:p>
            <a:endParaRPr lang="he-IL">
              <a:solidFill>
                <a:srgbClr val="073E87"/>
              </a:solidFill>
            </a:endParaRPr>
          </a:p>
        </p:txBody>
      </p:sp>
      <p:sp>
        <p:nvSpPr>
          <p:cNvPr id="6" name="Slide Number Placeholder 5"/>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spTree>
    <p:extLst>
      <p:ext uri="{BB962C8B-B14F-4D97-AF65-F5344CB8AC3E}">
        <p14:creationId xmlns:p14="http://schemas.microsoft.com/office/powerpoint/2010/main" val="25033628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5" name="Footer Placeholder 4"/>
          <p:cNvSpPr>
            <a:spLocks noGrp="1"/>
          </p:cNvSpPr>
          <p:nvPr>
            <p:ph type="ftr" sz="quarter" idx="11"/>
          </p:nvPr>
        </p:nvSpPr>
        <p:spPr/>
        <p:txBody>
          <a:bodyPr/>
          <a:lstStyle/>
          <a:p>
            <a:endParaRPr lang="he-IL">
              <a:solidFill>
                <a:srgbClr val="073E87"/>
              </a:solidFill>
            </a:endParaRPr>
          </a:p>
        </p:txBody>
      </p:sp>
      <p:sp>
        <p:nvSpPr>
          <p:cNvPr id="6" name="Slide Number Placeholder 5"/>
          <p:cNvSpPr>
            <a:spLocks noGrp="1"/>
          </p:cNvSpPr>
          <p:nvPr>
            <p:ph type="sldNum" sz="quarter" idx="12"/>
          </p:nvPr>
        </p:nvSpPr>
        <p:spPr/>
        <p:txBody>
          <a:bodyPr/>
          <a:lstStyle/>
          <a:p>
            <a:fld id="{2BF72D59-5AF2-4522-9F8C-8C7FD2771CD4}" type="slidenum">
              <a:rPr lang="he-IL" smtClean="0">
                <a:solidFill>
                  <a:srgbClr val="073E87"/>
                </a:solidFill>
              </a:rPr>
              <a:pPr/>
              <a:t>‹#›</a:t>
            </a:fld>
            <a:endParaRPr lang="he-IL">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Tree>
    <p:extLst>
      <p:ext uri="{BB962C8B-B14F-4D97-AF65-F5344CB8AC3E}">
        <p14:creationId xmlns:p14="http://schemas.microsoft.com/office/powerpoint/2010/main" val="568765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5" name="Date Placeholder 4"/>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BF72D59-5AF2-4522-9F8C-8C7FD2771CD4}" type="slidenum">
              <a:rPr lang="he-IL" smtClean="0"/>
              <a:t>‹#›</a:t>
            </a:fld>
            <a:endParaRPr lang="he-IL"/>
          </a:p>
        </p:txBody>
      </p:sp>
      <p:sp>
        <p:nvSpPr>
          <p:cNvPr id="9" name="Content Placeholder 8"/>
          <p:cNvSpPr>
            <a:spLocks noGrp="1"/>
          </p:cNvSpPr>
          <p:nvPr>
            <p:ph sz="quarter" idx="13"/>
          </p:nvPr>
        </p:nvSpPr>
        <p:spPr>
          <a:xfrm>
            <a:off x="676655" y="2679192"/>
            <a:ext cx="3822192" cy="34472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e-IL"/>
              <a:t>לחץ כדי לערוך סגנון כותרת של תבנית בסיס</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Date Placeholder 2"/>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BF72D59-5AF2-4522-9F8C-8C7FD2771CD4}" type="slidenum">
              <a:rPr lang="he-IL" smtClean="0"/>
              <a:t>‹#›</a:t>
            </a:fld>
            <a:endParaRPr lang="he-IL"/>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he-IL"/>
              <a:t>לחץ כדי לערוך סגנון כותרת של תבנית בסיס</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9901F42B-4CB3-475B-B32F-79297009DE67}" type="datetimeFigureOut">
              <a:rPr lang="he-IL" smtClean="0"/>
              <a:t>כ"ט/אדר/תשע"ז</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BF72D59-5AF2-4522-9F8C-8C7FD2771CD4}" type="slidenum">
              <a:rPr lang="he-IL" smtClean="0"/>
              <a:t>‹#›</a:t>
            </a:fld>
            <a:endParaRPr lang="he-IL"/>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901F42B-4CB3-475B-B32F-79297009DE67}" type="datetimeFigureOut">
              <a:rPr lang="he-IL" smtClean="0"/>
              <a:t>כ"ט/אדר/תשע"ז</a:t>
            </a:fld>
            <a:endParaRPr lang="he-IL"/>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he-IL"/>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BF72D59-5AF2-4522-9F8C-8C7FD2771CD4}" type="slidenum">
              <a:rPr lang="he-IL" smtClean="0"/>
              <a:t>‹#›</a:t>
            </a:fld>
            <a:endParaRPr lang="he-IL"/>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r" defTabSz="914400" rtl="1"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r" defTabSz="914400" rtl="1"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r" defTabSz="914400" rtl="1"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DA8F"/>
            </a:gs>
            <a:gs pos="50000">
              <a:schemeClr val="bg1"/>
            </a:gs>
            <a:gs pos="100000">
              <a:srgbClr val="FFDA8F"/>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he-IL"/>
              <a:t>לחץ כדי לערוך סגנון כותרת של תבנית בסיס</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1028" name="Rectangle 4"/>
          <p:cNvSpPr>
            <a:spLocks noGrp="1" noChangeArrowheads="1"/>
          </p:cNvSpPr>
          <p:nvPr>
            <p:ph type="dt" sz="half" idx="2"/>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pPr fontAlgn="base">
              <a:spcBef>
                <a:spcPct val="0"/>
              </a:spcBef>
              <a:spcAft>
                <a:spcPct val="0"/>
              </a:spcAft>
            </a:pPr>
            <a:fld id="{8F013D14-DCEB-4FD5-B0F0-70AF03F21AEC}" type="slidenum">
              <a:rPr lang="he-IL" smtClean="0">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37785808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ctr" rtl="1" fontAlgn="base">
        <a:spcBef>
          <a:spcPct val="0"/>
        </a:spcBef>
        <a:spcAft>
          <a:spcPct val="0"/>
        </a:spcAft>
        <a:defRPr sz="4400">
          <a:solidFill>
            <a:schemeClr val="tx2"/>
          </a:solidFill>
          <a:latin typeface="+mj-lt"/>
          <a:ea typeface="+mj-ea"/>
          <a:cs typeface="+mj-cs"/>
        </a:defRPr>
      </a:lvl1pPr>
      <a:lvl2pPr algn="ctr" rtl="1" fontAlgn="base">
        <a:spcBef>
          <a:spcPct val="0"/>
        </a:spcBef>
        <a:spcAft>
          <a:spcPct val="0"/>
        </a:spcAft>
        <a:defRPr sz="4400">
          <a:solidFill>
            <a:schemeClr val="tx2"/>
          </a:solidFill>
          <a:latin typeface="Arial" pitchFamily="34" charset="0"/>
          <a:cs typeface="Arial" pitchFamily="34" charset="0"/>
        </a:defRPr>
      </a:lvl2pPr>
      <a:lvl3pPr algn="ctr" rtl="1" fontAlgn="base">
        <a:spcBef>
          <a:spcPct val="0"/>
        </a:spcBef>
        <a:spcAft>
          <a:spcPct val="0"/>
        </a:spcAft>
        <a:defRPr sz="4400">
          <a:solidFill>
            <a:schemeClr val="tx2"/>
          </a:solidFill>
          <a:latin typeface="Arial" pitchFamily="34" charset="0"/>
          <a:cs typeface="Arial" pitchFamily="34" charset="0"/>
        </a:defRPr>
      </a:lvl3pPr>
      <a:lvl4pPr algn="ctr" rtl="1" fontAlgn="base">
        <a:spcBef>
          <a:spcPct val="0"/>
        </a:spcBef>
        <a:spcAft>
          <a:spcPct val="0"/>
        </a:spcAft>
        <a:defRPr sz="4400">
          <a:solidFill>
            <a:schemeClr val="tx2"/>
          </a:solidFill>
          <a:latin typeface="Arial" pitchFamily="34" charset="0"/>
          <a:cs typeface="Arial" pitchFamily="34" charset="0"/>
        </a:defRPr>
      </a:lvl4pPr>
      <a:lvl5pPr algn="ctr" rtl="1" fontAlgn="base">
        <a:spcBef>
          <a:spcPct val="0"/>
        </a:spcBef>
        <a:spcAft>
          <a:spcPct val="0"/>
        </a:spcAft>
        <a:defRPr sz="4400">
          <a:solidFill>
            <a:schemeClr val="tx2"/>
          </a:solidFill>
          <a:latin typeface="Arial" pitchFamily="34" charset="0"/>
          <a:cs typeface="Arial" pitchFamily="34" charset="0"/>
        </a:defRPr>
      </a:lvl5pPr>
      <a:lvl6pPr marL="457200" algn="ctr" rtl="1" fontAlgn="base">
        <a:spcBef>
          <a:spcPct val="0"/>
        </a:spcBef>
        <a:spcAft>
          <a:spcPct val="0"/>
        </a:spcAft>
        <a:defRPr sz="4400">
          <a:solidFill>
            <a:schemeClr val="tx2"/>
          </a:solidFill>
          <a:latin typeface="Arial" pitchFamily="34" charset="0"/>
          <a:cs typeface="Arial" pitchFamily="34" charset="0"/>
        </a:defRPr>
      </a:lvl6pPr>
      <a:lvl7pPr marL="914400" algn="ctr" rtl="1" fontAlgn="base">
        <a:spcBef>
          <a:spcPct val="0"/>
        </a:spcBef>
        <a:spcAft>
          <a:spcPct val="0"/>
        </a:spcAft>
        <a:defRPr sz="4400">
          <a:solidFill>
            <a:schemeClr val="tx2"/>
          </a:solidFill>
          <a:latin typeface="Arial" pitchFamily="34" charset="0"/>
          <a:cs typeface="Arial" pitchFamily="34" charset="0"/>
        </a:defRPr>
      </a:lvl7pPr>
      <a:lvl8pPr marL="1371600" algn="ctr" rtl="1" fontAlgn="base">
        <a:spcBef>
          <a:spcPct val="0"/>
        </a:spcBef>
        <a:spcAft>
          <a:spcPct val="0"/>
        </a:spcAft>
        <a:defRPr sz="4400">
          <a:solidFill>
            <a:schemeClr val="tx2"/>
          </a:solidFill>
          <a:latin typeface="Arial" pitchFamily="34" charset="0"/>
          <a:cs typeface="Arial" pitchFamily="34" charset="0"/>
        </a:defRPr>
      </a:lvl8pPr>
      <a:lvl9pPr marL="1828800" algn="ctr" rtl="1"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r" rtl="1" fontAlgn="base">
        <a:spcBef>
          <a:spcPct val="20000"/>
        </a:spcBef>
        <a:spcAft>
          <a:spcPct val="0"/>
        </a:spcAft>
        <a:buChar char="•"/>
        <a:defRPr sz="3200">
          <a:solidFill>
            <a:schemeClr val="tx1"/>
          </a:solidFill>
          <a:latin typeface="+mn-lt"/>
          <a:ea typeface="+mn-ea"/>
          <a:cs typeface="+mn-cs"/>
        </a:defRPr>
      </a:lvl1pPr>
      <a:lvl2pPr marL="742950" indent="-285750" algn="r" rtl="1" fontAlgn="base">
        <a:spcBef>
          <a:spcPct val="20000"/>
        </a:spcBef>
        <a:spcAft>
          <a:spcPct val="0"/>
        </a:spcAft>
        <a:buChar char="–"/>
        <a:defRPr sz="2800">
          <a:solidFill>
            <a:schemeClr val="tx1"/>
          </a:solidFill>
          <a:latin typeface="+mn-lt"/>
          <a:cs typeface="+mn-cs"/>
        </a:defRPr>
      </a:lvl2pPr>
      <a:lvl3pPr marL="1143000" indent="-228600" algn="r" rtl="1" fontAlgn="base">
        <a:spcBef>
          <a:spcPct val="20000"/>
        </a:spcBef>
        <a:spcAft>
          <a:spcPct val="0"/>
        </a:spcAft>
        <a:buChar char="•"/>
        <a:defRPr sz="2400">
          <a:solidFill>
            <a:schemeClr val="tx1"/>
          </a:solidFill>
          <a:latin typeface="+mn-lt"/>
          <a:cs typeface="+mn-cs"/>
        </a:defRPr>
      </a:lvl3pPr>
      <a:lvl4pPr marL="1600200" indent="-228600" algn="r" rtl="1" fontAlgn="base">
        <a:spcBef>
          <a:spcPct val="20000"/>
        </a:spcBef>
        <a:spcAft>
          <a:spcPct val="0"/>
        </a:spcAft>
        <a:buChar char="–"/>
        <a:defRPr sz="2000">
          <a:solidFill>
            <a:schemeClr val="tx1"/>
          </a:solidFill>
          <a:latin typeface="+mn-lt"/>
          <a:cs typeface="+mn-cs"/>
        </a:defRPr>
      </a:lvl4pPr>
      <a:lvl5pPr marL="2057400" indent="-228600" algn="r" rtl="1" fontAlgn="base">
        <a:spcBef>
          <a:spcPct val="20000"/>
        </a:spcBef>
        <a:spcAft>
          <a:spcPct val="0"/>
        </a:spcAft>
        <a:buChar char="»"/>
        <a:defRPr sz="2000">
          <a:solidFill>
            <a:schemeClr val="tx1"/>
          </a:solidFill>
          <a:latin typeface="+mn-lt"/>
          <a:cs typeface="+mn-cs"/>
        </a:defRPr>
      </a:lvl5pPr>
      <a:lvl6pPr marL="2514600" indent="-228600" algn="r" rtl="1" fontAlgn="base">
        <a:spcBef>
          <a:spcPct val="20000"/>
        </a:spcBef>
        <a:spcAft>
          <a:spcPct val="0"/>
        </a:spcAft>
        <a:buChar char="»"/>
        <a:defRPr sz="2000">
          <a:solidFill>
            <a:schemeClr val="tx1"/>
          </a:solidFill>
          <a:latin typeface="+mn-lt"/>
          <a:cs typeface="+mn-cs"/>
        </a:defRPr>
      </a:lvl6pPr>
      <a:lvl7pPr marL="2971800" indent="-228600" algn="r" rtl="1" fontAlgn="base">
        <a:spcBef>
          <a:spcPct val="20000"/>
        </a:spcBef>
        <a:spcAft>
          <a:spcPct val="0"/>
        </a:spcAft>
        <a:buChar char="»"/>
        <a:defRPr sz="2000">
          <a:solidFill>
            <a:schemeClr val="tx1"/>
          </a:solidFill>
          <a:latin typeface="+mn-lt"/>
          <a:cs typeface="+mn-cs"/>
        </a:defRPr>
      </a:lvl7pPr>
      <a:lvl8pPr marL="3429000" indent="-228600" algn="r" rtl="1" fontAlgn="base">
        <a:spcBef>
          <a:spcPct val="20000"/>
        </a:spcBef>
        <a:spcAft>
          <a:spcPct val="0"/>
        </a:spcAft>
        <a:buChar char="»"/>
        <a:defRPr sz="2000">
          <a:solidFill>
            <a:schemeClr val="tx1"/>
          </a:solidFill>
          <a:latin typeface="+mn-lt"/>
          <a:cs typeface="+mn-cs"/>
        </a:defRPr>
      </a:lvl8pPr>
      <a:lvl9pPr marL="3886200" indent="-228600" algn="r" rtl="1" fontAlgn="base">
        <a:spcBef>
          <a:spcPct val="20000"/>
        </a:spcBef>
        <a:spcAft>
          <a:spcPct val="0"/>
        </a:spcAft>
        <a:buChar char="»"/>
        <a:defRPr sz="2000">
          <a:solidFill>
            <a:schemeClr val="tx1"/>
          </a:solidFill>
          <a:latin typeface="+mn-lt"/>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901F42B-4CB3-475B-B32F-79297009DE67}" type="datetimeFigureOut">
              <a:rPr lang="he-IL" smtClean="0">
                <a:solidFill>
                  <a:srgbClr val="073E87"/>
                </a:solidFill>
              </a:rPr>
              <a:pPr/>
              <a:t>כ"ט/אדר/תשע"ז</a:t>
            </a:fld>
            <a:endParaRPr lang="he-IL">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he-IL">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BF72D59-5AF2-4522-9F8C-8C7FD2771CD4}" type="slidenum">
              <a:rPr lang="he-IL" smtClean="0">
                <a:solidFill>
                  <a:srgbClr val="073E87"/>
                </a:solidFill>
              </a:rPr>
              <a:pPr/>
              <a:t>‹#›</a:t>
            </a:fld>
            <a:endParaRPr lang="he-IL">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Tree>
    <p:extLst>
      <p:ext uri="{BB962C8B-B14F-4D97-AF65-F5344CB8AC3E}">
        <p14:creationId xmlns:p14="http://schemas.microsoft.com/office/powerpoint/2010/main" val="3202563185"/>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r" defTabSz="914400" rtl="1"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r" defTabSz="914400" rtl="1"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r" defTabSz="914400" rtl="1"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cms.education.gov.il/EducationCMS/Applications/Mankal/EtsMedorim/9/9-2/HoraotKeva/K-2016-4-2-9-2-3.htm"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U7abFztuUs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ocs.google.com/document/d/15aKA8D9dTuWM4adXBM2ljhLdDAiGQJ0hRZcdt4Vc7eE/edit?usp=sharin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3"/>
          <p:cNvSpPr>
            <a:spLocks noGrp="1"/>
          </p:cNvSpPr>
          <p:nvPr>
            <p:ph type="title"/>
          </p:nvPr>
        </p:nvSpPr>
        <p:spPr/>
        <p:txBody>
          <a:bodyPr>
            <a:normAutofit fontScale="90000"/>
          </a:bodyPr>
          <a:lstStyle/>
          <a:p>
            <a:r>
              <a:rPr lang="he-IL" b="1" dirty="0"/>
              <a:t>שאלות </a:t>
            </a:r>
            <a:r>
              <a:rPr lang="he-IL" b="1" dirty="0" err="1"/>
              <a:t>עמ"ר</a:t>
            </a:r>
            <a:r>
              <a:rPr lang="he-IL" b="1" dirty="0"/>
              <a:t> במדעי החברה</a:t>
            </a:r>
            <a:br>
              <a:rPr lang="he-IL" b="1" dirty="0"/>
            </a:br>
            <a:r>
              <a:rPr lang="he-IL" sz="2800" b="1" dirty="0"/>
              <a:t>סדנא למורים  </a:t>
            </a:r>
            <a:r>
              <a:rPr lang="he-IL" sz="2800" b="1" dirty="0" err="1"/>
              <a:t>דצמב</a:t>
            </a:r>
            <a:r>
              <a:rPr lang="he-IL" sz="2800" b="1" dirty="0"/>
              <a:t>. -ינואר 2017 </a:t>
            </a:r>
            <a:br>
              <a:rPr lang="he-IL" sz="2800" b="1" dirty="0"/>
            </a:br>
            <a:r>
              <a:rPr lang="he-IL" sz="2800" b="1" dirty="0"/>
              <a:t>עדה </a:t>
            </a:r>
            <a:r>
              <a:rPr lang="he-IL" sz="2700" b="1" dirty="0"/>
              <a:t>ספיר</a:t>
            </a:r>
            <a:br>
              <a:rPr lang="he-IL" sz="2700" b="1" dirty="0"/>
            </a:br>
            <a:r>
              <a:rPr lang="he-IL" sz="2200" b="1" dirty="0"/>
              <a:t>(מבוסס על מצגת של המזכירות הפדגוגית-</a:t>
            </a:r>
            <a:r>
              <a:rPr lang="he-IL" sz="2200" b="1" dirty="0" err="1"/>
              <a:t>משה"ח</a:t>
            </a:r>
            <a:r>
              <a:rPr lang="he-IL" sz="2200" b="1" dirty="0"/>
              <a:t>)</a:t>
            </a:r>
          </a:p>
        </p:txBody>
      </p:sp>
      <p:sp>
        <p:nvSpPr>
          <p:cNvPr id="5" name="מציין מיקום טקסט 4"/>
          <p:cNvSpPr>
            <a:spLocks noGrp="1"/>
          </p:cNvSpPr>
          <p:nvPr>
            <p:ph type="body" idx="1"/>
          </p:nvPr>
        </p:nvSpPr>
        <p:spPr/>
        <p:txBody>
          <a:bodyPr/>
          <a:lstStyle/>
          <a:p>
            <a:endParaRPr lang="he-IL"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389" y="4221088"/>
            <a:ext cx="2876201" cy="2287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6102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9308" y="3728145"/>
            <a:ext cx="4585692" cy="3118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מציין מיקום תוכן 1"/>
          <p:cNvSpPr>
            <a:spLocks noGrp="1"/>
          </p:cNvSpPr>
          <p:nvPr>
            <p:ph idx="1"/>
          </p:nvPr>
        </p:nvSpPr>
        <p:spPr/>
        <p:txBody>
          <a:bodyPr/>
          <a:lstStyle/>
          <a:p>
            <a:endParaRPr lang="he-IL" dirty="0"/>
          </a:p>
          <a:p>
            <a:r>
              <a:rPr lang="he-IL" sz="3200" dirty="0"/>
              <a:t>      </a:t>
            </a:r>
            <a:r>
              <a:rPr lang="he-IL" sz="3600" b="1" dirty="0">
                <a:solidFill>
                  <a:srgbClr val="7030A0"/>
                </a:solidFill>
              </a:rPr>
              <a:t>ערך</a:t>
            </a:r>
            <a:r>
              <a:rPr lang="he-IL" sz="4400" b="1" dirty="0"/>
              <a:t> </a:t>
            </a:r>
            <a:r>
              <a:rPr lang="he-IL" sz="3200" dirty="0"/>
              <a:t>         </a:t>
            </a:r>
            <a:r>
              <a:rPr lang="he-IL" sz="3600" b="1" dirty="0">
                <a:solidFill>
                  <a:srgbClr val="00B050"/>
                </a:solidFill>
              </a:rPr>
              <a:t>מעורבות </a:t>
            </a:r>
            <a:r>
              <a:rPr lang="he-IL" sz="3200" dirty="0"/>
              <a:t>    </a:t>
            </a:r>
            <a:r>
              <a:rPr lang="he-IL" sz="3600" b="1" dirty="0">
                <a:solidFill>
                  <a:srgbClr val="C00000"/>
                </a:solidFill>
              </a:rPr>
              <a:t>רלוונטיות</a:t>
            </a:r>
            <a:r>
              <a:rPr lang="he-IL" sz="3200" dirty="0"/>
              <a:t>        </a:t>
            </a:r>
          </a:p>
        </p:txBody>
      </p:sp>
      <p:sp>
        <p:nvSpPr>
          <p:cNvPr id="3" name="כותרת 2"/>
          <p:cNvSpPr>
            <a:spLocks noGrp="1"/>
          </p:cNvSpPr>
          <p:nvPr>
            <p:ph type="title"/>
          </p:nvPr>
        </p:nvSpPr>
        <p:spPr/>
        <p:txBody>
          <a:bodyPr>
            <a:noAutofit/>
          </a:bodyPr>
          <a:lstStyle/>
          <a:p>
            <a:r>
              <a:rPr lang="he-IL" sz="8000" b="1" dirty="0" err="1"/>
              <a:t>עמ"ר</a:t>
            </a:r>
            <a:endParaRPr lang="he-IL" sz="8000" b="1" dirty="0"/>
          </a:p>
        </p:txBody>
      </p:sp>
      <p:cxnSp>
        <p:nvCxnSpPr>
          <p:cNvPr id="5" name="מחבר חץ ישר 4"/>
          <p:cNvCxnSpPr/>
          <p:nvPr/>
        </p:nvCxnSpPr>
        <p:spPr>
          <a:xfrm>
            <a:off x="5436096" y="1556792"/>
            <a:ext cx="1368152"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מחבר חץ ישר 6"/>
          <p:cNvCxnSpPr/>
          <p:nvPr/>
        </p:nvCxnSpPr>
        <p:spPr>
          <a:xfrm flipH="1">
            <a:off x="4716016" y="1556792"/>
            <a:ext cx="72008"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מחבר חץ ישר 8"/>
          <p:cNvCxnSpPr/>
          <p:nvPr/>
        </p:nvCxnSpPr>
        <p:spPr>
          <a:xfrm flipH="1">
            <a:off x="2411760" y="1628800"/>
            <a:ext cx="1008112"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1465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כותרת 2"/>
          <p:cNvSpPr>
            <a:spLocks noGrp="1"/>
          </p:cNvSpPr>
          <p:nvPr>
            <p:ph type="title"/>
          </p:nvPr>
        </p:nvSpPr>
        <p:spPr>
          <a:xfrm>
            <a:off x="467544" y="274638"/>
            <a:ext cx="8219256" cy="1354162"/>
          </a:xfrm>
        </p:spPr>
        <p:txBody>
          <a:bodyPr/>
          <a:lstStyle/>
          <a:p>
            <a:r>
              <a:rPr lang="he-IL" sz="2000" b="1" dirty="0">
                <a:latin typeface="David" pitchFamily="34" charset="-79"/>
                <a:cs typeface="David" pitchFamily="34" charset="-79"/>
              </a:rPr>
              <a:t>מתוך חוזר מנכ"ל ע"ז/4(ב):</a:t>
            </a:r>
            <a:r>
              <a:rPr lang="he-IL" dirty="0">
                <a:latin typeface="David" pitchFamily="34" charset="-79"/>
                <a:cs typeface="David" pitchFamily="34" charset="-79"/>
              </a:rPr>
              <a:t/>
            </a:r>
            <a:br>
              <a:rPr lang="he-IL" dirty="0">
                <a:latin typeface="David" pitchFamily="34" charset="-79"/>
                <a:cs typeface="David" pitchFamily="34" charset="-79"/>
              </a:rPr>
            </a:br>
            <a:r>
              <a:rPr lang="he-IL" sz="2000" b="1" dirty="0">
                <a:solidFill>
                  <a:srgbClr val="FF0000"/>
                </a:solidFill>
                <a:latin typeface="David" pitchFamily="34" charset="-79"/>
                <a:cs typeface="David" pitchFamily="34" charset="-79"/>
              </a:rPr>
              <a:t>התייחסות בכיתה ובבית הספר לנושאים שנויים במחלוקת וטעונים רגשית המועלים בזירה הציבורית בישראל</a:t>
            </a:r>
            <a:br>
              <a:rPr lang="he-IL" sz="2000" b="1" dirty="0">
                <a:solidFill>
                  <a:srgbClr val="FF0000"/>
                </a:solidFill>
                <a:latin typeface="David" pitchFamily="34" charset="-79"/>
                <a:cs typeface="David" pitchFamily="34" charset="-79"/>
              </a:rPr>
            </a:br>
            <a:r>
              <a:rPr lang="en-US" sz="1400" b="1" dirty="0">
                <a:solidFill>
                  <a:srgbClr val="FF0000"/>
                </a:solidFill>
                <a:latin typeface="David" pitchFamily="34" charset="-79"/>
                <a:cs typeface="David" pitchFamily="34" charset="-79"/>
                <a:hlinkClick r:id="rId2"/>
              </a:rPr>
              <a:t>http://cms.education.gov.il/EducationCMS/Applications/Mankal/EtsMedorim/9/9-2/HoraotKeva/K-2016-4-2-9-2-3.htm</a:t>
            </a:r>
            <a:endParaRPr lang="he-IL" sz="1400" b="1" dirty="0">
              <a:solidFill>
                <a:srgbClr val="FF0000"/>
              </a:solidFill>
              <a:latin typeface="David" pitchFamily="34" charset="-79"/>
              <a:cs typeface="David" pitchFamily="34" charset="-79"/>
            </a:endParaRPr>
          </a:p>
        </p:txBody>
      </p:sp>
      <p:sp>
        <p:nvSpPr>
          <p:cNvPr id="4" name="מציין מיקום תוכן 3"/>
          <p:cNvSpPr>
            <a:spLocks noGrp="1"/>
          </p:cNvSpPr>
          <p:nvPr>
            <p:ph idx="1"/>
          </p:nvPr>
        </p:nvSpPr>
        <p:spPr/>
        <p:txBody>
          <a:bodyPr/>
          <a:lstStyle/>
          <a:p>
            <a:r>
              <a:rPr lang="he-IL" sz="2000" dirty="0">
                <a:latin typeface="David" pitchFamily="34" charset="-79"/>
                <a:cs typeface="David" pitchFamily="34" charset="-79"/>
              </a:rPr>
              <a:t>עובדי ההוראה יסבירו ויבהירו לתלמידים את השקפות העולם ואת נקודות המבט השונות הקיימות במערכת החברתית והציבורית, וישתדלו לשלב בשיחה נתונים אודות היקפי התמיכה באותן עמדות. עליהם לעשות זאת ביושר אינטלקטואלי, בהגינות ובאופן מאוזן, כדי לחשוף את התלמידים למורכבות המציאות הקיימת ולאפשר להם לגבש את עמדתם האישית באופן מנומק.</a:t>
            </a:r>
          </a:p>
          <a:p>
            <a:r>
              <a:rPr lang="he-IL" sz="2000" dirty="0">
                <a:latin typeface="David" pitchFamily="34" charset="-79"/>
                <a:cs typeface="David" pitchFamily="34" charset="-79"/>
              </a:rPr>
              <a:t>לאחר שהוצג הנושא ונלמד על בסיס של רכישת ידע ומושגים, ולאחר שהובאו טיעונים לעמדות שונות, נכון וראוי יהיה לעורר ויכוח בין הדעות בכיתה ולאפשר לתלמידים להביע את דעתם. המורה יציב את גבולות השיחה וישתמש בכלים חינוכיים, תוך שהוא מתייחס לעמדות מעודדות גזענות, אפליה, הסתה וקריאה לאלימות, ואינו מאפשר אותן. המורה הוא האחראי לאופי השיחה ולמטרותיה בכיתה, וכמי שמוביל את </a:t>
            </a:r>
            <a:r>
              <a:rPr lang="he-IL" sz="2000" b="1" dirty="0">
                <a:latin typeface="David" pitchFamily="34" charset="-79"/>
                <a:cs typeface="David" pitchFamily="34" charset="-79"/>
              </a:rPr>
              <a:t>השיחה הוא יוכל להביע את דעתו האישית ולהעדיף השקפה אחת על רעותה, אך יהיה מודע למעמדו, </a:t>
            </a:r>
            <a:r>
              <a:rPr lang="he-IL" sz="2000" dirty="0">
                <a:latin typeface="David" pitchFamily="34" charset="-79"/>
                <a:cs typeface="David" pitchFamily="34" charset="-79"/>
              </a:rPr>
              <a:t>ייתן דוגמה אישית בהתנהלותו המכבדת, </a:t>
            </a:r>
            <a:r>
              <a:rPr lang="he-IL" sz="2000" b="1" dirty="0">
                <a:latin typeface="David" pitchFamily="34" charset="-79"/>
                <a:cs typeface="David" pitchFamily="34" charset="-79"/>
              </a:rPr>
              <a:t>לא יכפה את עמדותיו על התלמידים, ויאפשר לתלמידיו לחשוב חשיבה ביקורתית (גם כלפיו) ולהשמיע מגוון דעות ועמדות.</a:t>
            </a:r>
          </a:p>
        </p:txBody>
      </p:sp>
    </p:spTree>
    <p:extLst>
      <p:ext uri="{BB962C8B-B14F-4D97-AF65-F5344CB8AC3E}">
        <p14:creationId xmlns:p14="http://schemas.microsoft.com/office/powerpoint/2010/main" val="3326957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179512" y="908720"/>
            <a:ext cx="8640960" cy="5400600"/>
          </a:xfrm>
        </p:spPr>
        <p:txBody>
          <a:bodyPr>
            <a:normAutofit/>
          </a:bodyPr>
          <a:lstStyle/>
          <a:p>
            <a:pPr marL="0" indent="0" algn="ctr">
              <a:lnSpc>
                <a:spcPct val="200000"/>
              </a:lnSpc>
              <a:buNone/>
            </a:pPr>
            <a:endParaRPr lang="he-IL" sz="1600" b="1" dirty="0"/>
          </a:p>
          <a:p>
            <a:pPr marL="0" indent="0" algn="ctr">
              <a:lnSpc>
                <a:spcPct val="200000"/>
              </a:lnSpc>
              <a:buNone/>
            </a:pPr>
            <a:r>
              <a:rPr lang="he-IL" sz="1600" b="1" dirty="0">
                <a:latin typeface="David" pitchFamily="34" charset="-79"/>
                <a:cs typeface="David" pitchFamily="34" charset="-79"/>
              </a:rPr>
              <a:t>שאלת ערך תכלול לרוב דילמה מוסרית או בעיה אתית הרלוונטית לחיי החברה, והיא אמורה לעורר בנשאל צורך לענות עליה או להכריע בין חלופות ערכיות/מוסריות ולבטא עמדה פנימית</a:t>
            </a:r>
            <a:r>
              <a:rPr lang="he-IL" sz="1600" dirty="0">
                <a:latin typeface="David" pitchFamily="34" charset="-79"/>
                <a:cs typeface="David" pitchFamily="34" charset="-79"/>
              </a:rPr>
              <a:t>.</a:t>
            </a:r>
          </a:p>
          <a:p>
            <a:pPr marL="0" indent="0" algn="ctr">
              <a:lnSpc>
                <a:spcPct val="200000"/>
              </a:lnSpc>
              <a:buNone/>
            </a:pPr>
            <a:r>
              <a:rPr lang="he-IL" sz="1600" dirty="0">
                <a:latin typeface="David" pitchFamily="34" charset="-79"/>
                <a:cs typeface="David" pitchFamily="34" charset="-79"/>
              </a:rPr>
              <a:t>שאלת ערך עשויה לעורר מעורבות (וטוב שתעשה זאת) ואף עשויה להיות רלוונטית לחיי הלומד. אך היא עומדת בפני עצמה גם כשאלת חשיבה העוסקת בערך חשוב לחברה או לתחום הדעת.</a:t>
            </a:r>
          </a:p>
          <a:p>
            <a:pPr marL="0" indent="0" algn="ctr">
              <a:lnSpc>
                <a:spcPct val="200000"/>
              </a:lnSpc>
              <a:buNone/>
            </a:pPr>
            <a:endParaRPr lang="he-IL" sz="1600" dirty="0">
              <a:latin typeface="David" pitchFamily="34" charset="-79"/>
              <a:cs typeface="David" pitchFamily="34" charset="-79"/>
            </a:endParaRPr>
          </a:p>
          <a:p>
            <a:pPr marL="0" indent="0" algn="ctr">
              <a:lnSpc>
                <a:spcPct val="200000"/>
              </a:lnSpc>
              <a:buNone/>
            </a:pPr>
            <a:r>
              <a:rPr lang="he-IL" sz="1800" b="1" dirty="0">
                <a:latin typeface="David" pitchFamily="34" charset="-79"/>
                <a:cs typeface="David" pitchFamily="34" charset="-79"/>
              </a:rPr>
              <a:t>סוגים שונים של שאלות ערך </a:t>
            </a:r>
            <a:r>
              <a:rPr lang="he-IL" sz="2000" dirty="0">
                <a:latin typeface="David" pitchFamily="34" charset="-79"/>
                <a:cs typeface="David" pitchFamily="34" charset="-79"/>
              </a:rPr>
              <a:t>:</a:t>
            </a:r>
            <a:r>
              <a:rPr lang="he-IL" sz="2000" dirty="0">
                <a:solidFill>
                  <a:srgbClr val="FF0000"/>
                </a:solidFill>
                <a:latin typeface="David" pitchFamily="34" charset="-79"/>
                <a:cs typeface="David" pitchFamily="34" charset="-79"/>
              </a:rPr>
              <a:t>1</a:t>
            </a:r>
            <a:r>
              <a:rPr lang="he-IL" sz="2000" dirty="0">
                <a:latin typeface="David" pitchFamily="34" charset="-79"/>
                <a:cs typeface="David" pitchFamily="34" charset="-79"/>
              </a:rPr>
              <a:t>. </a:t>
            </a:r>
            <a:r>
              <a:rPr lang="he-IL" sz="2000" dirty="0">
                <a:solidFill>
                  <a:srgbClr val="FF0000"/>
                </a:solidFill>
                <a:latin typeface="David" pitchFamily="34" charset="-79"/>
                <a:cs typeface="David" pitchFamily="34" charset="-79"/>
              </a:rPr>
              <a:t>שאלות זיהוי ערך ומוסר 2.שאלות מסר</a:t>
            </a:r>
          </a:p>
          <a:p>
            <a:pPr marL="0" indent="0">
              <a:lnSpc>
                <a:spcPct val="200000"/>
              </a:lnSpc>
              <a:buNone/>
            </a:pPr>
            <a:r>
              <a:rPr lang="he-IL" sz="1600" dirty="0">
                <a:latin typeface="David" pitchFamily="34" charset="-79"/>
                <a:cs typeface="David" pitchFamily="34" charset="-79"/>
              </a:rPr>
              <a:t>  .</a:t>
            </a:r>
          </a:p>
          <a:p>
            <a:pPr marL="0" indent="0">
              <a:lnSpc>
                <a:spcPct val="200000"/>
              </a:lnSpc>
              <a:buNone/>
            </a:pPr>
            <a:endParaRPr lang="he-IL" sz="2000" dirty="0">
              <a:latin typeface="Lucida Sans Unicode" panose="020B0602030504020204" pitchFamily="34" charset="0"/>
              <a:cs typeface="Lucida Sans Unicode" panose="020B0602030504020204" pitchFamily="34" charset="0"/>
            </a:endParaRPr>
          </a:p>
          <a:p>
            <a:pPr marL="0" indent="0">
              <a:lnSpc>
                <a:spcPct val="150000"/>
              </a:lnSpc>
              <a:buNone/>
            </a:pPr>
            <a:endParaRPr lang="he-IL" sz="1800" dirty="0"/>
          </a:p>
        </p:txBody>
      </p:sp>
      <p:sp>
        <p:nvSpPr>
          <p:cNvPr id="2" name="כותרת 1"/>
          <p:cNvSpPr>
            <a:spLocks noGrp="1"/>
          </p:cNvSpPr>
          <p:nvPr>
            <p:ph type="title"/>
          </p:nvPr>
        </p:nvSpPr>
        <p:spPr>
          <a:xfrm>
            <a:off x="457200" y="620688"/>
            <a:ext cx="7715200" cy="576064"/>
          </a:xfrm>
        </p:spPr>
        <p:txBody>
          <a:bodyPr>
            <a:noAutofit/>
          </a:bodyPr>
          <a:lstStyle/>
          <a:p>
            <a:r>
              <a:rPr lang="he-IL" sz="4800" b="1" dirty="0">
                <a:latin typeface="David" pitchFamily="34" charset="-79"/>
                <a:cs typeface="David" pitchFamily="34" charset="-79"/>
              </a:rPr>
              <a:t>שאלות </a:t>
            </a:r>
            <a:r>
              <a:rPr lang="he-IL" sz="4800" b="1" dirty="0">
                <a:solidFill>
                  <a:srgbClr val="7030A0"/>
                </a:solidFill>
                <a:latin typeface="David" pitchFamily="34" charset="-79"/>
                <a:cs typeface="David" pitchFamily="34" charset="-79"/>
              </a:rPr>
              <a:t>ערך</a:t>
            </a:r>
            <a:r>
              <a:rPr lang="en-US" sz="4800" b="1" dirty="0">
                <a:latin typeface="Lucida Sans Unicode" panose="020B0602030504020204" pitchFamily="34" charset="0"/>
                <a:cs typeface="Lucida Sans Unicode" panose="020B0602030504020204" pitchFamily="34" charset="0"/>
              </a:rPr>
              <a:t/>
            </a:r>
            <a:br>
              <a:rPr lang="en-US" sz="4800" b="1" dirty="0">
                <a:latin typeface="Lucida Sans Unicode" panose="020B0602030504020204" pitchFamily="34" charset="0"/>
                <a:cs typeface="Lucida Sans Unicode" panose="020B0602030504020204" pitchFamily="34" charset="0"/>
              </a:rPr>
            </a:br>
            <a:endParaRPr lang="he-IL" sz="4800" b="1" dirty="0">
              <a:effectLst>
                <a:outerShdw blurRad="50800" dist="38100" algn="tr" rotWithShape="0">
                  <a:prstClr val="black">
                    <a:alpha val="40000"/>
                  </a:prstClr>
                </a:outerShdw>
              </a:effectLst>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0432" y="260648"/>
            <a:ext cx="504056" cy="817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5643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קבוצה 1"/>
          <p:cNvGrpSpPr/>
          <p:nvPr/>
        </p:nvGrpSpPr>
        <p:grpSpPr>
          <a:xfrm>
            <a:off x="1249832" y="1295052"/>
            <a:ext cx="6573395" cy="1252638"/>
            <a:chOff x="0" y="90801"/>
            <a:chExt cx="6549771" cy="1514251"/>
          </a:xfrm>
        </p:grpSpPr>
        <p:sp>
          <p:nvSpPr>
            <p:cNvPr id="12" name="מלבן 11"/>
            <p:cNvSpPr/>
            <p:nvPr/>
          </p:nvSpPr>
          <p:spPr>
            <a:xfrm>
              <a:off x="45387" y="90801"/>
              <a:ext cx="6504384" cy="1495298"/>
            </a:xfrm>
            <a:prstGeom prst="rect">
              <a:avLst/>
            </a:pr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sp>
        <p:sp>
          <p:nvSpPr>
            <p:cNvPr id="13" name="מלבן 12"/>
            <p:cNvSpPr/>
            <p:nvPr/>
          </p:nvSpPr>
          <p:spPr>
            <a:xfrm>
              <a:off x="0" y="109754"/>
              <a:ext cx="6504384" cy="1495298"/>
            </a:xfrm>
            <a:prstGeom prst="rect">
              <a:avLst/>
            </a:prstGeom>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247650" tIns="247650" rIns="247650" bIns="247650" numCol="1" spcCol="1270" anchor="ctr" anchorCtr="0">
              <a:noAutofit/>
            </a:bodyPr>
            <a:lstStyle/>
            <a:p>
              <a:pPr lvl="0" algn="ctr" defTabSz="2889250" rtl="1">
                <a:lnSpc>
                  <a:spcPct val="90000"/>
                </a:lnSpc>
                <a:spcBef>
                  <a:spcPct val="0"/>
                </a:spcBef>
                <a:spcAft>
                  <a:spcPct val="35000"/>
                </a:spcAft>
              </a:pPr>
              <a:r>
                <a:rPr lang="he-IL" sz="4000" b="1" kern="1200" dirty="0">
                  <a:solidFill>
                    <a:srgbClr val="002060"/>
                  </a:solidFill>
                  <a:latin typeface="David" pitchFamily="34" charset="-79"/>
                  <a:cs typeface="David" pitchFamily="34" charset="-79"/>
                </a:rPr>
                <a:t>מהו ערך?</a:t>
              </a:r>
            </a:p>
          </p:txBody>
        </p:sp>
      </p:grpSp>
      <p:grpSp>
        <p:nvGrpSpPr>
          <p:cNvPr id="3" name="קבוצה 2"/>
          <p:cNvGrpSpPr/>
          <p:nvPr/>
        </p:nvGrpSpPr>
        <p:grpSpPr>
          <a:xfrm>
            <a:off x="1322983" y="2543278"/>
            <a:ext cx="2166010" cy="3140126"/>
            <a:chOff x="3175" y="1495298"/>
            <a:chExt cx="2166010" cy="3140126"/>
          </a:xfrm>
        </p:grpSpPr>
        <p:sp>
          <p:nvSpPr>
            <p:cNvPr id="10" name="מלבן 9"/>
            <p:cNvSpPr/>
            <p:nvPr/>
          </p:nvSpPr>
          <p:spPr>
            <a:xfrm>
              <a:off x="3175" y="1495298"/>
              <a:ext cx="2166010" cy="314012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מלבן 10"/>
            <p:cNvSpPr/>
            <p:nvPr/>
          </p:nvSpPr>
          <p:spPr>
            <a:xfrm>
              <a:off x="3175" y="1495298"/>
              <a:ext cx="2166010" cy="31401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he-IL" sz="2400" kern="1200" dirty="0">
                  <a:latin typeface="David" pitchFamily="34" charset="-79"/>
                  <a:cs typeface="David" pitchFamily="34" charset="-79"/>
                </a:rPr>
                <a:t>רעיון שאדם או קבוצת אנשים או חברת בני אדם מאמינים בו וחיים על פיו. (עוז  1979)</a:t>
              </a:r>
            </a:p>
          </p:txBody>
        </p:sp>
      </p:grpSp>
      <p:grpSp>
        <p:nvGrpSpPr>
          <p:cNvPr id="4" name="קבוצה 3"/>
          <p:cNvGrpSpPr/>
          <p:nvPr/>
        </p:nvGrpSpPr>
        <p:grpSpPr>
          <a:xfrm>
            <a:off x="3488994" y="2543278"/>
            <a:ext cx="2166010" cy="3140126"/>
            <a:chOff x="2169186" y="1495298"/>
            <a:chExt cx="2166010" cy="3140126"/>
          </a:xfrm>
        </p:grpSpPr>
        <p:sp>
          <p:nvSpPr>
            <p:cNvPr id="8" name="מלבן 7"/>
            <p:cNvSpPr/>
            <p:nvPr/>
          </p:nvSpPr>
          <p:spPr>
            <a:xfrm>
              <a:off x="2169186" y="1495298"/>
              <a:ext cx="2166010" cy="314012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מלבן 8"/>
            <p:cNvSpPr/>
            <p:nvPr/>
          </p:nvSpPr>
          <p:spPr>
            <a:xfrm>
              <a:off x="2169186" y="1495298"/>
              <a:ext cx="2166010" cy="31401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he-IL" sz="2400" kern="1200" dirty="0">
                  <a:latin typeface="David" pitchFamily="34" charset="-79"/>
                  <a:cs typeface="David" pitchFamily="34" charset="-79"/>
                </a:rPr>
                <a:t>עקרונות הפעולה ...של התנהגותנו. ..המביאים אותנו להעדיף מעשה אחד או מהלך פעולה אחד על פני מהלך אחר . (רוטנשטריך1967)</a:t>
              </a:r>
            </a:p>
          </p:txBody>
        </p:sp>
      </p:grpSp>
      <p:grpSp>
        <p:nvGrpSpPr>
          <p:cNvPr id="5" name="קבוצה 4"/>
          <p:cNvGrpSpPr/>
          <p:nvPr/>
        </p:nvGrpSpPr>
        <p:grpSpPr>
          <a:xfrm>
            <a:off x="5634721" y="2547690"/>
            <a:ext cx="2189470" cy="3152576"/>
            <a:chOff x="4314913" y="1499710"/>
            <a:chExt cx="2189470" cy="3152576"/>
          </a:xfrm>
        </p:grpSpPr>
        <p:sp>
          <p:nvSpPr>
            <p:cNvPr id="6" name="מלבן 5"/>
            <p:cNvSpPr/>
            <p:nvPr/>
          </p:nvSpPr>
          <p:spPr>
            <a:xfrm>
              <a:off x="4338373" y="1512160"/>
              <a:ext cx="2166010" cy="314012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מלבן 6"/>
            <p:cNvSpPr/>
            <p:nvPr/>
          </p:nvSpPr>
          <p:spPr>
            <a:xfrm>
              <a:off x="4314913" y="1499710"/>
              <a:ext cx="2166010" cy="31401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he-IL" sz="2400" kern="1200" dirty="0">
                  <a:latin typeface="David" pitchFamily="34" charset="-79"/>
                  <a:cs typeface="David" pitchFamily="34" charset="-79"/>
                </a:rPr>
                <a:t> אבני בוחן, קני מידה הקובעים מה צודק ומה אינו צודק, מה נכון ומה אינו נכון, מה טוב ומה רע(שפירא 1987)</a:t>
              </a:r>
            </a:p>
          </p:txBody>
        </p:sp>
      </p:grpSp>
    </p:spTree>
    <p:extLst>
      <p:ext uri="{BB962C8B-B14F-4D97-AF65-F5344CB8AC3E}">
        <p14:creationId xmlns:p14="http://schemas.microsoft.com/office/powerpoint/2010/main" val="1992783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1600200"/>
            <a:ext cx="7846640" cy="1252736"/>
          </a:xfrm>
        </p:spPr>
        <p:txBody>
          <a:bodyPr>
            <a:normAutofit/>
          </a:bodyPr>
          <a:lstStyle/>
          <a:p>
            <a:pPr algn="r"/>
            <a:r>
              <a:rPr lang="he-IL" sz="3200" b="1" dirty="0">
                <a:solidFill>
                  <a:srgbClr val="002060"/>
                </a:solidFill>
                <a:latin typeface="David" pitchFamily="34" charset="-79"/>
                <a:cs typeface="David" pitchFamily="34" charset="-79"/>
              </a:rPr>
              <a:t>קונפליקט ערכים</a:t>
            </a:r>
          </a:p>
        </p:txBody>
      </p:sp>
      <p:sp>
        <p:nvSpPr>
          <p:cNvPr id="3" name="כותרת משנה 2"/>
          <p:cNvSpPr>
            <a:spLocks noGrp="1"/>
          </p:cNvSpPr>
          <p:nvPr>
            <p:ph type="subTitle" idx="1"/>
          </p:nvPr>
        </p:nvSpPr>
        <p:spPr>
          <a:xfrm>
            <a:off x="1371600" y="3556001"/>
            <a:ext cx="7232848" cy="1473200"/>
          </a:xfrm>
        </p:spPr>
        <p:txBody>
          <a:bodyPr>
            <a:normAutofit/>
          </a:bodyPr>
          <a:lstStyle/>
          <a:p>
            <a:pPr algn="r"/>
            <a:r>
              <a:rPr lang="he-IL" sz="3200" b="1" dirty="0">
                <a:solidFill>
                  <a:srgbClr val="002060"/>
                </a:solidFill>
                <a:latin typeface="David" pitchFamily="34" charset="-79"/>
                <a:cs typeface="David" pitchFamily="34" charset="-79"/>
              </a:rPr>
              <a:t>סולם ערכים</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2360" y="4293096"/>
            <a:ext cx="1071562" cy="1071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138" y="1340768"/>
            <a:ext cx="238125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2873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99592" y="1628800"/>
            <a:ext cx="7632848" cy="2808312"/>
          </a:xfrm>
        </p:spPr>
        <p:txBody>
          <a:bodyPr>
            <a:normAutofit fontScale="62500" lnSpcReduction="20000"/>
          </a:bodyPr>
          <a:lstStyle/>
          <a:p>
            <a:pPr marL="0" indent="0">
              <a:lnSpc>
                <a:spcPct val="150000"/>
              </a:lnSpc>
              <a:buNone/>
            </a:pPr>
            <a:r>
              <a:rPr lang="he-IL" sz="2000" b="1" dirty="0">
                <a:latin typeface="David" pitchFamily="34" charset="-79"/>
                <a:cs typeface="David" pitchFamily="34" charset="-79"/>
              </a:rPr>
              <a:t>שאלות מסוג זה הן שאלות חשיבה המבקשות לעורר שיח ולהנכיח את נושא הערכים המצויים בתכנית הלימודים או ערכים חשובים לנו בתכני הלמידה, הלומד מתבקש לזהות ערכים או עקרונות מוסריים בתחומי הלימוד (שלא למד עליהם בכיתה), ולכתוב עליהם. </a:t>
            </a:r>
          </a:p>
          <a:p>
            <a:pPr marL="0" indent="0">
              <a:lnSpc>
                <a:spcPct val="150000"/>
              </a:lnSpc>
              <a:buNone/>
            </a:pPr>
            <a:endParaRPr lang="he-IL" sz="2000" b="1" dirty="0">
              <a:latin typeface="David" pitchFamily="34" charset="-79"/>
              <a:cs typeface="David" pitchFamily="34" charset="-79"/>
            </a:endParaRPr>
          </a:p>
          <a:p>
            <a:pPr marL="0" lvl="0" indent="0">
              <a:lnSpc>
                <a:spcPct val="150000"/>
              </a:lnSpc>
              <a:buNone/>
            </a:pPr>
            <a:r>
              <a:rPr lang="he-IL" sz="2000" b="1" u="sng" dirty="0">
                <a:latin typeface="David" pitchFamily="34" charset="-79"/>
                <a:cs typeface="David" pitchFamily="34" charset="-79"/>
              </a:rPr>
              <a:t>דוגמא לשאלה בכלכלה:</a:t>
            </a:r>
          </a:p>
          <a:p>
            <a:pPr marL="0" indent="0">
              <a:lnSpc>
                <a:spcPct val="150000"/>
              </a:lnSpc>
              <a:buNone/>
            </a:pPr>
            <a:r>
              <a:rPr lang="he-IL" sz="2100" dirty="0">
                <a:latin typeface="David" pitchFamily="34" charset="-79"/>
                <a:cs typeface="David" pitchFamily="34" charset="-79"/>
              </a:rPr>
              <a:t>*הממשלה החליטה על העלאת אחוז המס השולי לבעלי הכנסות גבוהות, כדי לממן את הגדלת הוצאותיה. בעקבות ההחלטה החלה </a:t>
            </a:r>
            <a:r>
              <a:rPr lang="he-IL" sz="2100" dirty="0" err="1">
                <a:latin typeface="David" pitchFamily="34" charset="-79"/>
                <a:cs typeface="David" pitchFamily="34" charset="-79"/>
              </a:rPr>
              <a:t>בפייסבוק</a:t>
            </a:r>
            <a:r>
              <a:rPr lang="he-IL" sz="2100" dirty="0">
                <a:latin typeface="David" pitchFamily="34" charset="-79"/>
                <a:cs typeface="David" pitchFamily="34" charset="-79"/>
              </a:rPr>
              <a:t> התארגנות של אזרחים בעלי הכנסה גבוהה במטרה לבטל החלטה זאת. הם נימקו זאת בכך שהחלטת הממשלה פוגעת בערכים החשובים להם.</a:t>
            </a:r>
          </a:p>
          <a:p>
            <a:pPr marL="0" indent="0">
              <a:lnSpc>
                <a:spcPct val="150000"/>
              </a:lnSpc>
              <a:buNone/>
            </a:pPr>
            <a:r>
              <a:rPr lang="he-IL" sz="2100" dirty="0">
                <a:latin typeface="David" pitchFamily="34" charset="-79"/>
                <a:cs typeface="David" pitchFamily="34" charset="-79"/>
              </a:rPr>
              <a:t>ציין </a:t>
            </a:r>
            <a:r>
              <a:rPr lang="he-IL" sz="2100" b="1" dirty="0">
                <a:solidFill>
                  <a:srgbClr val="7030A0"/>
                </a:solidFill>
                <a:latin typeface="David" pitchFamily="34" charset="-79"/>
                <a:cs typeface="David" pitchFamily="34" charset="-79"/>
              </a:rPr>
              <a:t>ערך אחד </a:t>
            </a:r>
            <a:r>
              <a:rPr lang="he-IL" sz="2100" dirty="0">
                <a:latin typeface="David" pitchFamily="34" charset="-79"/>
                <a:cs typeface="David" pitchFamily="34" charset="-79"/>
              </a:rPr>
              <a:t>שהנחה את הממשלה </a:t>
            </a:r>
            <a:r>
              <a:rPr lang="he-IL" sz="2100" b="1" dirty="0">
                <a:solidFill>
                  <a:srgbClr val="7030A0"/>
                </a:solidFill>
                <a:latin typeface="David" pitchFamily="34" charset="-79"/>
                <a:cs typeface="David" pitchFamily="34" charset="-79"/>
              </a:rPr>
              <a:t>וערך אחד </a:t>
            </a:r>
            <a:r>
              <a:rPr lang="he-IL" sz="2100" dirty="0">
                <a:latin typeface="David" pitchFamily="34" charset="-79"/>
                <a:cs typeface="David" pitchFamily="34" charset="-79"/>
              </a:rPr>
              <a:t>שהנחה  את התארגנות  האזרחים  </a:t>
            </a:r>
            <a:r>
              <a:rPr lang="he-IL" sz="2100" dirty="0" err="1">
                <a:latin typeface="David" pitchFamily="34" charset="-79"/>
                <a:cs typeface="David" pitchFamily="34" charset="-79"/>
              </a:rPr>
              <a:t>בפייסבוק</a:t>
            </a:r>
            <a:r>
              <a:rPr lang="he-IL" sz="2100" dirty="0">
                <a:latin typeface="David" pitchFamily="34" charset="-79"/>
                <a:cs typeface="David" pitchFamily="34" charset="-79"/>
              </a:rPr>
              <a:t> </a:t>
            </a:r>
          </a:p>
          <a:p>
            <a:pPr marL="0" indent="0">
              <a:lnSpc>
                <a:spcPct val="150000"/>
              </a:lnSpc>
              <a:buNone/>
            </a:pPr>
            <a:endParaRPr lang="he-IL" sz="1400" b="1" dirty="0"/>
          </a:p>
          <a:p>
            <a:pPr marL="0" indent="0">
              <a:lnSpc>
                <a:spcPct val="150000"/>
              </a:lnSpc>
              <a:buNone/>
            </a:pPr>
            <a:endParaRPr lang="he-IL" sz="1900" b="1" dirty="0"/>
          </a:p>
          <a:p>
            <a:pPr marL="0" indent="0">
              <a:lnSpc>
                <a:spcPct val="150000"/>
              </a:lnSpc>
              <a:buNone/>
            </a:pPr>
            <a:endParaRPr lang="he-IL" sz="1900" b="1" dirty="0"/>
          </a:p>
          <a:p>
            <a:pPr marL="0" indent="0">
              <a:lnSpc>
                <a:spcPct val="150000"/>
              </a:lnSpc>
              <a:buNone/>
            </a:pPr>
            <a:endParaRPr lang="he-IL" sz="1900" b="1" dirty="0"/>
          </a:p>
        </p:txBody>
      </p:sp>
      <p:sp>
        <p:nvSpPr>
          <p:cNvPr id="2" name="כותרת 1"/>
          <p:cNvSpPr>
            <a:spLocks noGrp="1"/>
          </p:cNvSpPr>
          <p:nvPr>
            <p:ph type="title"/>
          </p:nvPr>
        </p:nvSpPr>
        <p:spPr>
          <a:xfrm>
            <a:off x="539552" y="548680"/>
            <a:ext cx="8229600" cy="778098"/>
          </a:xfrm>
        </p:spPr>
        <p:txBody>
          <a:bodyPr>
            <a:normAutofit fontScale="90000"/>
          </a:bodyPr>
          <a:lstStyle/>
          <a:p>
            <a:pPr algn="r"/>
            <a:r>
              <a:rPr lang="he-IL" sz="4000" b="1" u="sng" dirty="0"/>
              <a:t/>
            </a:r>
            <a:br>
              <a:rPr lang="he-IL" sz="4000" b="1" u="sng" dirty="0"/>
            </a:br>
            <a:r>
              <a:rPr lang="he-IL" b="1" u="sng" dirty="0"/>
              <a:t/>
            </a:r>
            <a:br>
              <a:rPr lang="he-IL" b="1" u="sng" dirty="0"/>
            </a:br>
            <a:r>
              <a:rPr lang="he-IL" sz="2400" dirty="0">
                <a:solidFill>
                  <a:srgbClr val="FF0000"/>
                </a:solidFill>
                <a:latin typeface="+mn-lt"/>
                <a:ea typeface="+mn-ea"/>
                <a:cs typeface="+mn-cs"/>
              </a:rPr>
              <a:t>1.</a:t>
            </a:r>
            <a:r>
              <a:rPr lang="he-IL" sz="2400" dirty="0">
                <a:latin typeface="+mn-lt"/>
                <a:ea typeface="+mn-ea"/>
                <a:cs typeface="+mn-cs"/>
              </a:rPr>
              <a:t> </a:t>
            </a:r>
            <a:r>
              <a:rPr lang="he-IL" sz="2400" b="1" dirty="0">
                <a:solidFill>
                  <a:srgbClr val="FF0000"/>
                </a:solidFill>
                <a:latin typeface="+mn-lt"/>
                <a:ea typeface="+mn-ea"/>
                <a:cs typeface="+mn-cs"/>
              </a:rPr>
              <a:t>שאלות זיהוי ערך ומוסריות</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577330" y="4293096"/>
            <a:ext cx="6768752" cy="2523768"/>
          </a:xfrm>
          <a:prstGeom prst="rect">
            <a:avLst/>
          </a:prstGeom>
          <a:noFill/>
        </p:spPr>
        <p:txBody>
          <a:bodyPr wrap="square" rtlCol="1">
            <a:spAutoFit/>
          </a:bodyPr>
          <a:lstStyle/>
          <a:p>
            <a:r>
              <a:rPr lang="he-IL" sz="1400" b="1" u="sng" dirty="0">
                <a:solidFill>
                  <a:schemeClr val="tx2"/>
                </a:solidFill>
              </a:rPr>
              <a:t>דוגמא לשאלה בסוציולוגיה:</a:t>
            </a:r>
          </a:p>
          <a:p>
            <a:r>
              <a:rPr lang="he-IL" dirty="0">
                <a:latin typeface="David" pitchFamily="34" charset="-79"/>
                <a:cs typeface="David" pitchFamily="34" charset="-79"/>
              </a:rPr>
              <a:t>	</a:t>
            </a:r>
            <a:r>
              <a:rPr lang="he-IL" sz="1400" dirty="0">
                <a:latin typeface="David" pitchFamily="34" charset="-79"/>
                <a:cs typeface="David" pitchFamily="34" charset="-79"/>
              </a:rPr>
              <a:t>*</a:t>
            </a:r>
            <a:r>
              <a:rPr lang="he-IL" sz="1400" dirty="0" err="1">
                <a:solidFill>
                  <a:schemeClr val="accent2">
                    <a:lumMod val="50000"/>
                  </a:schemeClr>
                </a:solidFill>
                <a:latin typeface="David" pitchFamily="34" charset="-79"/>
                <a:cs typeface="David" pitchFamily="34" charset="-79"/>
              </a:rPr>
              <a:t>מנכלי"ת</a:t>
            </a:r>
            <a:r>
              <a:rPr lang="he-IL" sz="1400" dirty="0">
                <a:solidFill>
                  <a:schemeClr val="accent2">
                    <a:lumMod val="50000"/>
                  </a:schemeClr>
                </a:solidFill>
                <a:latin typeface="David" pitchFamily="34" charset="-79"/>
                <a:cs typeface="David" pitchFamily="34" charset="-79"/>
              </a:rPr>
              <a:t> חברת מחשבים החליטה לחזור  לעבודתה במשרה מלאה  שלושה ימים לאחר </a:t>
            </a:r>
          </a:p>
          <a:p>
            <a:r>
              <a:rPr lang="he-IL" sz="1400" dirty="0">
                <a:solidFill>
                  <a:schemeClr val="accent2">
                    <a:lumMod val="50000"/>
                  </a:schemeClr>
                </a:solidFill>
                <a:latin typeface="David" pitchFamily="34" charset="-79"/>
                <a:cs typeface="David" pitchFamily="34" charset="-79"/>
              </a:rPr>
              <a:t>שילדה את בנה . לפני שהגיעה להחלטתה המנכ"לית חוותה דילמה ערכית. </a:t>
            </a:r>
          </a:p>
          <a:p>
            <a:r>
              <a:rPr lang="he-IL" sz="1400" dirty="0">
                <a:solidFill>
                  <a:schemeClr val="accent2">
                    <a:lumMod val="50000"/>
                  </a:schemeClr>
                </a:solidFill>
                <a:latin typeface="David" pitchFamily="34" charset="-79"/>
                <a:cs typeface="David" pitchFamily="34" charset="-79"/>
              </a:rPr>
              <a:t>א.	ציין </a:t>
            </a:r>
            <a:r>
              <a:rPr lang="he-IL" sz="1400" b="1" dirty="0">
                <a:solidFill>
                  <a:srgbClr val="7030A0"/>
                </a:solidFill>
                <a:latin typeface="David" pitchFamily="34" charset="-79"/>
                <a:cs typeface="David" pitchFamily="34" charset="-79"/>
              </a:rPr>
              <a:t>שני ערכים  מתנגשים  </a:t>
            </a:r>
            <a:r>
              <a:rPr lang="he-IL" sz="1400" dirty="0">
                <a:solidFill>
                  <a:schemeClr val="accent2">
                    <a:lumMod val="50000"/>
                  </a:schemeClr>
                </a:solidFill>
                <a:latin typeface="David" pitchFamily="34" charset="-79"/>
                <a:cs typeface="David" pitchFamily="34" charset="-79"/>
              </a:rPr>
              <a:t>בדילמה הערכית שחוותה </a:t>
            </a:r>
            <a:r>
              <a:rPr lang="he-IL" sz="1400" dirty="0" err="1">
                <a:solidFill>
                  <a:schemeClr val="accent2">
                    <a:lumMod val="50000"/>
                  </a:schemeClr>
                </a:solidFill>
                <a:latin typeface="David" pitchFamily="34" charset="-79"/>
                <a:cs typeface="David" pitchFamily="34" charset="-79"/>
              </a:rPr>
              <a:t>המנכל"ית</a:t>
            </a:r>
            <a:r>
              <a:rPr lang="he-IL" sz="1400" dirty="0">
                <a:solidFill>
                  <a:schemeClr val="accent2">
                    <a:lumMod val="50000"/>
                  </a:schemeClr>
                </a:solidFill>
                <a:latin typeface="David" pitchFamily="34" charset="-79"/>
                <a:cs typeface="David" pitchFamily="34" charset="-79"/>
              </a:rPr>
              <a:t>, </a:t>
            </a:r>
            <a:r>
              <a:rPr lang="he-IL" sz="1400" b="1" dirty="0">
                <a:solidFill>
                  <a:srgbClr val="00B050"/>
                </a:solidFill>
                <a:latin typeface="David" pitchFamily="34" charset="-79"/>
                <a:cs typeface="David" pitchFamily="34" charset="-79"/>
              </a:rPr>
              <a:t>כיצד היית אתה </a:t>
            </a:r>
            <a:r>
              <a:rPr lang="he-IL" sz="1400" dirty="0">
                <a:solidFill>
                  <a:schemeClr val="accent2">
                    <a:lumMod val="50000"/>
                  </a:schemeClr>
                </a:solidFill>
                <a:latin typeface="David" pitchFamily="34" charset="-79"/>
                <a:cs typeface="David" pitchFamily="34" charset="-79"/>
              </a:rPr>
              <a:t>מכריע בסוגיה זו? הצג נימוק שיסביר את הכרעתך . </a:t>
            </a:r>
          </a:p>
          <a:p>
            <a:r>
              <a:rPr lang="he-IL" sz="1400" dirty="0">
                <a:solidFill>
                  <a:schemeClr val="accent2">
                    <a:lumMod val="50000"/>
                  </a:schemeClr>
                </a:solidFill>
                <a:latin typeface="David" pitchFamily="34" charset="-79"/>
                <a:cs typeface="David" pitchFamily="34" charset="-79"/>
              </a:rPr>
              <a:t>*מעסיקים רבים נוטים להימנע מלקבל נשים לתפקידי מפתח משום שלדעתם נשים חלשות יותר מגברים ומתקשות בקבלת החלטות </a:t>
            </a:r>
          </a:p>
          <a:p>
            <a:r>
              <a:rPr lang="he-IL" sz="1400" dirty="0">
                <a:solidFill>
                  <a:schemeClr val="accent2">
                    <a:lumMod val="50000"/>
                  </a:schemeClr>
                </a:solidFill>
                <a:latin typeface="David" pitchFamily="34" charset="-79"/>
                <a:cs typeface="David" pitchFamily="34" charset="-79"/>
              </a:rPr>
              <a:t>א.	ציין </a:t>
            </a:r>
            <a:r>
              <a:rPr lang="he-IL" sz="1400" b="1" dirty="0">
                <a:solidFill>
                  <a:srgbClr val="7030A0"/>
                </a:solidFill>
                <a:latin typeface="David" pitchFamily="34" charset="-79"/>
                <a:cs typeface="David" pitchFamily="34" charset="-79"/>
              </a:rPr>
              <a:t>מהו  הערך שנפגע </a:t>
            </a:r>
            <a:r>
              <a:rPr lang="he-IL" sz="1400" dirty="0">
                <a:solidFill>
                  <a:schemeClr val="accent2">
                    <a:lumMod val="50000"/>
                  </a:schemeClr>
                </a:solidFill>
                <a:latin typeface="David" pitchFamily="34" charset="-79"/>
                <a:cs typeface="David" pitchFamily="34" charset="-79"/>
              </a:rPr>
              <a:t>מהתנהגותם של המעסיקים המתוארת   בפתיח , והסבר </a:t>
            </a:r>
            <a:r>
              <a:rPr lang="he-IL" sz="1400" b="1" dirty="0">
                <a:solidFill>
                  <a:srgbClr val="00B050"/>
                </a:solidFill>
                <a:latin typeface="David" pitchFamily="34" charset="-79"/>
                <a:cs typeface="David" pitchFamily="34" charset="-79"/>
              </a:rPr>
              <a:t>כיצד לדעתך ניתן להימנע </a:t>
            </a:r>
            <a:r>
              <a:rPr lang="he-IL" sz="1400" dirty="0">
                <a:solidFill>
                  <a:schemeClr val="accent2">
                    <a:lumMod val="50000"/>
                  </a:schemeClr>
                </a:solidFill>
                <a:latin typeface="David" pitchFamily="34" charset="-79"/>
                <a:cs typeface="David" pitchFamily="34" charset="-79"/>
              </a:rPr>
              <a:t>מפגיעה בערך זה .(4 </a:t>
            </a:r>
            <a:r>
              <a:rPr lang="he-IL" sz="1400" dirty="0" err="1">
                <a:solidFill>
                  <a:schemeClr val="accent2">
                    <a:lumMod val="50000"/>
                  </a:schemeClr>
                </a:solidFill>
                <a:latin typeface="David" pitchFamily="34" charset="-79"/>
                <a:cs typeface="David" pitchFamily="34" charset="-79"/>
              </a:rPr>
              <a:t>נק</a:t>
            </a:r>
            <a:r>
              <a:rPr lang="he-IL" sz="1400" dirty="0">
                <a:solidFill>
                  <a:schemeClr val="accent2">
                    <a:lumMod val="50000"/>
                  </a:schemeClr>
                </a:solidFill>
                <a:latin typeface="David" pitchFamily="34" charset="-79"/>
                <a:cs typeface="David" pitchFamily="34" charset="-79"/>
              </a:rPr>
              <a:t>.)</a:t>
            </a:r>
          </a:p>
          <a:p>
            <a:endParaRPr lang="he-IL" sz="1400" dirty="0">
              <a:solidFill>
                <a:schemeClr val="accent2">
                  <a:lumMod val="50000"/>
                </a:schemeClr>
              </a:solidFill>
            </a:endParaRPr>
          </a:p>
          <a:p>
            <a:endParaRPr lang="he-IL" sz="1400" dirty="0">
              <a:solidFill>
                <a:schemeClr val="accent2">
                  <a:lumMod val="50000"/>
                </a:schemeClr>
              </a:solidFill>
            </a:endParaRPr>
          </a:p>
        </p:txBody>
      </p:sp>
    </p:spTree>
    <p:extLst>
      <p:ext uri="{BB962C8B-B14F-4D97-AF65-F5344CB8AC3E}">
        <p14:creationId xmlns:p14="http://schemas.microsoft.com/office/powerpoint/2010/main" val="3323660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395536" y="1124744"/>
            <a:ext cx="8229600" cy="4968552"/>
          </a:xfrm>
        </p:spPr>
        <p:txBody>
          <a:bodyPr>
            <a:normAutofit/>
          </a:bodyPr>
          <a:lstStyle/>
          <a:p>
            <a:pPr marL="0" indent="0">
              <a:lnSpc>
                <a:spcPct val="200000"/>
              </a:lnSpc>
              <a:buNone/>
            </a:pPr>
            <a:r>
              <a:rPr lang="he-IL" sz="2200" dirty="0">
                <a:solidFill>
                  <a:srgbClr val="FF0000"/>
                </a:solidFill>
                <a:latin typeface="David" pitchFamily="34" charset="-79"/>
                <a:cs typeface="David" pitchFamily="34" charset="-79"/>
              </a:rPr>
              <a:t>2. </a:t>
            </a:r>
            <a:r>
              <a:rPr lang="he-IL" sz="2200" b="1" u="sng" dirty="0">
                <a:solidFill>
                  <a:srgbClr val="FF0000"/>
                </a:solidFill>
                <a:latin typeface="David" pitchFamily="34" charset="-79"/>
                <a:cs typeface="David" pitchFamily="34" charset="-79"/>
              </a:rPr>
              <a:t>שאלות מסר </a:t>
            </a:r>
            <a:r>
              <a:rPr lang="he-IL" sz="2200" dirty="0">
                <a:solidFill>
                  <a:schemeClr val="bg1"/>
                </a:solidFill>
                <a:latin typeface="David" pitchFamily="34" charset="-79"/>
                <a:cs typeface="David" pitchFamily="34" charset="-79"/>
              </a:rPr>
              <a:t>:</a:t>
            </a:r>
          </a:p>
          <a:p>
            <a:pPr marL="0" indent="0">
              <a:lnSpc>
                <a:spcPct val="200000"/>
              </a:lnSpc>
              <a:buNone/>
            </a:pPr>
            <a:r>
              <a:rPr lang="he-IL" sz="2200" dirty="0">
                <a:latin typeface="David" pitchFamily="34" charset="-79"/>
                <a:cs typeface="David" pitchFamily="34" charset="-79"/>
              </a:rPr>
              <a:t>בשאלה מסוג זה מתבקש הלומד לחפש בתוכן הנלמד מסר לחיי היום </a:t>
            </a:r>
            <a:r>
              <a:rPr lang="he-IL" sz="2200" dirty="0" err="1">
                <a:latin typeface="David" pitchFamily="34" charset="-79"/>
                <a:cs typeface="David" pitchFamily="34" charset="-79"/>
              </a:rPr>
              <a:t>היום</a:t>
            </a:r>
            <a:r>
              <a:rPr lang="he-IL" sz="2200" dirty="0">
                <a:latin typeface="David" pitchFamily="34" charset="-79"/>
                <a:cs typeface="David" pitchFamily="34" charset="-79"/>
              </a:rPr>
              <a:t> מסר לחיינו. הלומד נדרש לשאול את עצמו: האם יש מסר שניתן ללמוד מן הנלמד (מסר חיובי או שלילי) </a:t>
            </a:r>
          </a:p>
          <a:p>
            <a:pPr marL="0" indent="0">
              <a:buNone/>
            </a:pPr>
            <a:endParaRPr lang="he-IL" sz="2000" b="1" dirty="0">
              <a:latin typeface="David" pitchFamily="34" charset="-79"/>
              <a:cs typeface="David" pitchFamily="34" charset="-79"/>
            </a:endParaRPr>
          </a:p>
          <a:p>
            <a:pPr marL="0" indent="0">
              <a:buNone/>
            </a:pPr>
            <a:r>
              <a:rPr lang="he-IL" sz="2000" b="1" dirty="0">
                <a:latin typeface="David" pitchFamily="34" charset="-79"/>
                <a:cs typeface="David" pitchFamily="34" charset="-79"/>
              </a:rPr>
              <a:t>דוגמא לניסוח שאלה מסוג זה: </a:t>
            </a:r>
          </a:p>
          <a:p>
            <a:pPr lvl="0">
              <a:lnSpc>
                <a:spcPct val="200000"/>
              </a:lnSpc>
            </a:pPr>
            <a:r>
              <a:rPr lang="he-IL" sz="1800" dirty="0">
                <a:latin typeface="David" pitchFamily="34" charset="-79"/>
                <a:cs typeface="David" pitchFamily="34" charset="-79"/>
              </a:rPr>
              <a:t>מהו לדעתך המסר העולה מן הפרק, היצירה נמק תוך הסתמכות על שני פרטים מן התוכן?  -</a:t>
            </a:r>
            <a:r>
              <a:rPr lang="he-IL" sz="1800" b="1" u="sng" dirty="0">
                <a:solidFill>
                  <a:srgbClr val="C00000"/>
                </a:solidFill>
                <a:latin typeface="David" pitchFamily="34" charset="-79"/>
                <a:cs typeface="David" pitchFamily="34" charset="-79"/>
              </a:rPr>
              <a:t>שאלה מסוג זה לא תופיע בבחינת הבגרות </a:t>
            </a:r>
            <a:r>
              <a:rPr lang="he-IL" sz="1800" b="1" u="sng" dirty="0" err="1">
                <a:solidFill>
                  <a:srgbClr val="C00000"/>
                </a:solidFill>
                <a:latin typeface="David" pitchFamily="34" charset="-79"/>
                <a:cs typeface="David" pitchFamily="34" charset="-79"/>
              </a:rPr>
              <a:t>בתשע"ז</a:t>
            </a:r>
            <a:r>
              <a:rPr lang="he-IL" sz="1800" b="1" u="sng" dirty="0">
                <a:solidFill>
                  <a:srgbClr val="C00000"/>
                </a:solidFill>
                <a:latin typeface="David" pitchFamily="34" charset="-79"/>
                <a:cs typeface="David" pitchFamily="34" charset="-79"/>
              </a:rPr>
              <a:t> –נבחנת האפשרות לשלב בהמשך</a:t>
            </a:r>
            <a:endParaRPr lang="en-US" sz="1800" b="1" u="sng" dirty="0">
              <a:solidFill>
                <a:srgbClr val="C00000"/>
              </a:solidFill>
              <a:latin typeface="David" pitchFamily="34" charset="-79"/>
              <a:cs typeface="David" pitchFamily="34" charset="-79"/>
            </a:endParaRPr>
          </a:p>
          <a:p>
            <a:pPr marL="0" indent="0">
              <a:buNone/>
            </a:pPr>
            <a:endParaRPr lang="he-IL" dirty="0"/>
          </a:p>
        </p:txBody>
      </p:sp>
      <p:sp>
        <p:nvSpPr>
          <p:cNvPr id="2" name="כותרת 1"/>
          <p:cNvSpPr>
            <a:spLocks noGrp="1"/>
          </p:cNvSpPr>
          <p:nvPr>
            <p:ph type="title"/>
          </p:nvPr>
        </p:nvSpPr>
        <p:spPr/>
        <p:txBody>
          <a:bodyPr>
            <a:normAutofit/>
          </a:bodyPr>
          <a:lstStyle/>
          <a:p>
            <a:endParaRPr lang="he-IL"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4408" y="260648"/>
            <a:ext cx="720080" cy="1167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7772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93204" y="980728"/>
            <a:ext cx="8229600" cy="5184576"/>
          </a:xfrm>
        </p:spPr>
        <p:txBody>
          <a:bodyPr>
            <a:normAutofit/>
          </a:bodyPr>
          <a:lstStyle/>
          <a:p>
            <a:pPr marL="0" indent="0">
              <a:lnSpc>
                <a:spcPct val="200000"/>
              </a:lnSpc>
              <a:buNone/>
            </a:pPr>
            <a:endParaRPr lang="he-IL" sz="1800" b="1" dirty="0"/>
          </a:p>
          <a:p>
            <a:pPr marL="0" indent="0">
              <a:lnSpc>
                <a:spcPct val="200000"/>
              </a:lnSpc>
              <a:buNone/>
            </a:pPr>
            <a:r>
              <a:rPr lang="he-IL" sz="1800" b="1" dirty="0">
                <a:latin typeface="Lucida Sans Unicode" panose="020B0602030504020204" pitchFamily="34" charset="0"/>
                <a:cs typeface="Lucida Sans Unicode" panose="020B0602030504020204" pitchFamily="34" charset="0"/>
              </a:rPr>
              <a:t>שאלות המעורבות הן שאלות חשיבה שיוצרות למידה פעילה- </a:t>
            </a:r>
            <a:r>
              <a:rPr lang="he-IL" sz="1800" b="1" dirty="0" err="1">
                <a:latin typeface="Lucida Sans Unicode" panose="020B0602030504020204" pitchFamily="34" charset="0"/>
                <a:cs typeface="Lucida Sans Unicode" panose="020B0602030504020204" pitchFamily="34" charset="0"/>
              </a:rPr>
              <a:t>קוגנטיבית</a:t>
            </a:r>
            <a:r>
              <a:rPr lang="he-IL" sz="1800" b="1" dirty="0">
                <a:latin typeface="Lucida Sans Unicode" panose="020B0602030504020204" pitchFamily="34" charset="0"/>
                <a:cs typeface="Lucida Sans Unicode" panose="020B0602030504020204" pitchFamily="34" charset="0"/>
              </a:rPr>
              <a:t> או רגשית. שאלות שיצרו חיבור בין התלמיד לשאלה גם כאשר היא אינה עוסקת בנושא הרלוונטי לחייו. </a:t>
            </a:r>
            <a:r>
              <a:rPr lang="he-IL" sz="1800" dirty="0">
                <a:latin typeface="Lucida Sans Unicode" panose="020B0602030504020204" pitchFamily="34" charset="0"/>
                <a:cs typeface="Lucida Sans Unicode" panose="020B0602030504020204" pitchFamily="34" charset="0"/>
              </a:rPr>
              <a:t> החיבור יכול להיווצר על ידי בחירה של התלמיד בתוך השאלה, על ידי הבקשה להכריע בין כמה חלופות אפשריות, רצון לפצח את התרגיל, על ידי רצון עז להצליח (חידון כדוגמא) </a:t>
            </a:r>
            <a:r>
              <a:rPr lang="he-IL" sz="1800" dirty="0" err="1">
                <a:latin typeface="Lucida Sans Unicode" panose="020B0602030504020204" pitchFamily="34" charset="0"/>
                <a:cs typeface="Lucida Sans Unicode" panose="020B0602030504020204" pitchFamily="34" charset="0"/>
              </a:rPr>
              <a:t>וכד'ו</a:t>
            </a:r>
            <a:r>
              <a:rPr lang="he-IL" sz="1800" dirty="0">
                <a:latin typeface="Lucida Sans Unicode" panose="020B0602030504020204" pitchFamily="34" charset="0"/>
                <a:cs typeface="Lucida Sans Unicode" panose="020B0602030504020204" pitchFamily="34" charset="0"/>
              </a:rPr>
              <a:t>. </a:t>
            </a:r>
          </a:p>
          <a:p>
            <a:pPr marL="0" indent="0">
              <a:lnSpc>
                <a:spcPct val="200000"/>
              </a:lnSpc>
              <a:buNone/>
            </a:pPr>
            <a:r>
              <a:rPr lang="he-IL" sz="1800" b="1" dirty="0">
                <a:latin typeface="Lucida Sans Unicode" panose="020B0602030504020204" pitchFamily="34" charset="0"/>
                <a:cs typeface="Lucida Sans Unicode" panose="020B0602030504020204" pitchFamily="34" charset="0"/>
              </a:rPr>
              <a:t>סוגי שאלות מעורבות</a:t>
            </a:r>
            <a:r>
              <a:rPr lang="he-IL" sz="1800" dirty="0">
                <a:latin typeface="Lucida Sans Unicode" panose="020B0602030504020204" pitchFamily="34" charset="0"/>
                <a:cs typeface="Lucida Sans Unicode" panose="020B0602030504020204" pitchFamily="34" charset="0"/>
              </a:rPr>
              <a:t>: </a:t>
            </a:r>
            <a:r>
              <a:rPr lang="he-IL" sz="1800" dirty="0">
                <a:solidFill>
                  <a:srgbClr val="FF0000"/>
                </a:solidFill>
                <a:latin typeface="Lucida Sans Unicode" panose="020B0602030504020204" pitchFamily="34" charset="0"/>
                <a:cs typeface="Lucida Sans Unicode" panose="020B0602030504020204" pitchFamily="34" charset="0"/>
              </a:rPr>
              <a:t>1.שאלות הזדהות, 2.שאלות עולם פנימי,3.שאלות המבקשות בחירה, 4.שאלות כניסה לסיטואציה, 5.שאלות הבעת עמדה</a:t>
            </a:r>
          </a:p>
          <a:p>
            <a:pPr marL="0" indent="0">
              <a:lnSpc>
                <a:spcPct val="200000"/>
              </a:lnSpc>
              <a:buNone/>
            </a:pPr>
            <a:endParaRPr lang="he-IL" sz="1800" dirty="0"/>
          </a:p>
          <a:p>
            <a:pPr marL="0" indent="0">
              <a:buNone/>
            </a:pPr>
            <a:endParaRPr lang="he-IL" sz="1800" b="1" dirty="0"/>
          </a:p>
          <a:p>
            <a:pPr marL="0" indent="0">
              <a:buNone/>
            </a:pPr>
            <a:endParaRPr lang="he-IL" sz="1800" dirty="0"/>
          </a:p>
        </p:txBody>
      </p:sp>
      <p:sp>
        <p:nvSpPr>
          <p:cNvPr id="2" name="כותרת 1"/>
          <p:cNvSpPr>
            <a:spLocks noGrp="1"/>
          </p:cNvSpPr>
          <p:nvPr>
            <p:ph type="title"/>
          </p:nvPr>
        </p:nvSpPr>
        <p:spPr/>
        <p:txBody>
          <a:bodyPr>
            <a:noAutofit/>
          </a:bodyPr>
          <a:lstStyle/>
          <a:p>
            <a:r>
              <a:rPr lang="he-IL" sz="3600" b="1" u="sng" dirty="0">
                <a:latin typeface="Lucida Sans Unicode" panose="020B0602030504020204" pitchFamily="34" charset="0"/>
                <a:cs typeface="Lucida Sans Unicode" panose="020B0602030504020204" pitchFamily="34" charset="0"/>
              </a:rPr>
              <a:t>שאלות </a:t>
            </a:r>
            <a:r>
              <a:rPr lang="he-IL" sz="3600" b="1" u="sng" dirty="0">
                <a:solidFill>
                  <a:schemeClr val="accent3">
                    <a:lumMod val="50000"/>
                  </a:schemeClr>
                </a:solidFill>
                <a:latin typeface="Lucida Sans Unicode" panose="020B0602030504020204" pitchFamily="34" charset="0"/>
                <a:cs typeface="Lucida Sans Unicode" panose="020B0602030504020204" pitchFamily="34" charset="0"/>
              </a:rPr>
              <a:t>מעורבות</a:t>
            </a:r>
            <a:r>
              <a:rPr lang="en-US" sz="3600" b="1" u="sng" dirty="0"/>
              <a:t/>
            </a:r>
            <a:br>
              <a:rPr lang="en-US" sz="3600" b="1" u="sng" dirty="0"/>
            </a:br>
            <a:endParaRPr lang="he-IL" sz="36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196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1057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268760"/>
            <a:ext cx="8229600" cy="4525963"/>
          </a:xfrm>
        </p:spPr>
        <p:txBody>
          <a:bodyPr>
            <a:normAutofit fontScale="77500" lnSpcReduction="20000"/>
          </a:bodyPr>
          <a:lstStyle/>
          <a:p>
            <a:pPr marL="0" indent="0">
              <a:lnSpc>
                <a:spcPct val="200000"/>
              </a:lnSpc>
              <a:buNone/>
            </a:pPr>
            <a:r>
              <a:rPr lang="he-IL" sz="2000" b="1" dirty="0">
                <a:solidFill>
                  <a:srgbClr val="FF0000"/>
                </a:solidFill>
                <a:latin typeface="Lucida Sans Unicode" panose="020B0602030504020204" pitchFamily="34" charset="0"/>
                <a:cs typeface="Lucida Sans Unicode" panose="020B0602030504020204" pitchFamily="34" charset="0"/>
              </a:rPr>
              <a:t>1</a:t>
            </a:r>
            <a:r>
              <a:rPr lang="he-IL" sz="2000" b="1" dirty="0">
                <a:solidFill>
                  <a:schemeClr val="bg1"/>
                </a:solidFill>
                <a:latin typeface="Lucida Sans Unicode" panose="020B0602030504020204" pitchFamily="34" charset="0"/>
                <a:cs typeface="Lucida Sans Unicode" panose="020B0602030504020204" pitchFamily="34" charset="0"/>
              </a:rPr>
              <a:t>. </a:t>
            </a:r>
            <a:r>
              <a:rPr lang="he-IL" sz="2000" b="1" dirty="0">
                <a:solidFill>
                  <a:srgbClr val="FF0000"/>
                </a:solidFill>
                <a:latin typeface="Lucida Sans Unicode" panose="020B0602030504020204" pitchFamily="34" charset="0"/>
                <a:cs typeface="Lucida Sans Unicode" panose="020B0602030504020204" pitchFamily="34" charset="0"/>
              </a:rPr>
              <a:t>שאלות הזדהות: </a:t>
            </a:r>
          </a:p>
          <a:p>
            <a:pPr marL="0" indent="0">
              <a:lnSpc>
                <a:spcPct val="200000"/>
              </a:lnSpc>
              <a:buNone/>
            </a:pPr>
            <a:r>
              <a:rPr lang="he-IL" sz="2000" b="1" dirty="0">
                <a:latin typeface="Lucida Sans Unicode" panose="020B0602030504020204" pitchFamily="34" charset="0"/>
                <a:cs typeface="Lucida Sans Unicode" panose="020B0602030504020204" pitchFamily="34" charset="0"/>
              </a:rPr>
              <a:t>שאלות מסוג זה מזמינות את הלומד להזדהות עם אחת מהדמויות עליהן הוא לומד/ או להזדהות עם ערך, או רעיון ולנמק מדוע הוא מזדהה עימם. </a:t>
            </a:r>
          </a:p>
          <a:p>
            <a:pPr marL="0" indent="0">
              <a:lnSpc>
                <a:spcPct val="200000"/>
              </a:lnSpc>
              <a:buNone/>
            </a:pPr>
            <a:endParaRPr lang="he-IL" sz="2000" dirty="0">
              <a:latin typeface="Lucida Sans Unicode" panose="020B0602030504020204" pitchFamily="34" charset="0"/>
              <a:cs typeface="Lucida Sans Unicode" panose="020B0602030504020204" pitchFamily="34" charset="0"/>
            </a:endParaRPr>
          </a:p>
          <a:p>
            <a:pPr lvl="0">
              <a:lnSpc>
                <a:spcPct val="150000"/>
              </a:lnSpc>
            </a:pPr>
            <a:r>
              <a:rPr lang="he-IL" sz="2000" b="1" u="sng" dirty="0">
                <a:latin typeface="Lucida Sans Unicode" panose="020B0602030504020204" pitchFamily="34" charset="0"/>
                <a:cs typeface="Lucida Sans Unicode" panose="020B0602030504020204" pitchFamily="34" charset="0"/>
              </a:rPr>
              <a:t>דוגמא לשאלה בכלכלה</a:t>
            </a:r>
          </a:p>
          <a:p>
            <a:pPr lvl="0">
              <a:lnSpc>
                <a:spcPct val="150000"/>
              </a:lnSpc>
            </a:pPr>
            <a:r>
              <a:rPr lang="he-IL" sz="2000" dirty="0">
                <a:latin typeface="Lucida Sans Unicode" panose="020B0602030504020204" pitchFamily="34" charset="0"/>
                <a:cs typeface="Lucida Sans Unicode" panose="020B0602030504020204" pitchFamily="34" charset="0"/>
              </a:rPr>
              <a:t>בשנים האחרונות השתלבה מדינת ישראל בתהליך הגלובליזציה. אחד התעשיינים הבכירים בתחום האופנה הסביר כי ההשתלבות בתהליך גרמה לסגירת מפעלי תעשיה מסורתית ואובדן פרנסה של העובדים במפעלים אלה. התהליך הביא להפגנות ומחאה ציבורית נרחבת. </a:t>
            </a:r>
          </a:p>
          <a:p>
            <a:pPr lvl="0">
              <a:lnSpc>
                <a:spcPct val="150000"/>
              </a:lnSpc>
            </a:pPr>
            <a:r>
              <a:rPr lang="he-IL" sz="2000" dirty="0">
                <a:latin typeface="Lucida Sans Unicode" panose="020B0602030504020204" pitchFamily="34" charset="0"/>
                <a:cs typeface="Lucida Sans Unicode" panose="020B0602030504020204" pitchFamily="34" charset="0"/>
              </a:rPr>
              <a:t>א.  העמד את עצמך בנעליו של התעשיין והסבר  </a:t>
            </a:r>
            <a:r>
              <a:rPr lang="he-IL" sz="2000" b="1" dirty="0">
                <a:solidFill>
                  <a:srgbClr val="00B050"/>
                </a:solidFill>
                <a:latin typeface="Lucida Sans Unicode" panose="020B0602030504020204" pitchFamily="34" charset="0"/>
                <a:cs typeface="Lucida Sans Unicode" panose="020B0602030504020204" pitchFamily="34" charset="0"/>
              </a:rPr>
              <a:t>מה הייתה בעיניך הדילמה </a:t>
            </a:r>
            <a:r>
              <a:rPr lang="he-IL" sz="2000" dirty="0">
                <a:latin typeface="Lucida Sans Unicode" panose="020B0602030504020204" pitchFamily="34" charset="0"/>
                <a:cs typeface="Lucida Sans Unicode" panose="020B0602030504020204" pitchFamily="34" charset="0"/>
              </a:rPr>
              <a:t>הערכית שמלווה את תהליך הגלובליזציה? </a:t>
            </a:r>
            <a:r>
              <a:rPr lang="he-IL" sz="2000" b="1" dirty="0">
                <a:solidFill>
                  <a:srgbClr val="7030A0"/>
                </a:solidFill>
                <a:latin typeface="Lucida Sans Unicode" panose="020B0602030504020204" pitchFamily="34" charset="0"/>
                <a:cs typeface="Lucida Sans Unicode" panose="020B0602030504020204" pitchFamily="34" charset="0"/>
              </a:rPr>
              <a:t>ציין את הערכים המתנגשים</a:t>
            </a:r>
          </a:p>
          <a:p>
            <a:pPr lvl="0">
              <a:lnSpc>
                <a:spcPct val="150000"/>
              </a:lnSpc>
            </a:pPr>
            <a:endParaRPr lang="he-IL" sz="1800" dirty="0"/>
          </a:p>
          <a:p>
            <a:pPr marL="0" indent="0">
              <a:lnSpc>
                <a:spcPct val="200000"/>
              </a:lnSpc>
              <a:buNone/>
            </a:pPr>
            <a:endParaRPr lang="en-US" sz="2000" dirty="0"/>
          </a:p>
          <a:p>
            <a:pPr marL="0" indent="0">
              <a:lnSpc>
                <a:spcPct val="200000"/>
              </a:lnSpc>
              <a:buNone/>
            </a:pPr>
            <a:endParaRPr lang="he-IL" sz="2000" b="1" u="sng" dirty="0"/>
          </a:p>
        </p:txBody>
      </p:sp>
      <p:sp>
        <p:nvSpPr>
          <p:cNvPr id="2" name="כותרת 1"/>
          <p:cNvSpPr>
            <a:spLocks noGrp="1"/>
          </p:cNvSpPr>
          <p:nvPr>
            <p:ph type="title"/>
          </p:nvPr>
        </p:nvSpPr>
        <p:spPr/>
        <p:txBody>
          <a:bodyPr>
            <a:normAutofit fontScale="90000"/>
          </a:bodyPr>
          <a:lstStyle/>
          <a:p>
            <a:r>
              <a:rPr lang="he-IL" b="1" u="sng" dirty="0"/>
              <a:t/>
            </a:r>
            <a:br>
              <a:rPr lang="he-IL" b="1" u="sng" dirty="0"/>
            </a:br>
            <a:endParaRPr lang="he-IL"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7534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611560" y="1268760"/>
            <a:ext cx="8229600" cy="4781128"/>
          </a:xfrm>
        </p:spPr>
        <p:txBody>
          <a:bodyPr>
            <a:normAutofit fontScale="92500"/>
          </a:bodyPr>
          <a:lstStyle/>
          <a:p>
            <a:pPr marL="0" indent="0">
              <a:lnSpc>
                <a:spcPct val="150000"/>
              </a:lnSpc>
              <a:buNone/>
            </a:pPr>
            <a:r>
              <a:rPr lang="he-IL" sz="2000" b="1" dirty="0">
                <a:solidFill>
                  <a:srgbClr val="FF0000"/>
                </a:solidFill>
                <a:latin typeface="Lucida Sans Unicode" panose="020B0602030504020204" pitchFamily="34" charset="0"/>
                <a:cs typeface="Lucida Sans Unicode" panose="020B0602030504020204" pitchFamily="34" charset="0"/>
              </a:rPr>
              <a:t>2. שאלות עולם פנימי </a:t>
            </a:r>
            <a:r>
              <a:rPr lang="he-IL" sz="2000" b="1" dirty="0">
                <a:solidFill>
                  <a:schemeClr val="bg1"/>
                </a:solidFill>
                <a:latin typeface="Lucida Sans Unicode" panose="020B0602030504020204" pitchFamily="34" charset="0"/>
                <a:cs typeface="Lucida Sans Unicode" panose="020B0602030504020204" pitchFamily="34" charset="0"/>
              </a:rPr>
              <a:t>:</a:t>
            </a:r>
          </a:p>
          <a:p>
            <a:pPr marL="0" indent="0">
              <a:lnSpc>
                <a:spcPct val="150000"/>
              </a:lnSpc>
              <a:buNone/>
            </a:pPr>
            <a:r>
              <a:rPr lang="he-IL" sz="2000" b="1" dirty="0">
                <a:latin typeface="Lucida Sans Unicode" panose="020B0602030504020204" pitchFamily="34" charset="0"/>
                <a:cs typeface="Lucida Sans Unicode" panose="020B0602030504020204" pitchFamily="34" charset="0"/>
              </a:rPr>
              <a:t>בשאלות אלו אנו עוסקים בעולמן הפנימי של דמויות (רחוקות או קרובות). העיסוק בסוג עולם זה מעלה אף את עולמו הפנימי של הלומד, הוא צריך לגעת בתכונות אופי, בהכרעות ובדילמות של הדמות המתוארת</a:t>
            </a:r>
            <a:r>
              <a:rPr lang="he-IL" sz="2000" dirty="0">
                <a:latin typeface="Lucida Sans Unicode" panose="020B0602030504020204" pitchFamily="34" charset="0"/>
                <a:cs typeface="Lucida Sans Unicode" panose="020B0602030504020204" pitchFamily="34" charset="0"/>
              </a:rPr>
              <a:t>. </a:t>
            </a:r>
          </a:p>
          <a:p>
            <a:pPr marL="0" indent="0">
              <a:lnSpc>
                <a:spcPct val="150000"/>
              </a:lnSpc>
              <a:buNone/>
            </a:pPr>
            <a:r>
              <a:rPr lang="he-IL" sz="1800" dirty="0">
                <a:latin typeface="Lucida Sans Unicode" panose="020B0602030504020204" pitchFamily="34" charset="0"/>
                <a:cs typeface="Lucida Sans Unicode" panose="020B0602030504020204" pitchFamily="34" charset="0"/>
              </a:rPr>
              <a:t>דרך אפשרית לענות על שאלות אלו היא לקשר ולהסיק מתוך עולמו הפנימי של הלומד או מתוך עולמות מוכרים של הסובבים אותו לעולמה של הדמות המתוארת. (התנאי הוא שהנושא לא נלמד בכיתה, ולא ברור לגמרי מן היצירה- כך שהלומד יהיה יצירתי וישליך מניסיונו והבנתו על הדמות, כמו כן, עדיף שהדמות תהיה רלוונטית לחיי הלומד)</a:t>
            </a:r>
            <a:endParaRPr lang="en-US" sz="1800" dirty="0">
              <a:latin typeface="Lucida Sans Unicode" panose="020B0602030504020204" pitchFamily="34" charset="0"/>
              <a:cs typeface="Lucida Sans Unicode" panose="020B0602030504020204" pitchFamily="34" charset="0"/>
            </a:endParaRPr>
          </a:p>
          <a:p>
            <a:pPr marL="0" indent="0">
              <a:lnSpc>
                <a:spcPct val="150000"/>
              </a:lnSpc>
              <a:buNone/>
            </a:pPr>
            <a:r>
              <a:rPr lang="he-IL" sz="2000" b="1" dirty="0">
                <a:latin typeface="Lucida Sans Unicode" panose="020B0602030504020204" pitchFamily="34" charset="0"/>
                <a:cs typeface="Lucida Sans Unicode" panose="020B0602030504020204" pitchFamily="34" charset="0"/>
              </a:rPr>
              <a:t>דוגמא לניסוח שאלה מסוג זה: </a:t>
            </a:r>
            <a:r>
              <a:rPr lang="he-IL" sz="1800" dirty="0">
                <a:latin typeface="Lucida Sans Unicode" panose="020B0602030504020204" pitchFamily="34" charset="0"/>
                <a:cs typeface="Lucida Sans Unicode" panose="020B0602030504020204" pitchFamily="34" charset="0"/>
              </a:rPr>
              <a:t>עם מה לדעתך התמודד...; מה לדעתך עזר ל... לעשות את ...; אילו התלבטויות ליוו לדעתך את..., אילו תכונות אופי נדרשות בכדי...? </a:t>
            </a:r>
            <a:r>
              <a:rPr lang="he-IL" sz="1800" b="1" dirty="0">
                <a:solidFill>
                  <a:srgbClr val="C00000"/>
                </a:solidFill>
                <a:latin typeface="Lucida Sans Unicode" panose="020B0602030504020204" pitchFamily="34" charset="0"/>
                <a:cs typeface="Lucida Sans Unicode" panose="020B0602030504020204" pitchFamily="34" charset="0"/>
              </a:rPr>
              <a:t>שאלה מסוג זה לא תופיע בבחינת הבגרות </a:t>
            </a:r>
            <a:r>
              <a:rPr lang="he-IL" sz="1800" b="1" dirty="0" err="1">
                <a:solidFill>
                  <a:srgbClr val="C00000"/>
                </a:solidFill>
                <a:latin typeface="Lucida Sans Unicode" panose="020B0602030504020204" pitchFamily="34" charset="0"/>
                <a:cs typeface="Lucida Sans Unicode" panose="020B0602030504020204" pitchFamily="34" charset="0"/>
              </a:rPr>
              <a:t>בתשע"ז</a:t>
            </a:r>
            <a:r>
              <a:rPr lang="he-IL" sz="1800" b="1" dirty="0">
                <a:solidFill>
                  <a:srgbClr val="C00000"/>
                </a:solidFill>
                <a:latin typeface="Lucida Sans Unicode" panose="020B0602030504020204" pitchFamily="34" charset="0"/>
                <a:cs typeface="Lucida Sans Unicode" panose="020B0602030504020204" pitchFamily="34" charset="0"/>
              </a:rPr>
              <a:t> –נבחנת האפשרות לשלב בהמשך</a:t>
            </a:r>
          </a:p>
          <a:p>
            <a:pPr marL="0" indent="0">
              <a:lnSpc>
                <a:spcPct val="150000"/>
              </a:lnSpc>
              <a:buNone/>
            </a:pPr>
            <a:endParaRPr lang="he-IL" sz="1800" dirty="0">
              <a:latin typeface="Lucida Sans Unicode" panose="020B0602030504020204" pitchFamily="34" charset="0"/>
              <a:cs typeface="Lucida Sans Unicode" panose="020B0602030504020204" pitchFamily="34" charset="0"/>
            </a:endParaRPr>
          </a:p>
          <a:p>
            <a:pPr marL="0" indent="0">
              <a:lnSpc>
                <a:spcPct val="150000"/>
              </a:lnSpc>
              <a:buNone/>
            </a:pPr>
            <a:endParaRPr lang="he-IL" sz="2000" b="1" dirty="0"/>
          </a:p>
          <a:p>
            <a:pPr marL="0" indent="0" algn="ctr">
              <a:lnSpc>
                <a:spcPct val="150000"/>
              </a:lnSpc>
              <a:buNone/>
            </a:pPr>
            <a:endParaRPr lang="he-IL" sz="2000" b="1" dirty="0"/>
          </a:p>
          <a:p>
            <a:pPr marL="0" indent="0">
              <a:lnSpc>
                <a:spcPct val="150000"/>
              </a:lnSpc>
              <a:buNone/>
            </a:pPr>
            <a:endParaRPr lang="he-IL" sz="2000"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
            </a:r>
            <a:br>
              <a:rPr lang="he-IL" b="1" dirty="0">
                <a:latin typeface="Lucida Sans Unicode" panose="020B0602030504020204" pitchFamily="34" charset="0"/>
                <a:cs typeface="Lucida Sans Unicode" panose="020B0602030504020204" pitchFamily="34" charset="0"/>
              </a:rPr>
            </a:br>
            <a:endParaRPr lang="he-IL"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1206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צילום: שאטרסטוק"/>
          <p:cNvPicPr>
            <a:picLocks noChangeAspect="1" noChangeArrowheads="1"/>
          </p:cNvPicPr>
          <p:nvPr/>
        </p:nvPicPr>
        <p:blipFill>
          <a:blip r:embed="rId2">
            <a:extLst>
              <a:ext uri="{28A0092B-C50C-407E-A947-70E740481C1C}">
                <a14:useLocalDpi xmlns:a14="http://schemas.microsoft.com/office/drawing/2010/main" val="0"/>
              </a:ext>
            </a:extLst>
          </a:blip>
          <a:srcRect b="36531"/>
          <a:stretch>
            <a:fillRect/>
          </a:stretch>
        </p:blipFill>
        <p:spPr bwMode="auto">
          <a:xfrm>
            <a:off x="468313" y="4510088"/>
            <a:ext cx="4660900"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WordArt 3"/>
          <p:cNvSpPr>
            <a:spLocks noChangeArrowheads="1" noChangeShapeType="1" noTextEdit="1"/>
          </p:cNvSpPr>
          <p:nvPr/>
        </p:nvSpPr>
        <p:spPr bwMode="auto">
          <a:xfrm rot="-972279">
            <a:off x="647059" y="5152682"/>
            <a:ext cx="4932277" cy="57626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he-IL" sz="3600" b="1" kern="10" dirty="0">
                <a:ln w="9525">
                  <a:solidFill>
                    <a:srgbClr val="FF0000"/>
                  </a:solidFill>
                  <a:round/>
                  <a:headEnd/>
                  <a:tailEnd/>
                </a:ln>
                <a:solidFill>
                  <a:srgbClr val="FF6600"/>
                </a:solidFill>
                <a:effectLst>
                  <a:outerShdw dist="17961" dir="8100000" algn="ctr" rotWithShape="0">
                    <a:srgbClr val="000000"/>
                  </a:outerShdw>
                </a:effectLst>
                <a:latin typeface="Arial Black"/>
              </a:rPr>
              <a:t>% 44 מהשפחות החד הוריות בישראל, מתחת לקו העוני</a:t>
            </a:r>
          </a:p>
        </p:txBody>
      </p:sp>
      <p:grpSp>
        <p:nvGrpSpPr>
          <p:cNvPr id="40964" name="Group 4"/>
          <p:cNvGrpSpPr>
            <a:grpSpLocks/>
          </p:cNvGrpSpPr>
          <p:nvPr/>
        </p:nvGrpSpPr>
        <p:grpSpPr bwMode="auto">
          <a:xfrm>
            <a:off x="5250137" y="2418026"/>
            <a:ext cx="3563938" cy="1944687"/>
            <a:chOff x="3266" y="1398"/>
            <a:chExt cx="2245" cy="1225"/>
          </a:xfrm>
        </p:grpSpPr>
        <p:pic>
          <p:nvPicPr>
            <p:cNvPr id="40965" name="Picture 5" descr="צילום: שאטרסטוק"/>
            <p:cNvPicPr>
              <a:picLocks noChangeAspect="1" noChangeArrowheads="1"/>
            </p:cNvPicPr>
            <p:nvPr/>
          </p:nvPicPr>
          <p:blipFill>
            <a:blip r:embed="rId3">
              <a:extLst>
                <a:ext uri="{28A0092B-C50C-407E-A947-70E740481C1C}">
                  <a14:useLocalDpi xmlns:a14="http://schemas.microsoft.com/office/drawing/2010/main" val="0"/>
                </a:ext>
              </a:extLst>
            </a:blip>
            <a:srcRect t="9554" r="55177" b="24405"/>
            <a:stretch>
              <a:fillRect/>
            </a:stretch>
          </p:blipFill>
          <p:spPr bwMode="auto">
            <a:xfrm>
              <a:off x="3266" y="1416"/>
              <a:ext cx="1316" cy="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6" descr="צילום: שאטרסטוק"/>
            <p:cNvPicPr>
              <a:picLocks noChangeAspect="1" noChangeArrowheads="1"/>
            </p:cNvPicPr>
            <p:nvPr/>
          </p:nvPicPr>
          <p:blipFill>
            <a:blip r:embed="rId3">
              <a:extLst>
                <a:ext uri="{28A0092B-C50C-407E-A947-70E740481C1C}">
                  <a14:useLocalDpi xmlns:a14="http://schemas.microsoft.com/office/drawing/2010/main" val="0"/>
                </a:ext>
              </a:extLst>
            </a:blip>
            <a:srcRect l="52521" t="-1277" b="35735"/>
            <a:stretch>
              <a:fillRect/>
            </a:stretch>
          </p:blipFill>
          <p:spPr bwMode="auto">
            <a:xfrm>
              <a:off x="4117" y="1398"/>
              <a:ext cx="1394" cy="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67" name="WordArt 7"/>
          <p:cNvSpPr>
            <a:spLocks noChangeArrowheads="1" noChangeShapeType="1" noTextEdit="1"/>
          </p:cNvSpPr>
          <p:nvPr/>
        </p:nvSpPr>
        <p:spPr bwMode="auto">
          <a:xfrm rot="-1461391">
            <a:off x="6150302" y="2739017"/>
            <a:ext cx="3054350" cy="531813"/>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he-IL" sz="3600" b="1" kern="10" dirty="0">
                <a:ln w="9525">
                  <a:solidFill>
                    <a:srgbClr val="99CC00"/>
                  </a:solidFill>
                  <a:round/>
                  <a:headEnd/>
                  <a:tailEnd/>
                </a:ln>
                <a:solidFill>
                  <a:srgbClr val="00FF00"/>
                </a:solidFill>
                <a:effectLst>
                  <a:outerShdw dist="28398" dir="6993903" algn="ctr" rotWithShape="0">
                    <a:srgbClr val="000000"/>
                  </a:outerShdw>
                </a:effectLst>
                <a:latin typeface="Arial Black"/>
              </a:rPr>
              <a:t>% 33.7 ילדים מתחת לקו העוני</a:t>
            </a:r>
          </a:p>
        </p:txBody>
      </p:sp>
      <p:grpSp>
        <p:nvGrpSpPr>
          <p:cNvPr id="40968" name="Group 8"/>
          <p:cNvGrpSpPr>
            <a:grpSpLocks/>
          </p:cNvGrpSpPr>
          <p:nvPr/>
        </p:nvGrpSpPr>
        <p:grpSpPr bwMode="auto">
          <a:xfrm>
            <a:off x="429399" y="893763"/>
            <a:ext cx="5557838" cy="1800225"/>
            <a:chOff x="258" y="527"/>
            <a:chExt cx="3501" cy="1134"/>
          </a:xfrm>
        </p:grpSpPr>
        <p:grpSp>
          <p:nvGrpSpPr>
            <p:cNvPr id="40969" name="Group 9"/>
            <p:cNvGrpSpPr>
              <a:grpSpLocks/>
            </p:cNvGrpSpPr>
            <p:nvPr/>
          </p:nvGrpSpPr>
          <p:grpSpPr bwMode="auto">
            <a:xfrm>
              <a:off x="258" y="527"/>
              <a:ext cx="2850" cy="1134"/>
              <a:chOff x="257" y="527"/>
              <a:chExt cx="2486" cy="1134"/>
            </a:xfrm>
          </p:grpSpPr>
          <p:pic>
            <p:nvPicPr>
              <p:cNvPr id="40970" name="Picture 10" descr="צילום: אבישג שאר-ישוב"/>
              <p:cNvPicPr>
                <a:picLocks noChangeAspect="1" noChangeArrowheads="1"/>
              </p:cNvPicPr>
              <p:nvPr/>
            </p:nvPicPr>
            <p:blipFill>
              <a:blip r:embed="rId4">
                <a:extLst>
                  <a:ext uri="{28A0092B-C50C-407E-A947-70E740481C1C}">
                    <a14:useLocalDpi xmlns:a14="http://schemas.microsoft.com/office/drawing/2010/main" val="0"/>
                  </a:ext>
                </a:extLst>
              </a:blip>
              <a:srcRect t="15143" r="69868" b="21725"/>
              <a:stretch>
                <a:fillRect/>
              </a:stretch>
            </p:blipFill>
            <p:spPr bwMode="auto">
              <a:xfrm>
                <a:off x="257" y="527"/>
                <a:ext cx="1180" cy="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11" descr="צילום: אבישג שאר-ישוב"/>
              <p:cNvPicPr>
                <a:picLocks noChangeAspect="1" noChangeArrowheads="1"/>
              </p:cNvPicPr>
              <p:nvPr/>
            </p:nvPicPr>
            <p:blipFill>
              <a:blip r:embed="rId4">
                <a:extLst>
                  <a:ext uri="{28A0092B-C50C-407E-A947-70E740481C1C}">
                    <a14:useLocalDpi xmlns:a14="http://schemas.microsoft.com/office/drawing/2010/main" val="0"/>
                  </a:ext>
                </a:extLst>
              </a:blip>
              <a:srcRect l="57153" r="8119" b="36868"/>
              <a:stretch>
                <a:fillRect/>
              </a:stretch>
            </p:blipFill>
            <p:spPr bwMode="auto">
              <a:xfrm>
                <a:off x="1383" y="527"/>
                <a:ext cx="1360" cy="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72" name="WordArt 12"/>
            <p:cNvSpPr>
              <a:spLocks noChangeArrowheads="1" noChangeShapeType="1" noTextEdit="1"/>
            </p:cNvSpPr>
            <p:nvPr/>
          </p:nvSpPr>
          <p:spPr bwMode="auto">
            <a:xfrm rot="-1189547">
              <a:off x="1202" y="799"/>
              <a:ext cx="2557" cy="362"/>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a:spcBef>
                  <a:spcPct val="0"/>
                </a:spcBef>
                <a:spcAft>
                  <a:spcPct val="0"/>
                </a:spcAft>
              </a:pPr>
              <a:r>
                <a:rPr lang="he-IL" sz="3600" b="1" kern="10" dirty="0">
                  <a:ln w="9525">
                    <a:solidFill>
                      <a:srgbClr val="FF0000"/>
                    </a:solidFill>
                    <a:round/>
                    <a:headEnd/>
                    <a:tailEnd/>
                  </a:ln>
                  <a:solidFill>
                    <a:srgbClr val="FF00FF"/>
                  </a:solidFill>
                  <a:latin typeface="Arial Black"/>
                </a:rPr>
                <a:t>% 23.5 </a:t>
              </a:r>
              <a:r>
                <a:rPr lang="he-IL" sz="3600" b="1" kern="10" dirty="0" err="1">
                  <a:ln w="9525">
                    <a:solidFill>
                      <a:srgbClr val="FF0000"/>
                    </a:solidFill>
                    <a:round/>
                    <a:headEnd/>
                    <a:tailEnd/>
                  </a:ln>
                  <a:solidFill>
                    <a:srgbClr val="FF00FF"/>
                  </a:solidFill>
                  <a:latin typeface="Arial Black"/>
                </a:rPr>
                <a:t>מהאוכלוסיה</a:t>
              </a:r>
              <a:r>
                <a:rPr lang="he-IL" sz="3600" b="1" kern="10" dirty="0">
                  <a:ln w="9525">
                    <a:solidFill>
                      <a:srgbClr val="FF0000"/>
                    </a:solidFill>
                    <a:round/>
                    <a:headEnd/>
                    <a:tailEnd/>
                  </a:ln>
                  <a:solidFill>
                    <a:srgbClr val="FF00FF"/>
                  </a:solidFill>
                  <a:latin typeface="Arial Black"/>
                </a:rPr>
                <a:t>  מתחת לקו העוני</a:t>
              </a:r>
            </a:p>
          </p:txBody>
        </p:sp>
      </p:grpSp>
      <p:sp>
        <p:nvSpPr>
          <p:cNvPr id="40973" name="WordArt 13"/>
          <p:cNvSpPr>
            <a:spLocks noChangeArrowheads="1" noChangeShapeType="1" noTextEdit="1"/>
          </p:cNvSpPr>
          <p:nvPr/>
        </p:nvSpPr>
        <p:spPr bwMode="auto">
          <a:xfrm>
            <a:off x="1109663" y="477838"/>
            <a:ext cx="7494587" cy="4159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a:spcBef>
                <a:spcPct val="0"/>
              </a:spcBef>
              <a:spcAft>
                <a:spcPct val="0"/>
              </a:spcAft>
            </a:pPr>
            <a:r>
              <a:rPr lang="he-IL" sz="3600" b="1" kern="10" dirty="0">
                <a:ln w="9525">
                  <a:solidFill>
                    <a:srgbClr val="000000"/>
                  </a:solidFill>
                  <a:round/>
                  <a:headEnd/>
                  <a:tailEnd/>
                </a:ln>
                <a:solidFill>
                  <a:srgbClr val="FF0000"/>
                </a:solidFill>
                <a:latin typeface="Arial Black"/>
              </a:rPr>
              <a:t>כמה אחוז </a:t>
            </a:r>
            <a:r>
              <a:rPr lang="he-IL" sz="3600" b="1" kern="10" dirty="0" err="1">
                <a:ln w="9525">
                  <a:solidFill>
                    <a:srgbClr val="000000"/>
                  </a:solidFill>
                  <a:round/>
                  <a:headEnd/>
                  <a:tailEnd/>
                </a:ln>
                <a:solidFill>
                  <a:srgbClr val="FF0000"/>
                </a:solidFill>
                <a:latin typeface="Arial Black"/>
              </a:rPr>
              <a:t>מהאוכלוסיה</a:t>
            </a:r>
            <a:r>
              <a:rPr lang="he-IL" sz="3600" b="1" kern="10" dirty="0">
                <a:ln w="9525">
                  <a:solidFill>
                    <a:srgbClr val="000000"/>
                  </a:solidFill>
                  <a:round/>
                  <a:headEnd/>
                  <a:tailEnd/>
                </a:ln>
                <a:solidFill>
                  <a:srgbClr val="FF0000"/>
                </a:solidFill>
                <a:latin typeface="Arial Black"/>
              </a:rPr>
              <a:t> בישראל, נמצאים לדעתכם מתחת לקו העוני?</a:t>
            </a:r>
          </a:p>
        </p:txBody>
      </p:sp>
      <p:sp>
        <p:nvSpPr>
          <p:cNvPr id="40974" name="WordArt 14"/>
          <p:cNvSpPr>
            <a:spLocks noChangeArrowheads="1" noChangeShapeType="1" noTextEdit="1"/>
          </p:cNvSpPr>
          <p:nvPr/>
        </p:nvSpPr>
        <p:spPr bwMode="auto">
          <a:xfrm>
            <a:off x="971550" y="3213100"/>
            <a:ext cx="7494588" cy="4159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a:spcBef>
                <a:spcPct val="0"/>
              </a:spcBef>
              <a:spcAft>
                <a:spcPct val="0"/>
              </a:spcAft>
            </a:pPr>
            <a:r>
              <a:rPr lang="he-IL" sz="3600" b="1" kern="10" dirty="0">
                <a:ln w="9525">
                  <a:solidFill>
                    <a:srgbClr val="000000"/>
                  </a:solidFill>
                  <a:round/>
                  <a:headEnd/>
                  <a:tailEnd/>
                </a:ln>
                <a:solidFill>
                  <a:srgbClr val="FF0000"/>
                </a:solidFill>
                <a:latin typeface="Arial Black"/>
              </a:rPr>
              <a:t>כמה אחוז מילדי ישראל, נמצאים לדעתכם, מתחת לקו עוני?</a:t>
            </a:r>
          </a:p>
        </p:txBody>
      </p:sp>
      <p:sp>
        <p:nvSpPr>
          <p:cNvPr id="40975" name="WordArt 15"/>
          <p:cNvSpPr>
            <a:spLocks noChangeArrowheads="1" noChangeShapeType="1" noTextEdit="1"/>
          </p:cNvSpPr>
          <p:nvPr/>
        </p:nvSpPr>
        <p:spPr bwMode="auto">
          <a:xfrm>
            <a:off x="1042988" y="4652963"/>
            <a:ext cx="7494587" cy="4159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a:spcBef>
                <a:spcPct val="0"/>
              </a:spcBef>
              <a:spcAft>
                <a:spcPct val="0"/>
              </a:spcAft>
            </a:pPr>
            <a:r>
              <a:rPr lang="he-IL" sz="3600" b="1" kern="10" dirty="0">
                <a:ln w="9525">
                  <a:solidFill>
                    <a:srgbClr val="000000"/>
                  </a:solidFill>
                  <a:round/>
                  <a:headEnd/>
                  <a:tailEnd/>
                </a:ln>
                <a:solidFill>
                  <a:srgbClr val="FF0000"/>
                </a:solidFill>
                <a:latin typeface="Arial Black"/>
              </a:rPr>
              <a:t>כמה אחוז מהמשפחות החד הוריות בישראל, נמצאות לדעתכם, מתחת לקו העוני?</a:t>
            </a: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2337" y="980728"/>
            <a:ext cx="747595" cy="1677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95439" y="2570141"/>
            <a:ext cx="576065" cy="1738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69552" y="2504196"/>
            <a:ext cx="796120" cy="307777"/>
          </a:xfrm>
          <a:prstGeom prst="rect">
            <a:avLst/>
          </a:prstGeom>
          <a:noFill/>
        </p:spPr>
        <p:txBody>
          <a:bodyPr wrap="square" rtlCol="1">
            <a:spAutoFit/>
          </a:bodyPr>
          <a:lstStyle/>
          <a:p>
            <a:r>
              <a:rPr lang="he-IL" sz="1400" b="1" dirty="0"/>
              <a:t>33.7%</a:t>
            </a:r>
          </a:p>
        </p:txBody>
      </p:sp>
      <p:sp>
        <p:nvSpPr>
          <p:cNvPr id="4" name="TextBox 3"/>
          <p:cNvSpPr txBox="1"/>
          <p:nvPr/>
        </p:nvSpPr>
        <p:spPr>
          <a:xfrm>
            <a:off x="1086953" y="1042863"/>
            <a:ext cx="576684" cy="307777"/>
          </a:xfrm>
          <a:prstGeom prst="rect">
            <a:avLst/>
          </a:prstGeom>
          <a:noFill/>
        </p:spPr>
        <p:txBody>
          <a:bodyPr wrap="square" rtlCol="1">
            <a:spAutoFit/>
          </a:bodyPr>
          <a:lstStyle/>
          <a:p>
            <a:r>
              <a:rPr lang="he-IL" sz="1400" b="1" dirty="0"/>
              <a:t>23.5</a:t>
            </a:r>
          </a:p>
        </p:txBody>
      </p:sp>
    </p:spTree>
    <p:extLst>
      <p:ext uri="{BB962C8B-B14F-4D97-AF65-F5344CB8AC3E}">
        <p14:creationId xmlns:p14="http://schemas.microsoft.com/office/powerpoint/2010/main" val="3711749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0" fill="hold" grpId="0" nodeType="clickEffect">
                                  <p:stCondLst>
                                    <p:cond delay="0"/>
                                  </p:stCondLst>
                                  <p:childTnLst>
                                    <p:set>
                                      <p:cBhvr>
                                        <p:cTn id="6" dur="1" fill="hold">
                                          <p:stCondLst>
                                            <p:cond delay="0"/>
                                          </p:stCondLst>
                                        </p:cTn>
                                        <p:tgtEl>
                                          <p:spTgt spid="4097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xit" presetSubtype="4" fill="hold" grpId="1" nodeType="clickEffect">
                                  <p:stCondLst>
                                    <p:cond delay="0"/>
                                  </p:stCondLst>
                                  <p:childTnLst>
                                    <p:anim calcmode="lin" valueType="num">
                                      <p:cBhvr additive="base">
                                        <p:cTn id="10" dur="500"/>
                                        <p:tgtEl>
                                          <p:spTgt spid="40973"/>
                                        </p:tgtEl>
                                        <p:attrNameLst>
                                          <p:attrName>ppt_x</p:attrName>
                                        </p:attrNameLst>
                                      </p:cBhvr>
                                      <p:tavLst>
                                        <p:tav tm="0">
                                          <p:val>
                                            <p:strVal val="ppt_x"/>
                                          </p:val>
                                        </p:tav>
                                        <p:tav tm="100000">
                                          <p:val>
                                            <p:strVal val="ppt_x"/>
                                          </p:val>
                                        </p:tav>
                                      </p:tavLst>
                                    </p:anim>
                                    <p:anim calcmode="lin" valueType="num">
                                      <p:cBhvr additive="base">
                                        <p:cTn id="11" dur="500"/>
                                        <p:tgtEl>
                                          <p:spTgt spid="40973"/>
                                        </p:tgtEl>
                                        <p:attrNameLst>
                                          <p:attrName>ppt_y</p:attrName>
                                        </p:attrNameLst>
                                      </p:cBhvr>
                                      <p:tavLst>
                                        <p:tav tm="0">
                                          <p:val>
                                            <p:strVal val="ppt_y"/>
                                          </p:val>
                                        </p:tav>
                                        <p:tav tm="100000">
                                          <p:val>
                                            <p:strVal val="1+ppt_h/2"/>
                                          </p:val>
                                        </p:tav>
                                      </p:tavLst>
                                    </p:anim>
                                    <p:set>
                                      <p:cBhvr>
                                        <p:cTn id="12" dur="1" fill="hold">
                                          <p:stCondLst>
                                            <p:cond delay="499"/>
                                          </p:stCondLst>
                                        </p:cTn>
                                        <p:tgtEl>
                                          <p:spTgt spid="40973"/>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4096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0" fill="hold" grpId="0" nodeType="clickEffect">
                                  <p:stCondLst>
                                    <p:cond delay="0"/>
                                  </p:stCondLst>
                                  <p:childTnLst>
                                    <p:set>
                                      <p:cBhvr>
                                        <p:cTn id="20" dur="1" fill="hold">
                                          <p:stCondLst>
                                            <p:cond delay="0"/>
                                          </p:stCondLst>
                                        </p:cTn>
                                        <p:tgtEl>
                                          <p:spTgt spid="4097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xit" presetSubtype="4" fill="hold" grpId="1" nodeType="clickEffect">
                                  <p:stCondLst>
                                    <p:cond delay="0"/>
                                  </p:stCondLst>
                                  <p:childTnLst>
                                    <p:anim calcmode="lin" valueType="num">
                                      <p:cBhvr additive="base">
                                        <p:cTn id="24" dur="500"/>
                                        <p:tgtEl>
                                          <p:spTgt spid="40974"/>
                                        </p:tgtEl>
                                        <p:attrNameLst>
                                          <p:attrName>ppt_x</p:attrName>
                                        </p:attrNameLst>
                                      </p:cBhvr>
                                      <p:tavLst>
                                        <p:tav tm="0">
                                          <p:val>
                                            <p:strVal val="ppt_x"/>
                                          </p:val>
                                        </p:tav>
                                        <p:tav tm="100000">
                                          <p:val>
                                            <p:strVal val="ppt_x"/>
                                          </p:val>
                                        </p:tav>
                                      </p:tavLst>
                                    </p:anim>
                                    <p:anim calcmode="lin" valueType="num">
                                      <p:cBhvr additive="base">
                                        <p:cTn id="25" dur="500"/>
                                        <p:tgtEl>
                                          <p:spTgt spid="40974"/>
                                        </p:tgtEl>
                                        <p:attrNameLst>
                                          <p:attrName>ppt_y</p:attrName>
                                        </p:attrNameLst>
                                      </p:cBhvr>
                                      <p:tavLst>
                                        <p:tav tm="0">
                                          <p:val>
                                            <p:strVal val="ppt_y"/>
                                          </p:val>
                                        </p:tav>
                                        <p:tav tm="100000">
                                          <p:val>
                                            <p:strVal val="1+ppt_h/2"/>
                                          </p:val>
                                        </p:tav>
                                      </p:tavLst>
                                    </p:anim>
                                    <p:set>
                                      <p:cBhvr>
                                        <p:cTn id="26" dur="1" fill="hold">
                                          <p:stCondLst>
                                            <p:cond delay="499"/>
                                          </p:stCondLst>
                                        </p:cTn>
                                        <p:tgtEl>
                                          <p:spTgt spid="40974"/>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0" fill="hold" grpId="0" nodeType="clickEffect">
                                  <p:stCondLst>
                                    <p:cond delay="0"/>
                                  </p:stCondLst>
                                  <p:childTnLst>
                                    <p:set>
                                      <p:cBhvr>
                                        <p:cTn id="30" dur="1" fill="hold">
                                          <p:stCondLst>
                                            <p:cond delay="0"/>
                                          </p:stCondLst>
                                        </p:cTn>
                                        <p:tgtEl>
                                          <p:spTgt spid="4096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096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0" fill="hold" grpId="0" nodeType="clickEffect">
                                  <p:stCondLst>
                                    <p:cond delay="0"/>
                                  </p:stCondLst>
                                  <p:childTnLst>
                                    <p:set>
                                      <p:cBhvr>
                                        <p:cTn id="36" dur="1" fill="hold">
                                          <p:stCondLst>
                                            <p:cond delay="0"/>
                                          </p:stCondLst>
                                        </p:cTn>
                                        <p:tgtEl>
                                          <p:spTgt spid="4097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xit" presetSubtype="4" fill="hold" grpId="1" nodeType="clickEffect">
                                  <p:stCondLst>
                                    <p:cond delay="0"/>
                                  </p:stCondLst>
                                  <p:childTnLst>
                                    <p:anim calcmode="lin" valueType="num">
                                      <p:cBhvr additive="base">
                                        <p:cTn id="40" dur="500"/>
                                        <p:tgtEl>
                                          <p:spTgt spid="40975"/>
                                        </p:tgtEl>
                                        <p:attrNameLst>
                                          <p:attrName>ppt_x</p:attrName>
                                        </p:attrNameLst>
                                      </p:cBhvr>
                                      <p:tavLst>
                                        <p:tav tm="0">
                                          <p:val>
                                            <p:strVal val="ppt_x"/>
                                          </p:val>
                                        </p:tav>
                                        <p:tav tm="100000">
                                          <p:val>
                                            <p:strVal val="ppt_x"/>
                                          </p:val>
                                        </p:tav>
                                      </p:tavLst>
                                    </p:anim>
                                    <p:anim calcmode="lin" valueType="num">
                                      <p:cBhvr additive="base">
                                        <p:cTn id="41" dur="500"/>
                                        <p:tgtEl>
                                          <p:spTgt spid="40975"/>
                                        </p:tgtEl>
                                        <p:attrNameLst>
                                          <p:attrName>ppt_y</p:attrName>
                                        </p:attrNameLst>
                                      </p:cBhvr>
                                      <p:tavLst>
                                        <p:tav tm="0">
                                          <p:val>
                                            <p:strVal val="ppt_y"/>
                                          </p:val>
                                        </p:tav>
                                        <p:tav tm="100000">
                                          <p:val>
                                            <p:strVal val="1+ppt_h/2"/>
                                          </p:val>
                                        </p:tav>
                                      </p:tavLst>
                                    </p:anim>
                                    <p:set>
                                      <p:cBhvr>
                                        <p:cTn id="42" dur="1" fill="hold">
                                          <p:stCondLst>
                                            <p:cond delay="499"/>
                                          </p:stCondLst>
                                        </p:cTn>
                                        <p:tgtEl>
                                          <p:spTgt spid="40975"/>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40962"/>
                                        </p:tgtEl>
                                        <p:attrNameLst>
                                          <p:attrName>style.visibility</p:attrName>
                                        </p:attrNameLst>
                                      </p:cBhvr>
                                      <p:to>
                                        <p:strVal val="visible"/>
                                      </p:to>
                                    </p:set>
                                  </p:childTnLst>
                                </p:cTn>
                              </p:par>
                              <p:par>
                                <p:cTn id="47" presetID="3" presetClass="entr" presetSubtype="0" fill="hold" grpId="0" nodeType="withEffect">
                                  <p:stCondLst>
                                    <p:cond delay="0"/>
                                  </p:stCondLst>
                                  <p:childTnLst>
                                    <p:set>
                                      <p:cBhvr>
                                        <p:cTn id="48" dur="1" fill="hold">
                                          <p:stCondLst>
                                            <p:cond delay="0"/>
                                          </p:stCondLst>
                                        </p:cTn>
                                        <p:tgtEl>
                                          <p:spTgt spid="40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nimBg="1"/>
      <p:bldP spid="40967" grpId="0" animBg="1"/>
      <p:bldP spid="40973" grpId="0" animBg="1"/>
      <p:bldP spid="40973" grpId="1" animBg="1"/>
      <p:bldP spid="40974" grpId="0" animBg="1"/>
      <p:bldP spid="40974" grpId="1" animBg="1"/>
      <p:bldP spid="40975" grpId="0" animBg="1"/>
      <p:bldP spid="40975"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67544" y="1556792"/>
            <a:ext cx="8229600" cy="4525963"/>
          </a:xfrm>
        </p:spPr>
        <p:txBody>
          <a:bodyPr>
            <a:normAutofit fontScale="25000" lnSpcReduction="20000"/>
          </a:bodyPr>
          <a:lstStyle/>
          <a:p>
            <a:pPr marL="0" indent="0">
              <a:lnSpc>
                <a:spcPct val="210000"/>
              </a:lnSpc>
              <a:buNone/>
            </a:pPr>
            <a:r>
              <a:rPr lang="he-IL" sz="7200" b="1" dirty="0">
                <a:solidFill>
                  <a:srgbClr val="FF0000"/>
                </a:solidFill>
              </a:rPr>
              <a:t>3</a:t>
            </a:r>
            <a:r>
              <a:rPr lang="he-IL" sz="5600" b="1" dirty="0">
                <a:solidFill>
                  <a:srgbClr val="FF0000"/>
                </a:solidFill>
                <a:latin typeface="Lucida Sans Unicode" panose="020B0602030504020204" pitchFamily="34" charset="0"/>
                <a:cs typeface="Lucida Sans Unicode" panose="020B0602030504020204" pitchFamily="34" charset="0"/>
              </a:rPr>
              <a:t>.</a:t>
            </a:r>
            <a:r>
              <a:rPr lang="he-IL" sz="7200" b="1" dirty="0">
                <a:solidFill>
                  <a:srgbClr val="FF0000"/>
                </a:solidFill>
                <a:latin typeface="Lucida Sans Unicode" panose="020B0602030504020204" pitchFamily="34" charset="0"/>
                <a:cs typeface="Lucida Sans Unicode" panose="020B0602030504020204" pitchFamily="34" charset="0"/>
              </a:rPr>
              <a:t> שאלות המבקשות בחירה:</a:t>
            </a:r>
          </a:p>
          <a:p>
            <a:pPr marL="0" indent="0">
              <a:lnSpc>
                <a:spcPct val="210000"/>
              </a:lnSpc>
              <a:buNone/>
            </a:pPr>
            <a:r>
              <a:rPr lang="he-IL" sz="7200" b="1" dirty="0">
                <a:latin typeface="Lucida Sans Unicode" panose="020B0602030504020204" pitchFamily="34" charset="0"/>
                <a:cs typeface="Lucida Sans Unicode" panose="020B0602030504020204" pitchFamily="34" charset="0"/>
              </a:rPr>
              <a:t>שאלות מסוג זה מבקשות מהלומד לבחור נושא או תוכן שהוא למד ולהביע את דעתו עליו. התלמיד נדרש להבהיר את תשובתו על- פי התוכן הנלמד.</a:t>
            </a:r>
            <a:endParaRPr lang="en-US" sz="7200" b="1" dirty="0">
              <a:latin typeface="Lucida Sans Unicode" panose="020B0602030504020204" pitchFamily="34" charset="0"/>
              <a:cs typeface="Lucida Sans Unicode" panose="020B0602030504020204" pitchFamily="34" charset="0"/>
            </a:endParaRPr>
          </a:p>
          <a:p>
            <a:pPr marL="0" indent="0">
              <a:lnSpc>
                <a:spcPct val="210000"/>
              </a:lnSpc>
              <a:buNone/>
            </a:pPr>
            <a:endParaRPr lang="he-IL" sz="7200" dirty="0">
              <a:latin typeface="Lucida Sans Unicode" panose="020B0602030504020204" pitchFamily="34" charset="0"/>
              <a:cs typeface="Lucida Sans Unicode" panose="020B0602030504020204" pitchFamily="34" charset="0"/>
            </a:endParaRPr>
          </a:p>
          <a:p>
            <a:pPr lvl="0"/>
            <a:r>
              <a:rPr lang="he-IL" sz="7200" b="1" dirty="0">
                <a:latin typeface="Lucida Sans Unicode" panose="020B0602030504020204" pitchFamily="34" charset="0"/>
                <a:cs typeface="Lucida Sans Unicode" panose="020B0602030504020204" pitchFamily="34" charset="0"/>
              </a:rPr>
              <a:t>דוגמא לניסוח שאלה מסוג זה: </a:t>
            </a:r>
          </a:p>
          <a:p>
            <a:pPr marL="0" lvl="0" indent="0">
              <a:buNone/>
            </a:pPr>
            <a:r>
              <a:rPr lang="he-IL" sz="7200" dirty="0">
                <a:latin typeface="Lucida Sans Unicode" panose="020B0602030504020204" pitchFamily="34" charset="0"/>
                <a:cs typeface="Lucida Sans Unicode" panose="020B0602030504020204" pitchFamily="34" charset="0"/>
              </a:rPr>
              <a:t>בחר אירוע בו היית רוצה להיות נוכח ולהשפיע עליו, אירוע שאירע בין השנים... ציין שתי סיבות לרצונך, ונמק תוך ציון שלוש עובדות שהתרחשו באירוע.</a:t>
            </a:r>
          </a:p>
          <a:p>
            <a:pPr marL="0" lvl="0" indent="0">
              <a:buNone/>
            </a:pPr>
            <a:endParaRPr lang="he-IL" sz="7200" dirty="0">
              <a:latin typeface="Lucida Sans Unicode" panose="020B0602030504020204" pitchFamily="34" charset="0"/>
              <a:cs typeface="Lucida Sans Unicode" panose="020B0602030504020204" pitchFamily="34" charset="0"/>
            </a:endParaRPr>
          </a:p>
          <a:p>
            <a:pPr marL="0" lvl="0" indent="0">
              <a:buNone/>
            </a:pPr>
            <a:r>
              <a:rPr lang="he-IL" sz="7200" b="1" u="sng" dirty="0">
                <a:latin typeface="Lucida Sans Unicode" panose="020B0602030504020204" pitchFamily="34" charset="0"/>
                <a:cs typeface="Lucida Sans Unicode" panose="020B0602030504020204" pitchFamily="34" charset="0"/>
              </a:rPr>
              <a:t>דוגמא לשאלה מפסיכולוגיה:</a:t>
            </a:r>
          </a:p>
          <a:p>
            <a:pPr marL="0" lvl="0" indent="0">
              <a:buNone/>
            </a:pPr>
            <a:r>
              <a:rPr lang="he-IL" sz="7200" dirty="0">
                <a:latin typeface="Lucida Sans Unicode" panose="020B0602030504020204" pitchFamily="34" charset="0"/>
                <a:cs typeface="Lucida Sans Unicode" panose="020B0602030504020204" pitchFamily="34" charset="0"/>
              </a:rPr>
              <a:t>יעקב בן ה-67 פרש  לגמלאות (פנסיה).  לאחר שהפסיק לעבוד הוא ממשיך להציב לעצמו אתגרים, כמו לימוד תחומי עניין חדשים והתנדבות בעזרה לקשישים. </a:t>
            </a:r>
          </a:p>
          <a:p>
            <a:pPr marL="0" lvl="0" indent="0">
              <a:buNone/>
            </a:pPr>
            <a:r>
              <a:rPr lang="he-IL" sz="7200" dirty="0">
                <a:latin typeface="Lucida Sans Unicode" panose="020B0602030504020204" pitchFamily="34" charset="0"/>
                <a:cs typeface="Lucida Sans Unicode" panose="020B0602030504020204" pitchFamily="34" charset="0"/>
              </a:rPr>
              <a:t>א.	     ציין  </a:t>
            </a:r>
            <a:r>
              <a:rPr lang="he-IL" sz="7200" b="1" dirty="0">
                <a:solidFill>
                  <a:srgbClr val="7030A0"/>
                </a:solidFill>
                <a:latin typeface="Lucida Sans Unicode" panose="020B0602030504020204" pitchFamily="34" charset="0"/>
                <a:cs typeface="Lucida Sans Unicode" panose="020B0602030504020204" pitchFamily="34" charset="0"/>
              </a:rPr>
              <a:t>מהו הערך שהנחה </a:t>
            </a:r>
            <a:r>
              <a:rPr lang="he-IL" sz="7200" dirty="0">
                <a:latin typeface="Lucida Sans Unicode" panose="020B0602030504020204" pitchFamily="34" charset="0"/>
                <a:cs typeface="Lucida Sans Unicode" panose="020B0602030504020204" pitchFamily="34" charset="0"/>
              </a:rPr>
              <a:t>את התנהגותו של יעקב </a:t>
            </a:r>
            <a:r>
              <a:rPr lang="he-IL" sz="7200" b="1" dirty="0">
                <a:solidFill>
                  <a:srgbClr val="00B050"/>
                </a:solidFill>
                <a:latin typeface="Lucida Sans Unicode" panose="020B0602030504020204" pitchFamily="34" charset="0"/>
                <a:cs typeface="Lucida Sans Unicode" panose="020B0602030504020204" pitchFamily="34" charset="0"/>
              </a:rPr>
              <a:t>ונמק מה חשיבותו של ערך זה הן ליעקב והן לחברה</a:t>
            </a:r>
          </a:p>
          <a:p>
            <a:pPr lvl="0"/>
            <a:endParaRPr lang="en-US" sz="6000" dirty="0">
              <a:latin typeface="Lucida Sans Unicode" panose="020B0602030504020204" pitchFamily="34" charset="0"/>
              <a:cs typeface="Lucida Sans Unicode" panose="020B0602030504020204" pitchFamily="34" charset="0"/>
            </a:endParaRPr>
          </a:p>
          <a:p>
            <a:pPr marL="0" indent="0">
              <a:lnSpc>
                <a:spcPct val="160000"/>
              </a:lnSpc>
              <a:buNone/>
            </a:pPr>
            <a:endParaRPr lang="he-IL" sz="2200" b="1" dirty="0"/>
          </a:p>
          <a:p>
            <a:pPr marL="0" indent="0">
              <a:buNone/>
            </a:pPr>
            <a:endParaRPr lang="he-IL" sz="2200" b="1" dirty="0"/>
          </a:p>
          <a:p>
            <a:pPr marL="0" indent="0">
              <a:buNone/>
            </a:pPr>
            <a:r>
              <a:rPr lang="he-IL" sz="2200" dirty="0"/>
              <a:t> </a:t>
            </a:r>
            <a:endParaRPr lang="en-US" sz="2200" dirty="0"/>
          </a:p>
        </p:txBody>
      </p:sp>
      <p:sp>
        <p:nvSpPr>
          <p:cNvPr id="2" name="כותרת 1"/>
          <p:cNvSpPr>
            <a:spLocks noGrp="1"/>
          </p:cNvSpPr>
          <p:nvPr>
            <p:ph type="title"/>
          </p:nvPr>
        </p:nvSpPr>
        <p:spPr>
          <a:xfrm>
            <a:off x="827584" y="338328"/>
            <a:ext cx="7859216" cy="210352"/>
          </a:xfrm>
        </p:spPr>
        <p:txBody>
          <a:bodyPr>
            <a:normAutofit fontScale="90000"/>
          </a:bodyPr>
          <a:lstStyle/>
          <a:p>
            <a:endParaRPr lang="he-IL" b="1" dirty="0">
              <a:effectLst>
                <a:outerShdw blurRad="50800" dist="38100" algn="tr" rotWithShape="0">
                  <a:prstClr val="black">
                    <a:alpha val="40000"/>
                  </a:prstClr>
                </a:outerShdw>
              </a:effectLs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44624"/>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8973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251520" y="1412776"/>
            <a:ext cx="8784976" cy="4536504"/>
          </a:xfrm>
        </p:spPr>
        <p:txBody>
          <a:bodyPr>
            <a:normAutofit fontScale="25000" lnSpcReduction="20000"/>
          </a:bodyPr>
          <a:lstStyle/>
          <a:p>
            <a:pPr marL="0" indent="0">
              <a:buNone/>
            </a:pPr>
            <a:r>
              <a:rPr lang="he-IL" sz="4900" b="1" dirty="0">
                <a:solidFill>
                  <a:srgbClr val="FF0000"/>
                </a:solidFill>
                <a:latin typeface="Lucida Sans Unicode" panose="020B0602030504020204" pitchFamily="34" charset="0"/>
                <a:cs typeface="Lucida Sans Unicode" panose="020B0602030504020204" pitchFamily="34" charset="0"/>
              </a:rPr>
              <a:t>. 4</a:t>
            </a:r>
            <a:r>
              <a:rPr lang="he-IL" sz="6400" b="1" dirty="0">
                <a:solidFill>
                  <a:srgbClr val="FF0000"/>
                </a:solidFill>
                <a:latin typeface="Lucida Sans Unicode" panose="020B0602030504020204" pitchFamily="34" charset="0"/>
                <a:cs typeface="Lucida Sans Unicode" panose="020B0602030504020204" pitchFamily="34" charset="0"/>
              </a:rPr>
              <a:t>.שאלות כניסה לסיטואציה </a:t>
            </a:r>
            <a:r>
              <a:rPr lang="he-IL" sz="4900" b="1" dirty="0">
                <a:solidFill>
                  <a:schemeClr val="bg1"/>
                </a:solidFill>
                <a:latin typeface="Lucida Sans Unicode" panose="020B0602030504020204" pitchFamily="34" charset="0"/>
                <a:cs typeface="Lucida Sans Unicode" panose="020B0602030504020204" pitchFamily="34" charset="0"/>
              </a:rPr>
              <a:t>:</a:t>
            </a:r>
          </a:p>
          <a:p>
            <a:pPr marL="0" indent="0">
              <a:buNone/>
            </a:pPr>
            <a:endParaRPr lang="he-IL" sz="4900" b="1" dirty="0">
              <a:latin typeface="Lucida Sans Unicode" panose="020B0602030504020204" pitchFamily="34" charset="0"/>
              <a:cs typeface="Lucida Sans Unicode" panose="020B0602030504020204" pitchFamily="34" charset="0"/>
            </a:endParaRPr>
          </a:p>
          <a:p>
            <a:pPr marL="0" indent="0">
              <a:buNone/>
            </a:pPr>
            <a:r>
              <a:rPr lang="he-IL" sz="4900" b="1" dirty="0">
                <a:latin typeface="Lucida Sans Unicode" panose="020B0602030504020204" pitchFamily="34" charset="0"/>
                <a:cs typeface="Lucida Sans Unicode" panose="020B0602030504020204" pitchFamily="34" charset="0"/>
              </a:rPr>
              <a:t>שאלות מסוג זה מבקשות מן הלומד להיכנס לסיטואציה כלשהי ולהיות יצירתי.</a:t>
            </a:r>
          </a:p>
          <a:p>
            <a:pPr marL="0" indent="0">
              <a:buNone/>
            </a:pPr>
            <a:r>
              <a:rPr lang="he-IL" sz="4900" b="1" dirty="0">
                <a:latin typeface="Lucida Sans Unicode" panose="020B0602030504020204" pitchFamily="34" charset="0"/>
                <a:cs typeface="Lucida Sans Unicode" panose="020B0602030504020204" pitchFamily="34" charset="0"/>
              </a:rPr>
              <a:t>(חשוב לשמור על "עקרון ההרחקה" ולא לבקש להכניס אותו לסיטואציות מורכבות, אישית או רגשית)</a:t>
            </a:r>
          </a:p>
          <a:p>
            <a:pPr marL="0" indent="0">
              <a:buNone/>
            </a:pPr>
            <a:endParaRPr lang="he-IL" sz="4900" b="1" dirty="0">
              <a:latin typeface="Lucida Sans Unicode" panose="020B0602030504020204" pitchFamily="34" charset="0"/>
              <a:cs typeface="Lucida Sans Unicode" panose="020B0602030504020204" pitchFamily="34" charset="0"/>
            </a:endParaRPr>
          </a:p>
          <a:p>
            <a:pPr marL="0" indent="0">
              <a:buNone/>
            </a:pPr>
            <a:r>
              <a:rPr lang="he-IL" sz="4900" b="1" dirty="0">
                <a:latin typeface="Lucida Sans Unicode" panose="020B0602030504020204" pitchFamily="34" charset="0"/>
                <a:cs typeface="Lucida Sans Unicode" panose="020B0602030504020204" pitchFamily="34" charset="0"/>
              </a:rPr>
              <a:t>דוגמאות לתחילת סוג השאלה הזה:</a:t>
            </a:r>
            <a:endParaRPr lang="en-US" sz="4900" b="1" dirty="0">
              <a:latin typeface="Lucida Sans Unicode" panose="020B0602030504020204" pitchFamily="34" charset="0"/>
              <a:cs typeface="Lucida Sans Unicode" panose="020B0602030504020204" pitchFamily="34" charset="0"/>
            </a:endParaRPr>
          </a:p>
          <a:p>
            <a:pPr lvl="0">
              <a:lnSpc>
                <a:spcPct val="150000"/>
              </a:lnSpc>
            </a:pPr>
            <a:r>
              <a:rPr lang="he-IL" sz="6400" dirty="0">
                <a:latin typeface="Lucida Sans Unicode" panose="020B0602030504020204" pitchFamily="34" charset="0"/>
                <a:cs typeface="Lucida Sans Unicode" panose="020B0602030504020204" pitchFamily="34" charset="0"/>
              </a:rPr>
              <a:t>לו יכולת לערוך ניסוי מדעי חדש, על בסיס ניסוי שלמדת עליו, איזה ניסוי היית רוצה לערוך... התבסס בתשובתך על תוצאות ניסוי אותם למדת בכיתה. </a:t>
            </a:r>
          </a:p>
          <a:p>
            <a:pPr lvl="0">
              <a:lnSpc>
                <a:spcPct val="150000"/>
              </a:lnSpc>
            </a:pPr>
            <a:r>
              <a:rPr lang="he-IL" sz="6400" b="1" u="sng" dirty="0">
                <a:latin typeface="Lucida Sans Unicode" panose="020B0602030504020204" pitchFamily="34" charset="0"/>
                <a:cs typeface="Lucida Sans Unicode" panose="020B0602030504020204" pitchFamily="34" charset="0"/>
              </a:rPr>
              <a:t>דוגמא לשאלה בפסיכולוגיה</a:t>
            </a:r>
          </a:p>
          <a:p>
            <a:pPr lvl="0">
              <a:lnSpc>
                <a:spcPct val="150000"/>
              </a:lnSpc>
            </a:pPr>
            <a:r>
              <a:rPr lang="he-IL" sz="6400" dirty="0">
                <a:latin typeface="Lucida Sans Unicode" panose="020B0602030504020204" pitchFamily="34" charset="0"/>
                <a:cs typeface="Lucida Sans Unicode" panose="020B0602030504020204" pitchFamily="34" charset="0"/>
              </a:rPr>
              <a:t>:בתור לקיוסק בבית הספר התקוטטו שני נערים בני השכבה שלך והיכו זה את זה מכות נמרצות ומסוכנות. מסביבם עמדו בני נוער רבים ואף אחד מהם לא התערב/ פעל להפסיק את הקטטה. </a:t>
            </a:r>
          </a:p>
          <a:p>
            <a:pPr lvl="0">
              <a:lnSpc>
                <a:spcPct val="150000"/>
              </a:lnSpc>
            </a:pPr>
            <a:r>
              <a:rPr lang="he-IL" sz="6400" b="1" dirty="0">
                <a:solidFill>
                  <a:srgbClr val="00B050"/>
                </a:solidFill>
                <a:latin typeface="Lucida Sans Unicode" panose="020B0602030504020204" pitchFamily="34" charset="0"/>
                <a:cs typeface="Lucida Sans Unicode" panose="020B0602030504020204" pitchFamily="34" charset="0"/>
              </a:rPr>
              <a:t>במידה ואתה היית עד </a:t>
            </a:r>
            <a:r>
              <a:rPr lang="he-IL" sz="6400" dirty="0">
                <a:latin typeface="Lucida Sans Unicode" panose="020B0602030504020204" pitchFamily="34" charset="0"/>
                <a:cs typeface="Lucida Sans Unicode" panose="020B0602030504020204" pitchFamily="34" charset="0"/>
              </a:rPr>
              <a:t>לקטטה בקיוסק או  בהפסקה בחצר. האם היית בוחר להתעלם? לקרוא לעזרה מגורם בית ספרי?   </a:t>
            </a:r>
            <a:r>
              <a:rPr lang="he-IL" sz="6400" b="1" dirty="0">
                <a:solidFill>
                  <a:srgbClr val="7030A0"/>
                </a:solidFill>
                <a:latin typeface="Lucida Sans Unicode" panose="020B0602030504020204" pitchFamily="34" charset="0"/>
                <a:cs typeface="Lucida Sans Unicode" panose="020B0602030504020204" pitchFamily="34" charset="0"/>
              </a:rPr>
              <a:t>ציין לפחות ערך אחד אשר היה משפיע </a:t>
            </a:r>
            <a:r>
              <a:rPr lang="he-IL" sz="6400" dirty="0">
                <a:latin typeface="Lucida Sans Unicode" panose="020B0602030504020204" pitchFamily="34" charset="0"/>
                <a:cs typeface="Lucida Sans Unicode" panose="020B0602030504020204" pitchFamily="34" charset="0"/>
              </a:rPr>
              <a:t>על החלטתך האם להתערב בקטטה או להימנע מהתערבות. נמק תשובתך</a:t>
            </a:r>
          </a:p>
          <a:p>
            <a:pPr lvl="0">
              <a:lnSpc>
                <a:spcPct val="150000"/>
              </a:lnSpc>
            </a:pPr>
            <a:endParaRPr lang="en-US" sz="3400" dirty="0">
              <a:latin typeface="Lucida Sans Unicode" panose="020B0602030504020204" pitchFamily="34" charset="0"/>
              <a:cs typeface="Lucida Sans Unicode" panose="020B0602030504020204" pitchFamily="34" charset="0"/>
            </a:endParaRPr>
          </a:p>
          <a:p>
            <a:pPr marL="0" indent="0">
              <a:lnSpc>
                <a:spcPct val="150000"/>
              </a:lnSpc>
              <a:buNone/>
            </a:pPr>
            <a:r>
              <a:rPr lang="he-IL" sz="3400" dirty="0"/>
              <a:t> </a:t>
            </a:r>
            <a:endParaRPr lang="en-US" sz="3400" dirty="0"/>
          </a:p>
          <a:p>
            <a:pPr marL="0" indent="0">
              <a:buNone/>
            </a:pPr>
            <a:endParaRPr lang="he-IL" sz="2000" b="1" dirty="0"/>
          </a:p>
        </p:txBody>
      </p:sp>
      <p:sp>
        <p:nvSpPr>
          <p:cNvPr id="2" name="כותרת 1"/>
          <p:cNvSpPr>
            <a:spLocks noGrp="1"/>
          </p:cNvSpPr>
          <p:nvPr>
            <p:ph type="title"/>
          </p:nvPr>
        </p:nvSpPr>
        <p:spPr/>
        <p:txBody>
          <a:bodyPr>
            <a:normAutofit/>
          </a:bodyPr>
          <a:lstStyle/>
          <a:p>
            <a:endParaRPr lang="he-IL" sz="4000" b="1"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1941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67544" y="1340768"/>
            <a:ext cx="8229600" cy="4781128"/>
          </a:xfrm>
        </p:spPr>
        <p:txBody>
          <a:bodyPr>
            <a:normAutofit fontScale="40000" lnSpcReduction="20000"/>
          </a:bodyPr>
          <a:lstStyle/>
          <a:p>
            <a:pPr marL="0" indent="0">
              <a:lnSpc>
                <a:spcPct val="200000"/>
              </a:lnSpc>
              <a:buNone/>
            </a:pPr>
            <a:r>
              <a:rPr lang="he-IL" sz="3300" b="1" dirty="0">
                <a:solidFill>
                  <a:srgbClr val="FF0000"/>
                </a:solidFill>
                <a:latin typeface="Lucida Sans Unicode" panose="020B0602030504020204" pitchFamily="34" charset="0"/>
                <a:cs typeface="Lucida Sans Unicode" panose="020B0602030504020204" pitchFamily="34" charset="0"/>
              </a:rPr>
              <a:t>5. הבעת עמדה והכרעה אישית :</a:t>
            </a:r>
          </a:p>
          <a:p>
            <a:pPr marL="0" indent="0">
              <a:lnSpc>
                <a:spcPct val="200000"/>
              </a:lnSpc>
              <a:buNone/>
            </a:pPr>
            <a:r>
              <a:rPr lang="he-IL" sz="2500" b="1" dirty="0">
                <a:latin typeface="Lucida Sans Unicode" panose="020B0602030504020204" pitchFamily="34" charset="0"/>
                <a:cs typeface="Lucida Sans Unicode" panose="020B0602030504020204" pitchFamily="34" charset="0"/>
              </a:rPr>
              <a:t>שאלות מסוג זה הן שאלות חשיבה הדורשות מעורבות. מטרת שאלות אלו היא שהתלמיד יכנס פנימה לתוך הנושא הנלמד, יביע את דעתו ביחס לכתוב ולא יישאר "על הברזלים". </a:t>
            </a:r>
          </a:p>
          <a:p>
            <a:pPr marL="0" indent="0">
              <a:lnSpc>
                <a:spcPct val="200000"/>
              </a:lnSpc>
              <a:buNone/>
            </a:pPr>
            <a:r>
              <a:rPr lang="he-IL" sz="2500" dirty="0">
                <a:latin typeface="Lucida Sans Unicode" panose="020B0602030504020204" pitchFamily="34" charset="0"/>
                <a:cs typeface="Lucida Sans Unicode" panose="020B0602030504020204" pitchFamily="34" charset="0"/>
              </a:rPr>
              <a:t>שאלות אלו יכולות להיוותר ברובד </a:t>
            </a:r>
            <a:r>
              <a:rPr lang="he-IL" sz="2500" dirty="0" err="1">
                <a:latin typeface="Lucida Sans Unicode" panose="020B0602030504020204" pitchFamily="34" charset="0"/>
                <a:cs typeface="Lucida Sans Unicode" panose="020B0602030504020204" pitchFamily="34" charset="0"/>
              </a:rPr>
              <a:t>הקוגנטיבי</a:t>
            </a:r>
            <a:r>
              <a:rPr lang="he-IL" sz="2500" dirty="0">
                <a:latin typeface="Lucida Sans Unicode" panose="020B0602030504020204" pitchFamily="34" charset="0"/>
                <a:cs typeface="Lucida Sans Unicode" panose="020B0602030504020204" pitchFamily="34" charset="0"/>
              </a:rPr>
              <a:t>, והמטה </a:t>
            </a:r>
            <a:r>
              <a:rPr lang="he-IL" sz="2500" dirty="0" err="1">
                <a:latin typeface="Lucida Sans Unicode" panose="020B0602030504020204" pitchFamily="34" charset="0"/>
                <a:cs typeface="Lucida Sans Unicode" panose="020B0602030504020204" pitchFamily="34" charset="0"/>
              </a:rPr>
              <a:t>קוגנטיבי</a:t>
            </a:r>
            <a:r>
              <a:rPr lang="he-IL" sz="2500" dirty="0">
                <a:latin typeface="Lucida Sans Unicode" panose="020B0602030504020204" pitchFamily="34" charset="0"/>
                <a:cs typeface="Lucida Sans Unicode" panose="020B0602030504020204" pitchFamily="34" charset="0"/>
              </a:rPr>
              <a:t>, אך יכולות אף להיות רלוונטיות ואף ליצור מעורבות- במידה והנושא נוגע לחיי הלומד.</a:t>
            </a:r>
          </a:p>
          <a:p>
            <a:pPr marL="0" indent="0">
              <a:lnSpc>
                <a:spcPct val="200000"/>
              </a:lnSpc>
              <a:buNone/>
            </a:pPr>
            <a:r>
              <a:rPr lang="he-IL" sz="2500" dirty="0">
                <a:latin typeface="Lucida Sans Unicode" panose="020B0602030504020204" pitchFamily="34" charset="0"/>
                <a:cs typeface="Lucida Sans Unicode" panose="020B0602030504020204" pitchFamily="34" charset="0"/>
              </a:rPr>
              <a:t> </a:t>
            </a:r>
          </a:p>
          <a:p>
            <a:pPr marL="0" indent="0">
              <a:lnSpc>
                <a:spcPct val="200000"/>
              </a:lnSpc>
              <a:buNone/>
            </a:pPr>
            <a:r>
              <a:rPr lang="he-IL" sz="2500" b="1" dirty="0">
                <a:latin typeface="Lucida Sans Unicode" panose="020B0602030504020204" pitchFamily="34" charset="0"/>
                <a:cs typeface="Lucida Sans Unicode" panose="020B0602030504020204" pitchFamily="34" charset="0"/>
              </a:rPr>
              <a:t>דוגמא לניסוח שאלה מסוג זה: </a:t>
            </a:r>
            <a:r>
              <a:rPr lang="he-IL" sz="2500" dirty="0">
                <a:latin typeface="Lucida Sans Unicode" panose="020B0602030504020204" pitchFamily="34" charset="0"/>
                <a:cs typeface="Lucida Sans Unicode" panose="020B0602030504020204" pitchFamily="34" charset="0"/>
              </a:rPr>
              <a:t>כיצד לדעתך יש לנהוג במצב מעין זה? מי לדעתך צודק בדיון זה? ... נמק דבריך תוך הסבר האירוע/ הדיון ושתי השלכות אפשריות שלו. </a:t>
            </a:r>
          </a:p>
          <a:p>
            <a:pPr marL="0" indent="0">
              <a:lnSpc>
                <a:spcPct val="200000"/>
              </a:lnSpc>
              <a:buNone/>
            </a:pPr>
            <a:r>
              <a:rPr lang="he-IL" sz="2500" b="1" u="sng" dirty="0">
                <a:latin typeface="Lucida Sans Unicode" panose="020B0602030504020204" pitchFamily="34" charset="0"/>
                <a:cs typeface="Lucida Sans Unicode" panose="020B0602030504020204" pitchFamily="34" charset="0"/>
              </a:rPr>
              <a:t>דוגמא לשאלה בסוציולוגיה:</a:t>
            </a:r>
          </a:p>
          <a:p>
            <a:pPr marL="0" indent="0">
              <a:lnSpc>
                <a:spcPct val="200000"/>
              </a:lnSpc>
              <a:buNone/>
            </a:pPr>
            <a:r>
              <a:rPr lang="he-IL" sz="2500" dirty="0">
                <a:latin typeface="Lucida Sans Unicode" panose="020B0602030504020204" pitchFamily="34" charset="0"/>
                <a:cs typeface="Lucida Sans Unicode" panose="020B0602030504020204" pitchFamily="34" charset="0"/>
              </a:rPr>
              <a:t>*יעל עו"ד בכירה , בת 42, ילדה לאחרונה את בנה הבכור. יעל היא  אם חד הורית. לקראת סיום חופשת הלידה  היא מתלבטת כיצד לנהוג:  היא יודעת שאם תפחית משעות העבודה כדי לטפל בבנה הקידום  המקצועי שלה יפגע. יחד עם זאת היא חוששת להחמיץ את ההנאה שבגידול בנה.</a:t>
            </a:r>
          </a:p>
          <a:p>
            <a:pPr marL="0" indent="0">
              <a:lnSpc>
                <a:spcPct val="200000"/>
              </a:lnSpc>
              <a:buNone/>
            </a:pPr>
            <a:r>
              <a:rPr lang="he-IL" sz="2500" b="1" dirty="0">
                <a:solidFill>
                  <a:srgbClr val="7030A0"/>
                </a:solidFill>
                <a:latin typeface="Lucida Sans Unicode" panose="020B0602030504020204" pitchFamily="34" charset="0"/>
                <a:cs typeface="Lucida Sans Unicode" panose="020B0602030504020204" pitchFamily="34" charset="0"/>
              </a:rPr>
              <a:t>ציין את הערכים המתנגשים </a:t>
            </a:r>
            <a:r>
              <a:rPr lang="he-IL" sz="2500" dirty="0">
                <a:latin typeface="Lucida Sans Unicode" panose="020B0602030504020204" pitchFamily="34" charset="0"/>
                <a:cs typeface="Lucida Sans Unicode" panose="020B0602030504020204" pitchFamily="34" charset="0"/>
              </a:rPr>
              <a:t>בדילמה הערכית בפניה עומדת יעל. </a:t>
            </a:r>
            <a:r>
              <a:rPr lang="he-IL" sz="2500" b="1" dirty="0">
                <a:solidFill>
                  <a:srgbClr val="00B050"/>
                </a:solidFill>
                <a:latin typeface="Lucida Sans Unicode" panose="020B0602030504020204" pitchFamily="34" charset="0"/>
                <a:cs typeface="Lucida Sans Unicode" panose="020B0602030504020204" pitchFamily="34" charset="0"/>
              </a:rPr>
              <a:t>כיצד היית אתה מכריע בסוגיה </a:t>
            </a:r>
            <a:r>
              <a:rPr lang="he-IL" sz="2500" dirty="0">
                <a:solidFill>
                  <a:srgbClr val="00B050"/>
                </a:solidFill>
                <a:latin typeface="Lucida Sans Unicode" panose="020B0602030504020204" pitchFamily="34" charset="0"/>
                <a:cs typeface="Lucida Sans Unicode" panose="020B0602030504020204" pitchFamily="34" charset="0"/>
              </a:rPr>
              <a:t>זו</a:t>
            </a:r>
            <a:r>
              <a:rPr lang="he-IL" sz="2500" dirty="0">
                <a:latin typeface="Lucida Sans Unicode" panose="020B0602030504020204" pitchFamily="34" charset="0"/>
                <a:cs typeface="Lucida Sans Unicode" panose="020B0602030504020204" pitchFamily="34" charset="0"/>
              </a:rPr>
              <a:t>? הצג נימוק שיסביר את הכרעתך.</a:t>
            </a:r>
          </a:p>
          <a:p>
            <a:pPr marL="0" indent="0">
              <a:lnSpc>
                <a:spcPct val="200000"/>
              </a:lnSpc>
              <a:buNone/>
            </a:pPr>
            <a:endParaRPr lang="he-IL" sz="1800" dirty="0">
              <a:latin typeface="Lucida Sans Unicode" panose="020B0602030504020204" pitchFamily="34" charset="0"/>
              <a:cs typeface="Lucida Sans Unicode" panose="020B0602030504020204" pitchFamily="34" charset="0"/>
            </a:endParaRPr>
          </a:p>
          <a:p>
            <a:pPr marL="0" indent="0">
              <a:lnSpc>
                <a:spcPct val="200000"/>
              </a:lnSpc>
              <a:buNone/>
            </a:pPr>
            <a:endParaRPr lang="he-IL" sz="1800" dirty="0">
              <a:latin typeface="Lucida Sans Unicode" panose="020B0602030504020204" pitchFamily="34" charset="0"/>
              <a:cs typeface="Lucida Sans Unicode" panose="020B0602030504020204" pitchFamily="34" charset="0"/>
            </a:endParaRPr>
          </a:p>
          <a:p>
            <a:pPr marL="0" indent="0">
              <a:lnSpc>
                <a:spcPct val="200000"/>
              </a:lnSpc>
              <a:buNone/>
            </a:pPr>
            <a:endParaRPr lang="he-IL" sz="1800" dirty="0"/>
          </a:p>
          <a:p>
            <a:pPr marL="0" indent="0">
              <a:lnSpc>
                <a:spcPct val="200000"/>
              </a:lnSpc>
              <a:buNone/>
            </a:pPr>
            <a:endParaRPr lang="he-IL" sz="1800"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
            </a:r>
            <a:br>
              <a:rPr lang="he-IL" b="1" dirty="0">
                <a:latin typeface="Lucida Sans Unicode" panose="020B0602030504020204" pitchFamily="34" charset="0"/>
                <a:cs typeface="Lucida Sans Unicode" panose="020B0602030504020204" pitchFamily="34" charset="0"/>
              </a:rPr>
            </a:br>
            <a:endParaRPr lang="he-IL" b="1" dirty="0">
              <a:effectLst>
                <a:outerShdw blurRad="50800" dist="38100" algn="tr" rotWithShape="0">
                  <a:prstClr val="black">
                    <a:alpha val="40000"/>
                  </a:prstClr>
                </a:outerShdw>
              </a:effectLst>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7834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268760"/>
            <a:ext cx="8229600" cy="5069160"/>
          </a:xfrm>
        </p:spPr>
        <p:txBody>
          <a:bodyPr>
            <a:normAutofit fontScale="62500" lnSpcReduction="20000"/>
          </a:bodyPr>
          <a:lstStyle/>
          <a:p>
            <a:pPr marL="0" indent="0">
              <a:lnSpc>
                <a:spcPct val="200000"/>
              </a:lnSpc>
              <a:buNone/>
            </a:pPr>
            <a:r>
              <a:rPr lang="he-IL" sz="1900" b="1" dirty="0">
                <a:latin typeface="Lucida Sans Unicode" panose="020B0602030504020204" pitchFamily="34" charset="0"/>
                <a:cs typeface="Lucida Sans Unicode" panose="020B0602030504020204" pitchFamily="34" charset="0"/>
              </a:rPr>
              <a:t>שאלות שיעסקו בנושאים הקשורים לעולמו האישי של התלמיד לנושאים שהוא מכיר מחייו ומעולמו</a:t>
            </a:r>
            <a:r>
              <a:rPr lang="he-IL" sz="1900" dirty="0">
                <a:latin typeface="Lucida Sans Unicode" panose="020B0602030504020204" pitchFamily="34" charset="0"/>
                <a:cs typeface="Lucida Sans Unicode" panose="020B0602030504020204" pitchFamily="34" charset="0"/>
              </a:rPr>
              <a:t>. </a:t>
            </a:r>
          </a:p>
          <a:p>
            <a:pPr marL="0" indent="0">
              <a:lnSpc>
                <a:spcPct val="200000"/>
              </a:lnSpc>
              <a:buNone/>
            </a:pPr>
            <a:r>
              <a:rPr lang="he-IL" sz="1800" dirty="0">
                <a:latin typeface="Lucida Sans Unicode" panose="020B0602030504020204" pitchFamily="34" charset="0"/>
                <a:cs typeface="Lucida Sans Unicode" panose="020B0602030504020204" pitchFamily="34" charset="0"/>
              </a:rPr>
              <a:t>בשאלה זו התלמיד מתבקש לקחת מה שנלמד, לזהות בחייו ובסביבתו היבט דומה, לקשר את הדברים, וניתן אף להרחיב לבקשת יישום (פתרון, הכרעה וכו'). בעקבות סוג שאלות זה ייווצר קישור בין הנלמד למציאות.</a:t>
            </a:r>
            <a:endParaRPr lang="en-US" sz="1800" dirty="0">
              <a:latin typeface="Lucida Sans Unicode" panose="020B0602030504020204" pitchFamily="34" charset="0"/>
              <a:cs typeface="Lucida Sans Unicode" panose="020B0602030504020204" pitchFamily="34" charset="0"/>
            </a:endParaRPr>
          </a:p>
          <a:p>
            <a:pPr marL="0" indent="0">
              <a:lnSpc>
                <a:spcPct val="200000"/>
              </a:lnSpc>
              <a:buNone/>
            </a:pPr>
            <a:r>
              <a:rPr lang="he-IL" sz="1900" b="1" dirty="0">
                <a:latin typeface="Lucida Sans Unicode" panose="020B0602030504020204" pitchFamily="34" charset="0"/>
                <a:cs typeface="Lucida Sans Unicode" panose="020B0602030504020204" pitchFamily="34" charset="0"/>
              </a:rPr>
              <a:t>דוגמא לניסוח שאלה מסוג זה</a:t>
            </a:r>
            <a:r>
              <a:rPr lang="he-IL" sz="2000" b="1" dirty="0">
                <a:latin typeface="Lucida Sans Unicode" panose="020B0602030504020204" pitchFamily="34" charset="0"/>
                <a:cs typeface="Lucida Sans Unicode" panose="020B0602030504020204" pitchFamily="34" charset="0"/>
              </a:rPr>
              <a:t>: </a:t>
            </a:r>
            <a:r>
              <a:rPr lang="he-IL" sz="1800" dirty="0">
                <a:latin typeface="Lucida Sans Unicode" panose="020B0602030504020204" pitchFamily="34" charset="0"/>
                <a:cs typeface="Lucida Sans Unicode" panose="020B0602030504020204" pitchFamily="34" charset="0"/>
              </a:rPr>
              <a:t>מה לדעתך ניתן/ראוי לקחת לחיי היום יום מן ה</a:t>
            </a:r>
          </a:p>
          <a:p>
            <a:pPr marL="0" indent="0">
              <a:lnSpc>
                <a:spcPct val="200000"/>
              </a:lnSpc>
              <a:buNone/>
            </a:pPr>
            <a:r>
              <a:rPr lang="he-IL" sz="1800" dirty="0">
                <a:latin typeface="Lucida Sans Unicode" panose="020B0602030504020204" pitchFamily="34" charset="0"/>
                <a:cs typeface="Lucida Sans Unicode" panose="020B0602030504020204" pitchFamily="34" charset="0"/>
              </a:rPr>
              <a:t>תוכן הנלמד... ציין שתי עובדות לפחות והסבר מדוע ראוי לקחתן לחיי היום יום ? </a:t>
            </a:r>
          </a:p>
          <a:p>
            <a:pPr marL="0" indent="0">
              <a:lnSpc>
                <a:spcPct val="200000"/>
              </a:lnSpc>
              <a:buNone/>
            </a:pPr>
            <a:r>
              <a:rPr lang="he-IL" sz="1800" u="sng" dirty="0">
                <a:latin typeface="Lucida Sans Unicode" panose="020B0602030504020204" pitchFamily="34" charset="0"/>
                <a:cs typeface="Lucida Sans Unicode" panose="020B0602030504020204" pitchFamily="34" charset="0"/>
              </a:rPr>
              <a:t>שאלה בסוציולוגיה</a:t>
            </a:r>
          </a:p>
          <a:p>
            <a:pPr marL="0" indent="0">
              <a:lnSpc>
                <a:spcPct val="200000"/>
              </a:lnSpc>
              <a:buNone/>
            </a:pPr>
            <a:r>
              <a:rPr lang="he-IL" sz="1800" dirty="0">
                <a:latin typeface="Lucida Sans Unicode" panose="020B0602030504020204" pitchFamily="34" charset="0"/>
                <a:cs typeface="Lucida Sans Unicode" panose="020B0602030504020204" pitchFamily="34" charset="0"/>
              </a:rPr>
              <a:t>* במספר בתי ספר הוחלט, לקיים פעילויות משותפות   עם בתי ספר ממגזרים שונים בחברה הישראלית. </a:t>
            </a:r>
          </a:p>
          <a:p>
            <a:pPr marL="0" indent="0">
              <a:lnSpc>
                <a:spcPct val="200000"/>
              </a:lnSpc>
              <a:buNone/>
            </a:pPr>
            <a:r>
              <a:rPr lang="he-IL" sz="1800" dirty="0">
                <a:latin typeface="Lucida Sans Unicode" panose="020B0602030504020204" pitchFamily="34" charset="0"/>
                <a:cs typeface="Lucida Sans Unicode" panose="020B0602030504020204" pitchFamily="34" charset="0"/>
              </a:rPr>
              <a:t>	</a:t>
            </a:r>
            <a:r>
              <a:rPr lang="he-IL" sz="1800" b="1" dirty="0">
                <a:solidFill>
                  <a:srgbClr val="7030A0"/>
                </a:solidFill>
                <a:latin typeface="Lucida Sans Unicode" panose="020B0602030504020204" pitchFamily="34" charset="0"/>
                <a:cs typeface="Lucida Sans Unicode" panose="020B0602030504020204" pitchFamily="34" charset="0"/>
              </a:rPr>
              <a:t>ציין שני ערכים  </a:t>
            </a:r>
            <a:r>
              <a:rPr lang="he-IL" sz="1800" dirty="0">
                <a:latin typeface="Lucida Sans Unicode" panose="020B0602030504020204" pitchFamily="34" charset="0"/>
                <a:cs typeface="Lucida Sans Unicode" panose="020B0602030504020204" pitchFamily="34" charset="0"/>
              </a:rPr>
              <a:t>שלדעתך רלוונטיים   למשתתפים במפגשים בין קבוצות  ממגזרים שונים. הסבר </a:t>
            </a:r>
            <a:r>
              <a:rPr lang="he-IL" sz="1800" b="1" dirty="0">
                <a:solidFill>
                  <a:srgbClr val="C00000"/>
                </a:solidFill>
                <a:latin typeface="Lucida Sans Unicode" panose="020B0602030504020204" pitchFamily="34" charset="0"/>
                <a:cs typeface="Lucida Sans Unicode" panose="020B0602030504020204" pitchFamily="34" charset="0"/>
              </a:rPr>
              <a:t>כיצד יש באפשרותך </a:t>
            </a:r>
            <a:r>
              <a:rPr lang="he-IL" sz="1800" dirty="0">
                <a:latin typeface="Lucida Sans Unicode" panose="020B0602030504020204" pitchFamily="34" charset="0"/>
                <a:cs typeface="Lucida Sans Unicode" panose="020B0602030504020204" pitchFamily="34" charset="0"/>
              </a:rPr>
              <a:t>לקדם אחד מבין הערכים שציינת באמצעות פעילויות אלה. נמק תשובתך באמצעות  אחד התנאים מתוך השערת המגע של </a:t>
            </a:r>
            <a:r>
              <a:rPr lang="he-IL" sz="1800" dirty="0" err="1">
                <a:latin typeface="Lucida Sans Unicode" panose="020B0602030504020204" pitchFamily="34" charset="0"/>
                <a:cs typeface="Lucida Sans Unicode" panose="020B0602030504020204" pitchFamily="34" charset="0"/>
              </a:rPr>
              <a:t>אלפורט</a:t>
            </a:r>
            <a:endParaRPr lang="he-IL" sz="1800" dirty="0">
              <a:latin typeface="Lucida Sans Unicode" panose="020B0602030504020204" pitchFamily="34" charset="0"/>
              <a:cs typeface="Lucida Sans Unicode" panose="020B0602030504020204" pitchFamily="34" charset="0"/>
            </a:endParaRPr>
          </a:p>
          <a:p>
            <a:pPr marL="0" indent="0">
              <a:lnSpc>
                <a:spcPct val="200000"/>
              </a:lnSpc>
              <a:buNone/>
            </a:pPr>
            <a:r>
              <a:rPr lang="he-IL" sz="1800" u="sng" dirty="0">
                <a:latin typeface="Lucida Sans Unicode" panose="020B0602030504020204" pitchFamily="34" charset="0"/>
                <a:cs typeface="Lucida Sans Unicode" panose="020B0602030504020204" pitchFamily="34" charset="0"/>
              </a:rPr>
              <a:t>שאלה בפסיכולוגיה:</a:t>
            </a:r>
          </a:p>
          <a:p>
            <a:pPr marL="0" indent="0">
              <a:lnSpc>
                <a:spcPct val="200000"/>
              </a:lnSpc>
              <a:buNone/>
            </a:pPr>
            <a:r>
              <a:rPr lang="he-IL" sz="1800" dirty="0">
                <a:latin typeface="Lucida Sans Unicode" panose="020B0602030504020204" pitchFamily="34" charset="0"/>
                <a:cs typeface="Lucida Sans Unicode" panose="020B0602030504020204" pitchFamily="34" charset="0"/>
              </a:rPr>
              <a:t>בתור לקיוסק בבית הספר התקוטטו שני נערים בני השכבה שלך והיכו זה את זה מכות נמרצות ומסוכנות. מסביבם עמדו בני נוער רבים ואף אחד מהם לא התערב/ פעל להפסיק את הקטטה. </a:t>
            </a:r>
          </a:p>
          <a:p>
            <a:pPr marL="0" indent="0">
              <a:lnSpc>
                <a:spcPct val="200000"/>
              </a:lnSpc>
              <a:buNone/>
            </a:pPr>
            <a:r>
              <a:rPr lang="he-IL" sz="1800" dirty="0">
                <a:latin typeface="Lucida Sans Unicode" panose="020B0602030504020204" pitchFamily="34" charset="0"/>
                <a:cs typeface="Lucida Sans Unicode" panose="020B0602030504020204" pitchFamily="34" charset="0"/>
              </a:rPr>
              <a:t>במידה </a:t>
            </a:r>
            <a:r>
              <a:rPr lang="he-IL" sz="1800" b="1" dirty="0">
                <a:solidFill>
                  <a:srgbClr val="C00000"/>
                </a:solidFill>
                <a:latin typeface="Lucida Sans Unicode" panose="020B0602030504020204" pitchFamily="34" charset="0"/>
                <a:cs typeface="Lucida Sans Unicode" panose="020B0602030504020204" pitchFamily="34" charset="0"/>
              </a:rPr>
              <a:t>ואתה היית עד לקטטה בקיוסק </a:t>
            </a:r>
            <a:r>
              <a:rPr lang="he-IL" sz="1800" dirty="0">
                <a:latin typeface="Lucida Sans Unicode" panose="020B0602030504020204" pitchFamily="34" charset="0"/>
                <a:cs typeface="Lucida Sans Unicode" panose="020B0602030504020204" pitchFamily="34" charset="0"/>
              </a:rPr>
              <a:t>או  בהפסקה בחצר. האם היית בוחר להתעלם? לקרוא לעזרה מגורם בית ספרי?   ציין לפחות </a:t>
            </a:r>
            <a:r>
              <a:rPr lang="he-IL" sz="1800" b="1" dirty="0">
                <a:solidFill>
                  <a:srgbClr val="7030A0"/>
                </a:solidFill>
                <a:latin typeface="Lucida Sans Unicode" panose="020B0602030504020204" pitchFamily="34" charset="0"/>
                <a:cs typeface="Lucida Sans Unicode" panose="020B0602030504020204" pitchFamily="34" charset="0"/>
              </a:rPr>
              <a:t>ערך אחד אשר </a:t>
            </a:r>
            <a:r>
              <a:rPr lang="he-IL" sz="1800" dirty="0">
                <a:latin typeface="Lucida Sans Unicode" panose="020B0602030504020204" pitchFamily="34" charset="0"/>
                <a:cs typeface="Lucida Sans Unicode" panose="020B0602030504020204" pitchFamily="34" charset="0"/>
              </a:rPr>
              <a:t>היה משפיע על החלטתך האם להתערב בקטטה או להימנע מהתערבות. נמק תשובתך</a:t>
            </a:r>
          </a:p>
          <a:p>
            <a:pPr marL="0" indent="0">
              <a:lnSpc>
                <a:spcPct val="200000"/>
              </a:lnSpc>
              <a:buNone/>
            </a:pPr>
            <a:endParaRPr lang="he-IL" sz="1800" dirty="0">
              <a:latin typeface="Lucida Sans Unicode" panose="020B0602030504020204" pitchFamily="34" charset="0"/>
              <a:cs typeface="Lucida Sans Unicode" panose="020B0602030504020204" pitchFamily="34" charset="0"/>
            </a:endParaRPr>
          </a:p>
          <a:p>
            <a:pPr marL="0" indent="0">
              <a:lnSpc>
                <a:spcPct val="200000"/>
              </a:lnSpc>
              <a:buNone/>
            </a:pPr>
            <a:endParaRPr lang="he-IL" sz="1800" dirty="0">
              <a:latin typeface="Lucida Sans Unicode" panose="020B0602030504020204" pitchFamily="34" charset="0"/>
              <a:cs typeface="Lucida Sans Unicode" panose="020B0602030504020204" pitchFamily="34" charset="0"/>
            </a:endParaRPr>
          </a:p>
          <a:p>
            <a:pPr marL="0" indent="0">
              <a:lnSpc>
                <a:spcPct val="200000"/>
              </a:lnSpc>
              <a:buNone/>
            </a:pPr>
            <a:endParaRPr lang="he-IL" sz="1800" dirty="0">
              <a:latin typeface="Lucida Sans Unicode" panose="020B0602030504020204" pitchFamily="34" charset="0"/>
              <a:cs typeface="Lucida Sans Unicode" panose="020B0602030504020204" pitchFamily="34" charset="0"/>
            </a:endParaRPr>
          </a:p>
        </p:txBody>
      </p:sp>
      <p:sp>
        <p:nvSpPr>
          <p:cNvPr id="2" name="כותרת 1"/>
          <p:cNvSpPr>
            <a:spLocks noGrp="1"/>
          </p:cNvSpPr>
          <p:nvPr>
            <p:ph type="title"/>
          </p:nvPr>
        </p:nvSpPr>
        <p:spPr>
          <a:xfrm>
            <a:off x="467544" y="476672"/>
            <a:ext cx="8229600" cy="778098"/>
          </a:xfrm>
        </p:spPr>
        <p:txBody>
          <a:bodyPr>
            <a:normAutofit fontScale="90000"/>
          </a:bodyPr>
          <a:lstStyle/>
          <a:p>
            <a:r>
              <a:rPr lang="he-IL" b="1" u="sng" dirty="0"/>
              <a:t/>
            </a:r>
            <a:br>
              <a:rPr lang="he-IL" b="1" u="sng" dirty="0"/>
            </a:br>
            <a:r>
              <a:rPr lang="he-IL" sz="4900" b="1" dirty="0">
                <a:latin typeface="Lucida Sans Unicode" panose="020B0602030504020204" pitchFamily="34" charset="0"/>
                <a:cs typeface="Lucida Sans Unicode" panose="020B0602030504020204" pitchFamily="34" charset="0"/>
              </a:rPr>
              <a:t>שאלות </a:t>
            </a:r>
            <a:r>
              <a:rPr lang="he-IL" sz="4900" b="1" dirty="0">
                <a:solidFill>
                  <a:srgbClr val="C00000"/>
                </a:solidFill>
                <a:latin typeface="Lucida Sans Unicode" panose="020B0602030504020204" pitchFamily="34" charset="0"/>
                <a:cs typeface="Lucida Sans Unicode" panose="020B0602030504020204" pitchFamily="34" charset="0"/>
              </a:rPr>
              <a:t>רלוונטיות</a:t>
            </a:r>
            <a:r>
              <a:rPr lang="he-IL" b="1" u="sng" dirty="0"/>
              <a:t/>
            </a:r>
            <a:br>
              <a:rPr lang="he-IL" b="1" u="sng" dirty="0"/>
            </a:br>
            <a:r>
              <a:rPr lang="he-IL" b="1" u="sng" dirty="0"/>
              <a:t/>
            </a:r>
            <a:br>
              <a:rPr lang="he-IL" b="1" u="sng" dirty="0"/>
            </a:br>
            <a:endParaRPr lang="he-IL"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3830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539552" y="1484784"/>
            <a:ext cx="8229600" cy="4525963"/>
          </a:xfrm>
        </p:spPr>
        <p:txBody>
          <a:bodyPr>
            <a:noAutofit/>
          </a:bodyPr>
          <a:lstStyle/>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השאלות צריכות להתבסס על ידע, והניקוד יתבסס על נימוק הגיוני הקשור לתוכן או ידיעות.</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השאלות צריכות לגעת בעולמו הפנימי של הלומד ("תוך אישי"), בתפיסת עולמו, בתחושותיו, בעולם הסובב אותו והקשור לחייו (מילים לדוגמא: הזדהות, תחושה, ערכים, מסר, תקופתנו, איך היית מכריע, מה דעתך, מקרה מוכר לך וכדו').</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עדיף שהשאלות תהינה מעניינות, מעוררות, קשורות לעולם הלומד- דורשות הכרעה, בחירה, הזדהות וכדומה.</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מרכיב הערכים/רלוונטיות/משמעות יזכה בשלב הראשון לניקוד נמוך (על מנת להרגיל את התלמידים לסוג שאלות כזה).  </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יש לייצר מחוון מדויק ככל הניתן, אך מאפשר מגוון תשובות.</a:t>
            </a:r>
            <a:endParaRPr lang="en-US" sz="1800" b="1" dirty="0">
              <a:latin typeface="Lucida Sans Unicode" panose="020B0602030504020204" pitchFamily="34" charset="0"/>
              <a:cs typeface="Lucida Sans Unicode" panose="020B0602030504020204" pitchFamily="34" charset="0"/>
            </a:endParaRPr>
          </a:p>
        </p:txBody>
      </p:sp>
      <p:sp>
        <p:nvSpPr>
          <p:cNvPr id="2" name="כותרת 1"/>
          <p:cNvSpPr>
            <a:spLocks noGrp="1"/>
          </p:cNvSpPr>
          <p:nvPr>
            <p:ph type="title"/>
          </p:nvPr>
        </p:nvSpPr>
        <p:spPr/>
        <p:txBody>
          <a:bodyPr>
            <a:noAutofit/>
          </a:bodyPr>
          <a:lstStyle/>
          <a:p>
            <a:pPr lvl="0"/>
            <a:r>
              <a:rPr lang="he-IL" sz="2800" b="1" dirty="0">
                <a:solidFill>
                  <a:schemeClr val="tx1"/>
                </a:solidFill>
              </a:rPr>
              <a:t/>
            </a:r>
            <a:br>
              <a:rPr lang="he-IL" sz="2800" b="1" dirty="0">
                <a:solidFill>
                  <a:schemeClr val="tx1"/>
                </a:solidFill>
              </a:rPr>
            </a:br>
            <a:r>
              <a:rPr lang="he-IL" sz="2800" b="1" dirty="0">
                <a:solidFill>
                  <a:schemeClr val="tx1"/>
                </a:solidFill>
                <a:latin typeface="Lucida Sans Unicode" panose="020B0602030504020204" pitchFamily="34" charset="0"/>
                <a:cs typeface="Lucida Sans Unicode" panose="020B0602030504020204" pitchFamily="34" charset="0"/>
              </a:rPr>
              <a:t>עקרונות מנחים לשאלות חשיבה ועמ"ר </a:t>
            </a:r>
            <a:br>
              <a:rPr lang="he-IL" sz="2800" b="1" dirty="0">
                <a:solidFill>
                  <a:schemeClr val="tx1"/>
                </a:solidFill>
                <a:latin typeface="Lucida Sans Unicode" panose="020B0602030504020204" pitchFamily="34" charset="0"/>
                <a:cs typeface="Lucida Sans Unicode" panose="020B0602030504020204" pitchFamily="34" charset="0"/>
              </a:rPr>
            </a:br>
            <a:r>
              <a:rPr lang="he-IL" sz="2800" b="1" dirty="0">
                <a:solidFill>
                  <a:schemeClr val="tx1"/>
                </a:solidFill>
                <a:latin typeface="Lucida Sans Unicode" panose="020B0602030504020204" pitchFamily="34" charset="0"/>
                <a:cs typeface="Lucida Sans Unicode" panose="020B0602030504020204" pitchFamily="34" charset="0"/>
              </a:rPr>
              <a:t>במופעי היבחנות</a:t>
            </a:r>
            <a:r>
              <a:rPr lang="en-US" sz="2800" dirty="0">
                <a:solidFill>
                  <a:schemeClr val="tx1"/>
                </a:solidFill>
              </a:rPr>
              <a:t/>
            </a:r>
            <a:br>
              <a:rPr lang="en-US" sz="2800" dirty="0">
                <a:solidFill>
                  <a:schemeClr val="tx1"/>
                </a:solidFill>
              </a:rPr>
            </a:br>
            <a:endParaRPr lang="he-IL" sz="28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6479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72067" y="1844824"/>
            <a:ext cx="7408333" cy="4281339"/>
          </a:xfrm>
        </p:spPr>
        <p:txBody>
          <a:bodyPr>
            <a:normAutofit fontScale="85000" lnSpcReduction="20000"/>
          </a:bodyPr>
          <a:lstStyle/>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תהיה גמישות לתשובות יצירתיות.</a:t>
            </a:r>
            <a:endParaRPr lang="en-US" sz="19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ניתן לשאול על רגשות, תחושות או ערכים של דמות, מאפיינים של תקופה (תחושות של אנשי התקופה וכדו') ובכך להימנע משאלה ישירה מידי על חיי התלמיד (למשל: כיצד לדעתך חש פלוני בעת האירוע, נמק דבריך על בסיס המאמר שקראת).</a:t>
            </a:r>
            <a:endParaRPr lang="en-US" sz="19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יש להבהיר ללומדים ולמלמדים שכל דעה אישית תתקבל במידה שהיא תנומק היטב ותבוסס על עובדות.</a:t>
            </a:r>
            <a:endParaRPr lang="en-US" sz="19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יש להיזהר משאלות רגישות העלולות לזמן תפיסות קיצוניות, ולכוון לדילמות מתונות.</a:t>
            </a:r>
            <a:endParaRPr lang="en-US" sz="1900" b="1" dirty="0">
              <a:latin typeface="Lucida Sans Unicode" panose="020B0602030504020204" pitchFamily="34" charset="0"/>
              <a:cs typeface="Lucida Sans Unicode" panose="020B0602030504020204" pitchFamily="34" charset="0"/>
            </a:endParaRPr>
          </a:p>
          <a:p>
            <a:pPr marL="266700" indent="-266700">
              <a:lnSpc>
                <a:spcPct val="150000"/>
              </a:lnSpc>
            </a:pPr>
            <a:r>
              <a:rPr lang="he-IL" sz="1900" b="1" dirty="0">
                <a:latin typeface="Lucida Sans Unicode" panose="020B0602030504020204" pitchFamily="34" charset="0"/>
                <a:cs typeface="Lucida Sans Unicode" panose="020B0602030504020204" pitchFamily="34" charset="0"/>
              </a:rPr>
              <a:t>כדאי לכתוב את השאלות הללו בשפה המשקפת את הרצון לחשיבה ויצירה (שפה מעט פחות "</a:t>
            </a:r>
            <a:r>
              <a:rPr lang="he-IL" sz="1900" b="1" dirty="0" err="1">
                <a:latin typeface="Lucida Sans Unicode" panose="020B0602030504020204" pitchFamily="34" charset="0"/>
                <a:cs typeface="Lucida Sans Unicode" panose="020B0602030504020204" pitchFamily="34" charset="0"/>
              </a:rPr>
              <a:t>מבחנית</a:t>
            </a:r>
            <a:r>
              <a:rPr lang="he-IL" sz="1900" b="1" dirty="0">
                <a:latin typeface="Lucida Sans Unicode" panose="020B0602030504020204" pitchFamily="34" charset="0"/>
                <a:cs typeface="Lucida Sans Unicode" panose="020B0602030504020204" pitchFamily="34" charset="0"/>
              </a:rPr>
              <a:t>"). כתפיסת המפמ"ר וצוותו ובהתאמה לאופי תחום הדעת.</a:t>
            </a:r>
          </a:p>
          <a:p>
            <a:pPr marL="0" indent="0">
              <a:buNone/>
            </a:pPr>
            <a:endParaRPr lang="he-IL" dirty="0"/>
          </a:p>
        </p:txBody>
      </p:sp>
      <p:sp>
        <p:nvSpPr>
          <p:cNvPr id="2" name="כותרת 1"/>
          <p:cNvSpPr>
            <a:spLocks noGrp="1"/>
          </p:cNvSpPr>
          <p:nvPr>
            <p:ph type="title"/>
          </p:nvPr>
        </p:nvSpPr>
        <p:spPr/>
        <p:txBody>
          <a:bodyPr>
            <a:normAutofit/>
          </a:bodyPr>
          <a:lstStyle/>
          <a:p>
            <a:r>
              <a:rPr lang="he-IL" sz="3200" b="1" dirty="0">
                <a:solidFill>
                  <a:schemeClr val="tx1"/>
                </a:solidFill>
                <a:latin typeface="Lucida Sans Unicode" panose="020B0602030504020204" pitchFamily="34" charset="0"/>
                <a:cs typeface="Lucida Sans Unicode" panose="020B0602030504020204" pitchFamily="34" charset="0"/>
              </a:rPr>
              <a:t>עקרונות מנחים לשאלות חשיבה ועמ"ר </a:t>
            </a:r>
            <a:br>
              <a:rPr lang="he-IL" sz="3200" b="1" dirty="0">
                <a:solidFill>
                  <a:schemeClr val="tx1"/>
                </a:solidFill>
                <a:latin typeface="Lucida Sans Unicode" panose="020B0602030504020204" pitchFamily="34" charset="0"/>
                <a:cs typeface="Lucida Sans Unicode" panose="020B0602030504020204" pitchFamily="34" charset="0"/>
              </a:rPr>
            </a:br>
            <a:r>
              <a:rPr lang="he-IL" sz="3200" b="1" dirty="0">
                <a:solidFill>
                  <a:schemeClr val="tx1"/>
                </a:solidFill>
                <a:latin typeface="Lucida Sans Unicode" panose="020B0602030504020204" pitchFamily="34" charset="0"/>
                <a:cs typeface="Lucida Sans Unicode" panose="020B0602030504020204" pitchFamily="34" charset="0"/>
              </a:rPr>
              <a:t>במופעי היבחנות</a:t>
            </a:r>
            <a:endParaRPr lang="he-IL" sz="3200"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8219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3203848" y="2675467"/>
            <a:ext cx="5076552" cy="2911193"/>
          </a:xfrm>
        </p:spPr>
        <p:txBody>
          <a:bodyPr/>
          <a:lstStyle/>
          <a:p>
            <a:r>
              <a:rPr lang="he-IL" dirty="0"/>
              <a:t>א. אגף הבחינות.</a:t>
            </a:r>
          </a:p>
          <a:p>
            <a:r>
              <a:rPr lang="he-IL" dirty="0"/>
              <a:t>ב. אגף א' לחינוך על יסודי.</a:t>
            </a:r>
          </a:p>
          <a:p>
            <a:r>
              <a:rPr lang="he-IL" dirty="0"/>
              <a:t>ג. ד"ר איתי אשר (מ"מ המדען הראשי).</a:t>
            </a:r>
          </a:p>
          <a:p>
            <a:r>
              <a:rPr lang="he-IL" dirty="0"/>
              <a:t>ד. מכון סאלד + </a:t>
            </a:r>
            <a:r>
              <a:rPr lang="he-IL" dirty="0" err="1"/>
              <a:t>ראמ"ה</a:t>
            </a:r>
            <a:r>
              <a:rPr lang="he-IL" dirty="0"/>
              <a:t>.</a:t>
            </a:r>
          </a:p>
          <a:p>
            <a:r>
              <a:rPr lang="he-IL" dirty="0"/>
              <a:t>ה. אקדמיה.</a:t>
            </a:r>
          </a:p>
          <a:p>
            <a:r>
              <a:rPr lang="he-IL" dirty="0"/>
              <a:t>ו. מחוזות- סיוע בתיווך התהליך.</a:t>
            </a:r>
          </a:p>
          <a:p>
            <a:endParaRPr lang="he-IL" dirty="0"/>
          </a:p>
        </p:txBody>
      </p:sp>
      <p:sp>
        <p:nvSpPr>
          <p:cNvPr id="3" name="כותרת 2"/>
          <p:cNvSpPr>
            <a:spLocks noGrp="1"/>
          </p:cNvSpPr>
          <p:nvPr>
            <p:ph type="title"/>
          </p:nvPr>
        </p:nvSpPr>
        <p:spPr/>
        <p:txBody>
          <a:bodyPr/>
          <a:lstStyle/>
          <a:p>
            <a:r>
              <a:rPr lang="he-IL" b="1" dirty="0"/>
              <a:t>שאלות </a:t>
            </a:r>
            <a:r>
              <a:rPr lang="he-IL" b="1" dirty="0" err="1"/>
              <a:t>העמ"ר</a:t>
            </a:r>
            <a:r>
              <a:rPr lang="he-IL" b="1" dirty="0"/>
              <a:t> – שותפים </a:t>
            </a:r>
            <a:r>
              <a:rPr lang="he-IL" dirty="0"/>
              <a:t>:</a:t>
            </a:r>
          </a:p>
        </p:txBody>
      </p:sp>
    </p:spTree>
    <p:extLst>
      <p:ext uri="{BB962C8B-B14F-4D97-AF65-F5344CB8AC3E}">
        <p14:creationId xmlns:p14="http://schemas.microsoft.com/office/powerpoint/2010/main" val="3678361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683569" y="1772816"/>
            <a:ext cx="7128792" cy="2520280"/>
          </a:xfrm>
        </p:spPr>
        <p:txBody>
          <a:bodyPr>
            <a:normAutofit lnSpcReduction="10000"/>
          </a:bodyPr>
          <a:lstStyle/>
          <a:p>
            <a:r>
              <a:rPr lang="he-IL" sz="2200" dirty="0"/>
              <a:t>יעקב בן ה-67 פרש  לגמלאות (פנסיה).  לאחר שהפסיק לעבוד הוא ממשיך להציב לעצמו אתגרים, כמו לימוד תחומי עניין חדשים והתנדבות בעזרה לקשישים. </a:t>
            </a:r>
          </a:p>
          <a:p>
            <a:r>
              <a:rPr lang="he-IL" sz="2200" dirty="0"/>
              <a:t>א.	הצג מאפיין אחד של 'האדם השלם' ע"פ </a:t>
            </a:r>
            <a:r>
              <a:rPr lang="he-IL" sz="2200" dirty="0" err="1"/>
              <a:t>רוג'רס</a:t>
            </a:r>
            <a:r>
              <a:rPr lang="he-IL" sz="2200" dirty="0"/>
              <a:t>  הבא לידי ביטוי  בהתנהגותו של יעקב. המתוארת בפתיח (5 </a:t>
            </a:r>
            <a:r>
              <a:rPr lang="he-IL" sz="2200" dirty="0" err="1"/>
              <a:t>נק</a:t>
            </a:r>
            <a:r>
              <a:rPr lang="he-IL" sz="2200" dirty="0"/>
              <a:t>.)</a:t>
            </a:r>
          </a:p>
          <a:p>
            <a:r>
              <a:rPr lang="he-IL" sz="2200" dirty="0"/>
              <a:t>ב.	     ציין  מהו הערך שהנחה את התנהגותו של יעקב ונמק מה חשיבותו של ערך זה הן ליעקב והן לחברה (5 נק')</a:t>
            </a:r>
          </a:p>
          <a:p>
            <a:endParaRPr lang="he-IL" dirty="0"/>
          </a:p>
        </p:txBody>
      </p:sp>
      <p:sp>
        <p:nvSpPr>
          <p:cNvPr id="3" name="כותרת 2"/>
          <p:cNvSpPr>
            <a:spLocks noGrp="1"/>
          </p:cNvSpPr>
          <p:nvPr>
            <p:ph type="title"/>
          </p:nvPr>
        </p:nvSpPr>
        <p:spPr>
          <a:xfrm>
            <a:off x="539552" y="332656"/>
            <a:ext cx="8136904" cy="1080120"/>
          </a:xfrm>
        </p:spPr>
        <p:txBody>
          <a:bodyPr>
            <a:normAutofit fontScale="90000"/>
          </a:bodyPr>
          <a:lstStyle/>
          <a:p>
            <a:r>
              <a:rPr lang="he-IL" sz="4000" b="1" dirty="0">
                <a:latin typeface="Lucida Sans Unicode" panose="020B0602030504020204" pitchFamily="34" charset="0"/>
                <a:cs typeface="Lucida Sans Unicode" panose="020B0602030504020204" pitchFamily="34" charset="0"/>
              </a:rPr>
              <a:t>דוגמאות לשאלות </a:t>
            </a:r>
            <a:r>
              <a:rPr lang="he-IL" sz="4000" b="1" dirty="0" err="1">
                <a:latin typeface="Lucida Sans Unicode" panose="020B0602030504020204" pitchFamily="34" charset="0"/>
                <a:cs typeface="Lucida Sans Unicode" panose="020B0602030504020204" pitchFamily="34" charset="0"/>
              </a:rPr>
              <a:t>ןמחוון</a:t>
            </a:r>
            <a:r>
              <a:rPr lang="he-IL" b="1" dirty="0">
                <a:latin typeface="Lucida Sans Unicode" panose="020B0602030504020204" pitchFamily="34" charset="0"/>
                <a:cs typeface="Lucida Sans Unicode" panose="020B0602030504020204" pitchFamily="34" charset="0"/>
              </a:rPr>
              <a:t/>
            </a:r>
            <a:br>
              <a:rPr lang="he-IL" b="1" dirty="0">
                <a:latin typeface="Lucida Sans Unicode" panose="020B0602030504020204" pitchFamily="34" charset="0"/>
                <a:cs typeface="Lucida Sans Unicode" panose="020B0602030504020204" pitchFamily="34" charset="0"/>
              </a:rPr>
            </a:br>
            <a:endParaRPr lang="he-IL" b="1" dirty="0">
              <a:latin typeface="Lucida Sans Unicode" panose="020B0602030504020204" pitchFamily="34" charset="0"/>
              <a:cs typeface="Lucida Sans Unicode" panose="020B0602030504020204" pitchFamily="34" charset="0"/>
            </a:endParaRPr>
          </a:p>
        </p:txBody>
      </p:sp>
      <p:graphicFrame>
        <p:nvGraphicFramePr>
          <p:cNvPr id="4" name="טבלה 3"/>
          <p:cNvGraphicFramePr>
            <a:graphicFrameLocks noGrp="1"/>
          </p:cNvGraphicFramePr>
          <p:nvPr>
            <p:extLst>
              <p:ext uri="{D42A27DB-BD31-4B8C-83A1-F6EECF244321}">
                <p14:modId xmlns:p14="http://schemas.microsoft.com/office/powerpoint/2010/main" val="1858365975"/>
              </p:ext>
            </p:extLst>
          </p:nvPr>
        </p:nvGraphicFramePr>
        <p:xfrm>
          <a:off x="2267744" y="4365104"/>
          <a:ext cx="4582160" cy="2103120"/>
        </p:xfrm>
        <a:graphic>
          <a:graphicData uri="http://schemas.openxmlformats.org/drawingml/2006/table">
            <a:tbl>
              <a:tblPr rtl="1" firstRow="1" firstCol="1" bandRow="1">
                <a:tableStyleId>{5C22544A-7EE6-4342-B048-85BDC9FD1C3A}</a:tableStyleId>
              </a:tblPr>
              <a:tblGrid>
                <a:gridCol w="1147445">
                  <a:extLst>
                    <a:ext uri="{9D8B030D-6E8A-4147-A177-3AD203B41FA5}">
                      <a16:colId xmlns:a16="http://schemas.microsoft.com/office/drawing/2014/main" val="20000"/>
                    </a:ext>
                  </a:extLst>
                </a:gridCol>
                <a:gridCol w="1158240">
                  <a:extLst>
                    <a:ext uri="{9D8B030D-6E8A-4147-A177-3AD203B41FA5}">
                      <a16:colId xmlns:a16="http://schemas.microsoft.com/office/drawing/2014/main" val="20001"/>
                    </a:ext>
                  </a:extLst>
                </a:gridCol>
                <a:gridCol w="1118235">
                  <a:extLst>
                    <a:ext uri="{9D8B030D-6E8A-4147-A177-3AD203B41FA5}">
                      <a16:colId xmlns:a16="http://schemas.microsoft.com/office/drawing/2014/main" val="20002"/>
                    </a:ext>
                  </a:extLst>
                </a:gridCol>
                <a:gridCol w="1158240">
                  <a:extLst>
                    <a:ext uri="{9D8B030D-6E8A-4147-A177-3AD203B41FA5}">
                      <a16:colId xmlns:a16="http://schemas.microsoft.com/office/drawing/2014/main" val="20003"/>
                    </a:ext>
                  </a:extLst>
                </a:gridCol>
              </a:tblGrid>
              <a:tr h="274320">
                <a:tc>
                  <a:txBody>
                    <a:bodyPr/>
                    <a:lstStyle/>
                    <a:p>
                      <a:pPr rtl="1"/>
                      <a:endParaRPr lang="en-US" sz="1000" dirty="0">
                        <a:effectLst/>
                        <a:latin typeface="Calibri"/>
                        <a:cs typeface="Arial"/>
                      </a:endParaRPr>
                    </a:p>
                  </a:txBody>
                  <a:tcPr marL="68580" marR="68580" marT="0" marB="0"/>
                </a:tc>
                <a:tc>
                  <a:txBody>
                    <a:bodyPr/>
                    <a:lstStyle/>
                    <a:p>
                      <a:pPr algn="just" rtl="1">
                        <a:lnSpc>
                          <a:spcPct val="150000"/>
                        </a:lnSpc>
                        <a:spcAft>
                          <a:spcPts val="1200"/>
                        </a:spcAft>
                      </a:pPr>
                      <a:r>
                        <a:rPr lang="he-IL" sz="1200">
                          <a:effectLst/>
                        </a:rPr>
                        <a:t>רמה נמוכה</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0"/>
                        </a:spcAft>
                      </a:pPr>
                      <a:r>
                        <a:rPr lang="he-IL" sz="1200">
                          <a:effectLst/>
                        </a:rPr>
                        <a:t>רמה בינונית</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1200"/>
                        </a:spcAft>
                      </a:pPr>
                      <a:r>
                        <a:rPr lang="he-IL" sz="1200">
                          <a:effectLst/>
                        </a:rPr>
                        <a:t>רמה גבוהה</a:t>
                      </a:r>
                      <a:endParaRPr lang="en-US" sz="1200">
                        <a:effectLst/>
                        <a:latin typeface="Times New Roman"/>
                        <a:ea typeface="SimSun"/>
                        <a:cs typeface="Arial"/>
                      </a:endParaRPr>
                    </a:p>
                  </a:txBody>
                  <a:tcPr marL="68580" marR="68580" marT="0" marB="0"/>
                </a:tc>
                <a:extLst>
                  <a:ext uri="{0D108BD9-81ED-4DB2-BD59-A6C34878D82A}">
                    <a16:rowId xmlns:a16="http://schemas.microsoft.com/office/drawing/2014/main" val="10000"/>
                  </a:ext>
                </a:extLst>
              </a:tr>
              <a:tr h="548640">
                <a:tc>
                  <a:txBody>
                    <a:bodyPr/>
                    <a:lstStyle/>
                    <a:p>
                      <a:pPr algn="just" rtl="1">
                        <a:lnSpc>
                          <a:spcPct val="150000"/>
                        </a:lnSpc>
                        <a:spcAft>
                          <a:spcPts val="0"/>
                        </a:spcAft>
                      </a:pPr>
                      <a:r>
                        <a:rPr lang="he-IL" sz="1200" dirty="0">
                          <a:effectLst/>
                        </a:rPr>
                        <a:t>ציון הערך</a:t>
                      </a:r>
                      <a:endParaRPr lang="en-US" sz="1200" dirty="0">
                        <a:effectLst/>
                        <a:latin typeface="Times New Roman"/>
                        <a:ea typeface="SimSun"/>
                        <a:cs typeface="Arial"/>
                      </a:endParaRPr>
                    </a:p>
                  </a:txBody>
                  <a:tcPr marL="68580" marR="68580" marT="0" marB="0"/>
                </a:tc>
                <a:tc>
                  <a:txBody>
                    <a:bodyPr/>
                    <a:lstStyle/>
                    <a:p>
                      <a:pPr algn="just" rtl="1">
                        <a:lnSpc>
                          <a:spcPct val="150000"/>
                        </a:lnSpc>
                        <a:spcAft>
                          <a:spcPts val="0"/>
                        </a:spcAft>
                      </a:pPr>
                      <a:r>
                        <a:rPr lang="he-IL" sz="1200">
                          <a:effectLst/>
                        </a:rPr>
                        <a:t>לא זיהה את הערך כלל  (0)</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0"/>
                        </a:spcAft>
                      </a:pPr>
                      <a:r>
                        <a:rPr lang="he-IL" sz="1200" dirty="0">
                          <a:effectLst/>
                        </a:rPr>
                        <a:t>זיהה ערך אך לא רלוונטי (1)</a:t>
                      </a:r>
                      <a:endParaRPr lang="en-US" sz="1200" dirty="0">
                        <a:effectLst/>
                        <a:latin typeface="Times New Roman"/>
                        <a:ea typeface="SimSun"/>
                        <a:cs typeface="Arial"/>
                      </a:endParaRPr>
                    </a:p>
                  </a:txBody>
                  <a:tcPr marL="68580" marR="68580" marT="0" marB="0"/>
                </a:tc>
                <a:tc>
                  <a:txBody>
                    <a:bodyPr/>
                    <a:lstStyle/>
                    <a:p>
                      <a:pPr algn="just" rtl="0">
                        <a:spcAft>
                          <a:spcPts val="0"/>
                        </a:spcAft>
                      </a:pPr>
                      <a:r>
                        <a:rPr lang="he-IL" sz="1200">
                          <a:effectLst/>
                        </a:rPr>
                        <a:t>זיהה את הערך.</a:t>
                      </a:r>
                      <a:br>
                        <a:rPr lang="he-IL" sz="1200">
                          <a:effectLst/>
                        </a:rPr>
                      </a:br>
                      <a:r>
                        <a:rPr lang="he-IL" sz="1200">
                          <a:effectLst/>
                        </a:rPr>
                        <a:t>2נק)</a:t>
                      </a:r>
                      <a:endParaRPr lang="en-US" sz="1200">
                        <a:effectLst/>
                        <a:latin typeface="Times New Roman"/>
                        <a:ea typeface="SimSun"/>
                        <a:cs typeface="Arial"/>
                      </a:endParaRPr>
                    </a:p>
                  </a:txBody>
                  <a:tcPr marL="0" marR="0" marT="0" marB="0" anchor="ctr"/>
                </a:tc>
                <a:extLst>
                  <a:ext uri="{0D108BD9-81ED-4DB2-BD59-A6C34878D82A}">
                    <a16:rowId xmlns:a16="http://schemas.microsoft.com/office/drawing/2014/main" val="10001"/>
                  </a:ext>
                </a:extLst>
              </a:tr>
              <a:tr h="182880">
                <a:tc>
                  <a:txBody>
                    <a:bodyPr/>
                    <a:lstStyle/>
                    <a:p>
                      <a:pPr rtl="1"/>
                      <a:endParaRPr lang="en-US" sz="1000">
                        <a:effectLst/>
                        <a:latin typeface="Calibri"/>
                        <a:cs typeface="Arial"/>
                      </a:endParaRPr>
                    </a:p>
                  </a:txBody>
                  <a:tcPr marL="68580" marR="68580" marT="0" marB="0"/>
                </a:tc>
                <a:tc>
                  <a:txBody>
                    <a:bodyPr/>
                    <a:lstStyle/>
                    <a:p>
                      <a:pPr rtl="1"/>
                      <a:endParaRPr lang="en-US" sz="1000">
                        <a:effectLst/>
                        <a:latin typeface="Calibri"/>
                        <a:cs typeface="Arial"/>
                      </a:endParaRPr>
                    </a:p>
                  </a:txBody>
                  <a:tcPr marL="68580" marR="68580" marT="0" marB="0"/>
                </a:tc>
                <a:tc gridSpan="2">
                  <a:txBody>
                    <a:bodyPr/>
                    <a:lstStyle/>
                    <a:p>
                      <a:pPr algn="r" rtl="1">
                        <a:spcAft>
                          <a:spcPts val="0"/>
                        </a:spcAft>
                      </a:pPr>
                      <a:r>
                        <a:rPr lang="en-US" sz="1200">
                          <a:effectLst/>
                        </a:rPr>
                        <a:t> </a:t>
                      </a:r>
                      <a:endParaRPr lang="en-US" sz="1200">
                        <a:effectLst/>
                        <a:latin typeface="Times New Roman"/>
                        <a:ea typeface="SimSun"/>
                        <a:cs typeface="Arial"/>
                      </a:endParaRPr>
                    </a:p>
                  </a:txBody>
                  <a:tcPr marL="0" marR="0" marT="0" marB="0" anchor="ctr"/>
                </a:tc>
                <a:tc hMerge="1">
                  <a:txBody>
                    <a:bodyPr/>
                    <a:lstStyle/>
                    <a:p>
                      <a:pPr rtl="1"/>
                      <a:endParaRPr lang="he-IL"/>
                    </a:p>
                  </a:txBody>
                  <a:tcPr/>
                </a:tc>
                <a:extLst>
                  <a:ext uri="{0D108BD9-81ED-4DB2-BD59-A6C34878D82A}">
                    <a16:rowId xmlns:a16="http://schemas.microsoft.com/office/drawing/2014/main" val="10002"/>
                  </a:ext>
                </a:extLst>
              </a:tr>
              <a:tr h="1097280">
                <a:tc>
                  <a:txBody>
                    <a:bodyPr/>
                    <a:lstStyle/>
                    <a:p>
                      <a:pPr algn="just" rtl="1">
                        <a:lnSpc>
                          <a:spcPct val="150000"/>
                        </a:lnSpc>
                        <a:spcAft>
                          <a:spcPts val="0"/>
                        </a:spcAft>
                      </a:pPr>
                      <a:r>
                        <a:rPr lang="he-IL" sz="1200" dirty="0">
                          <a:effectLst/>
                        </a:rPr>
                        <a:t>נימוק חשיבות הערך</a:t>
                      </a:r>
                      <a:endParaRPr lang="en-US" sz="1200" dirty="0">
                        <a:effectLst/>
                        <a:latin typeface="Times New Roman"/>
                        <a:ea typeface="SimSun"/>
                        <a:cs typeface="Arial"/>
                      </a:endParaRPr>
                    </a:p>
                  </a:txBody>
                  <a:tcPr marL="68580" marR="68580" marT="0" marB="0"/>
                </a:tc>
                <a:tc>
                  <a:txBody>
                    <a:bodyPr/>
                    <a:lstStyle/>
                    <a:p>
                      <a:pPr algn="just" rtl="1">
                        <a:lnSpc>
                          <a:spcPct val="150000"/>
                        </a:lnSpc>
                        <a:spcAft>
                          <a:spcPts val="0"/>
                        </a:spcAft>
                      </a:pPr>
                      <a:r>
                        <a:rPr lang="he-IL" sz="1200">
                          <a:effectLst/>
                        </a:rPr>
                        <a:t>לא נימק את חשיבות הערך או </a:t>
                      </a:r>
                      <a:br>
                        <a:rPr lang="he-IL" sz="1200">
                          <a:effectLst/>
                        </a:rPr>
                      </a:br>
                      <a:r>
                        <a:rPr lang="he-IL" sz="1200">
                          <a:effectLst/>
                        </a:rPr>
                        <a:t>נימק באופן לא ממצה (1) </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0"/>
                        </a:spcAft>
                      </a:pPr>
                      <a:r>
                        <a:rPr lang="he-IL" sz="1200">
                          <a:effectLst/>
                        </a:rPr>
                        <a:t>נימק חשיבות הערך , אך רק לאדם או רק לחברה. (1.5)</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0"/>
                        </a:spcAft>
                      </a:pPr>
                      <a:r>
                        <a:rPr lang="he-IL" sz="1200" dirty="0">
                          <a:effectLst/>
                        </a:rPr>
                        <a:t>נימוק חשיבות הערך  הן לאדם והן לחברה (2נק.)</a:t>
                      </a:r>
                      <a:endParaRPr lang="en-US" sz="1200" dirty="0">
                        <a:effectLst/>
                        <a:latin typeface="Times New Roman"/>
                        <a:ea typeface="SimSun"/>
                        <a:cs typeface="Arial"/>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757643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899592" y="404664"/>
            <a:ext cx="7156317" cy="4392487"/>
          </a:xfrm>
        </p:spPr>
        <p:txBody>
          <a:bodyPr>
            <a:normAutofit/>
          </a:bodyPr>
          <a:lstStyle/>
          <a:p>
            <a:r>
              <a:rPr lang="he-IL" dirty="0"/>
              <a:t>. </a:t>
            </a:r>
            <a:r>
              <a:rPr lang="he-IL" sz="2000" dirty="0"/>
              <a:t>מעסיקים רבים נוטים להימנע מלקבל נשים לתפקידי מפתח משום שלדעתם נשים חלשות יותר מגברים ומתקשות בקבלת החלטות </a:t>
            </a:r>
          </a:p>
          <a:p>
            <a:r>
              <a:rPr lang="he-IL" sz="2000" dirty="0"/>
              <a:t>א.	מהי סכמה? הצג שני סוגי סכמות לעיבוד מידע הבאים לידי ביטוי בפתיח, והדגם אחת </a:t>
            </a:r>
            <a:r>
              <a:rPr lang="he-IL" sz="2000"/>
              <a:t>מהן.(5 </a:t>
            </a:r>
            <a:r>
              <a:rPr lang="he-IL" sz="2000" dirty="0" err="1"/>
              <a:t>נק</a:t>
            </a:r>
            <a:r>
              <a:rPr lang="he-IL" sz="2000" dirty="0"/>
              <a:t>.)</a:t>
            </a:r>
          </a:p>
          <a:p>
            <a:r>
              <a:rPr lang="he-IL" sz="2000" dirty="0"/>
              <a:t>ב	ציין מהו  הערך שנפגע מהתנהגותם של המעסיקים המתוארת   בפתיח , והסבר כיצד לדעתך ניתן להימנע מפגיעה בערך זה (5 </a:t>
            </a:r>
            <a:r>
              <a:rPr lang="he-IL" sz="2000" dirty="0" err="1"/>
              <a:t>נק</a:t>
            </a:r>
            <a:r>
              <a:rPr lang="he-IL" sz="2000" dirty="0"/>
              <a:t>.)</a:t>
            </a:r>
          </a:p>
          <a:p>
            <a:r>
              <a:rPr lang="he-IL" sz="2000" dirty="0"/>
              <a:t>תשובה: הערך הנפגע הוא ערך השוויון  או כבוד או אחריות חברתית. ניתן להימנע מפגיעה בערך זה בכך שהמעסיק יעסיק בתפקידי מפתח נשים וגברים באופן שוויוני בהתאם לכישוריהם והשכלתם ולא בהתאם למינם. </a:t>
            </a:r>
          </a:p>
          <a:p>
            <a:endParaRPr lang="he-IL" sz="2000" dirty="0"/>
          </a:p>
          <a:p>
            <a:endParaRPr lang="he-IL" sz="2000" dirty="0"/>
          </a:p>
          <a:p>
            <a:endParaRPr lang="he-IL" sz="2000" dirty="0"/>
          </a:p>
        </p:txBody>
      </p:sp>
      <p:graphicFrame>
        <p:nvGraphicFramePr>
          <p:cNvPr id="4" name="טבלה 3"/>
          <p:cNvGraphicFramePr>
            <a:graphicFrameLocks noGrp="1"/>
          </p:cNvGraphicFramePr>
          <p:nvPr>
            <p:extLst>
              <p:ext uri="{D42A27DB-BD31-4B8C-83A1-F6EECF244321}">
                <p14:modId xmlns:p14="http://schemas.microsoft.com/office/powerpoint/2010/main" val="889353702"/>
              </p:ext>
            </p:extLst>
          </p:nvPr>
        </p:nvGraphicFramePr>
        <p:xfrm>
          <a:off x="2274253" y="4149080"/>
          <a:ext cx="4582160" cy="2194560"/>
        </p:xfrm>
        <a:graphic>
          <a:graphicData uri="http://schemas.openxmlformats.org/drawingml/2006/table">
            <a:tbl>
              <a:tblPr rtl="1" firstRow="1" firstCol="1" bandRow="1">
                <a:tableStyleId>{5C22544A-7EE6-4342-B048-85BDC9FD1C3A}</a:tableStyleId>
              </a:tblPr>
              <a:tblGrid>
                <a:gridCol w="1147445">
                  <a:extLst>
                    <a:ext uri="{9D8B030D-6E8A-4147-A177-3AD203B41FA5}">
                      <a16:colId xmlns:a16="http://schemas.microsoft.com/office/drawing/2014/main" val="20000"/>
                    </a:ext>
                  </a:extLst>
                </a:gridCol>
                <a:gridCol w="1158240">
                  <a:extLst>
                    <a:ext uri="{9D8B030D-6E8A-4147-A177-3AD203B41FA5}">
                      <a16:colId xmlns:a16="http://schemas.microsoft.com/office/drawing/2014/main" val="20001"/>
                    </a:ext>
                  </a:extLst>
                </a:gridCol>
                <a:gridCol w="1118235">
                  <a:extLst>
                    <a:ext uri="{9D8B030D-6E8A-4147-A177-3AD203B41FA5}">
                      <a16:colId xmlns:a16="http://schemas.microsoft.com/office/drawing/2014/main" val="20002"/>
                    </a:ext>
                  </a:extLst>
                </a:gridCol>
                <a:gridCol w="1158240">
                  <a:extLst>
                    <a:ext uri="{9D8B030D-6E8A-4147-A177-3AD203B41FA5}">
                      <a16:colId xmlns:a16="http://schemas.microsoft.com/office/drawing/2014/main" val="20003"/>
                    </a:ext>
                  </a:extLst>
                </a:gridCol>
              </a:tblGrid>
              <a:tr h="0">
                <a:tc>
                  <a:txBody>
                    <a:bodyPr/>
                    <a:lstStyle/>
                    <a:p>
                      <a:pPr rtl="1"/>
                      <a:endParaRPr lang="en-US" sz="1000" dirty="0">
                        <a:effectLst/>
                        <a:latin typeface="Calibri"/>
                        <a:cs typeface="Arial"/>
                      </a:endParaRPr>
                    </a:p>
                  </a:txBody>
                  <a:tcPr marL="68580" marR="68580" marT="0" marB="0"/>
                </a:tc>
                <a:tc>
                  <a:txBody>
                    <a:bodyPr/>
                    <a:lstStyle/>
                    <a:p>
                      <a:pPr algn="just" rtl="1">
                        <a:lnSpc>
                          <a:spcPct val="150000"/>
                        </a:lnSpc>
                        <a:spcAft>
                          <a:spcPts val="800"/>
                        </a:spcAft>
                      </a:pPr>
                      <a:r>
                        <a:rPr lang="he-IL" sz="1200">
                          <a:effectLst/>
                        </a:rPr>
                        <a:t>רמה נמוכה</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800"/>
                        </a:spcAft>
                      </a:pPr>
                      <a:r>
                        <a:rPr lang="he-IL" sz="1200">
                          <a:effectLst/>
                        </a:rPr>
                        <a:t>רמה בינונית</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800"/>
                        </a:spcAft>
                      </a:pPr>
                      <a:r>
                        <a:rPr lang="he-IL" sz="1200">
                          <a:effectLst/>
                        </a:rPr>
                        <a:t>רמה גבוהה</a:t>
                      </a:r>
                      <a:endParaRPr lang="en-US" sz="1200">
                        <a:effectLst/>
                        <a:latin typeface="Times New Roman"/>
                        <a:ea typeface="SimSun"/>
                        <a:cs typeface="Arial"/>
                      </a:endParaRPr>
                    </a:p>
                  </a:txBody>
                  <a:tcPr marL="68580" marR="68580" marT="0" marB="0"/>
                </a:tc>
                <a:extLst>
                  <a:ext uri="{0D108BD9-81ED-4DB2-BD59-A6C34878D82A}">
                    <a16:rowId xmlns:a16="http://schemas.microsoft.com/office/drawing/2014/main" val="10000"/>
                  </a:ext>
                </a:extLst>
              </a:tr>
              <a:tr h="0">
                <a:tc>
                  <a:txBody>
                    <a:bodyPr/>
                    <a:lstStyle/>
                    <a:p>
                      <a:pPr algn="just" rtl="1">
                        <a:lnSpc>
                          <a:spcPct val="150000"/>
                        </a:lnSpc>
                        <a:spcAft>
                          <a:spcPts val="800"/>
                        </a:spcAft>
                      </a:pPr>
                      <a:r>
                        <a:rPr lang="he-IL" sz="1200">
                          <a:effectLst/>
                        </a:rPr>
                        <a:t>ציון הערך</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800"/>
                        </a:spcAft>
                      </a:pPr>
                      <a:r>
                        <a:rPr lang="he-IL" sz="1200">
                          <a:effectLst/>
                        </a:rPr>
                        <a:t>לא זיהה את הערך כלל  (0)</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800"/>
                        </a:spcAft>
                      </a:pPr>
                      <a:r>
                        <a:rPr lang="he-IL" sz="1200">
                          <a:effectLst/>
                        </a:rPr>
                        <a:t>זיהה ערך אך לא רלוונטי (1)</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800"/>
                        </a:spcAft>
                      </a:pPr>
                      <a:r>
                        <a:rPr lang="he-IL" sz="1200">
                          <a:effectLst/>
                        </a:rPr>
                        <a:t>זיהה את הערך.</a:t>
                      </a:r>
                      <a:br>
                        <a:rPr lang="he-IL" sz="1200">
                          <a:effectLst/>
                        </a:rPr>
                      </a:br>
                      <a:r>
                        <a:rPr lang="he-IL" sz="1200">
                          <a:effectLst/>
                        </a:rPr>
                        <a:t>(2 נק)</a:t>
                      </a:r>
                      <a:endParaRPr lang="en-US" sz="1200">
                        <a:effectLst/>
                        <a:latin typeface="Times New Roman"/>
                        <a:ea typeface="SimSun"/>
                        <a:cs typeface="Arial"/>
                      </a:endParaRPr>
                    </a:p>
                  </a:txBody>
                  <a:tcPr marL="68580" marR="68580" marT="0" marB="0"/>
                </a:tc>
                <a:extLst>
                  <a:ext uri="{0D108BD9-81ED-4DB2-BD59-A6C34878D82A}">
                    <a16:rowId xmlns:a16="http://schemas.microsoft.com/office/drawing/2014/main" val="10001"/>
                  </a:ext>
                </a:extLst>
              </a:tr>
              <a:tr h="0">
                <a:tc>
                  <a:txBody>
                    <a:bodyPr/>
                    <a:lstStyle/>
                    <a:p>
                      <a:pPr algn="just" rtl="1">
                        <a:lnSpc>
                          <a:spcPct val="150000"/>
                        </a:lnSpc>
                        <a:spcAft>
                          <a:spcPts val="0"/>
                        </a:spcAft>
                      </a:pPr>
                      <a:r>
                        <a:rPr lang="he-IL" sz="1200" dirty="0">
                          <a:effectLst/>
                        </a:rPr>
                        <a:t>עמדה אישית הכוללת הנמקה</a:t>
                      </a:r>
                      <a:endParaRPr lang="en-US" sz="1200" dirty="0">
                        <a:effectLst/>
                        <a:latin typeface="Times New Roman"/>
                        <a:ea typeface="SimSun"/>
                        <a:cs typeface="Arial"/>
                      </a:endParaRPr>
                    </a:p>
                  </a:txBody>
                  <a:tcPr marL="68580" marR="68580" marT="0" marB="0"/>
                </a:tc>
                <a:tc>
                  <a:txBody>
                    <a:bodyPr/>
                    <a:lstStyle/>
                    <a:p>
                      <a:pPr algn="just" rtl="1">
                        <a:lnSpc>
                          <a:spcPct val="150000"/>
                        </a:lnSpc>
                        <a:spcAft>
                          <a:spcPts val="0"/>
                        </a:spcAft>
                      </a:pPr>
                      <a:r>
                        <a:rPr lang="he-IL" sz="1200">
                          <a:effectLst/>
                        </a:rPr>
                        <a:t>לא הביע עמדה אישית ולא כלל נימוק רלוונטי לסוגייה </a:t>
                      </a:r>
                      <a:endParaRPr lang="en-US" sz="1200">
                        <a:effectLst/>
                      </a:endParaRPr>
                    </a:p>
                    <a:p>
                      <a:pPr algn="just" rtl="1">
                        <a:lnSpc>
                          <a:spcPct val="150000"/>
                        </a:lnSpc>
                        <a:spcAft>
                          <a:spcPts val="0"/>
                        </a:spcAft>
                      </a:pPr>
                      <a:r>
                        <a:rPr lang="he-IL" sz="1200">
                          <a:effectLst/>
                        </a:rPr>
                        <a:t>0 נק' </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0"/>
                        </a:spcAft>
                      </a:pPr>
                      <a:r>
                        <a:rPr lang="he-IL" sz="1200">
                          <a:effectLst/>
                        </a:rPr>
                        <a:t>התלמיד הביע עמדה אישית לא מנומקת </a:t>
                      </a:r>
                      <a:endParaRPr lang="en-US" sz="1200">
                        <a:effectLst/>
                      </a:endParaRPr>
                    </a:p>
                    <a:p>
                      <a:pPr algn="just" rtl="1">
                        <a:lnSpc>
                          <a:spcPct val="150000"/>
                        </a:lnSpc>
                        <a:spcAft>
                          <a:spcPts val="0"/>
                        </a:spcAft>
                      </a:pPr>
                      <a:r>
                        <a:rPr lang="he-IL" sz="1200">
                          <a:effectLst/>
                        </a:rPr>
                        <a:t>1 נק'</a:t>
                      </a:r>
                      <a:endParaRPr lang="en-US" sz="1200">
                        <a:effectLst/>
                        <a:latin typeface="Times New Roman"/>
                        <a:ea typeface="SimSun"/>
                        <a:cs typeface="Arial"/>
                      </a:endParaRPr>
                    </a:p>
                  </a:txBody>
                  <a:tcPr marL="68580" marR="68580" marT="0" marB="0"/>
                </a:tc>
                <a:tc>
                  <a:txBody>
                    <a:bodyPr/>
                    <a:lstStyle/>
                    <a:p>
                      <a:pPr algn="just" rtl="1">
                        <a:lnSpc>
                          <a:spcPct val="150000"/>
                        </a:lnSpc>
                        <a:spcAft>
                          <a:spcPts val="0"/>
                        </a:spcAft>
                      </a:pPr>
                      <a:r>
                        <a:rPr lang="he-IL" sz="1200" dirty="0">
                          <a:effectLst/>
                        </a:rPr>
                        <a:t>התלמיד הביע עמדה אישית הכוללת נימוקים רלוונטיים לסוגיה.</a:t>
                      </a:r>
                      <a:endParaRPr lang="en-US" sz="1200" dirty="0">
                        <a:effectLst/>
                      </a:endParaRPr>
                    </a:p>
                    <a:p>
                      <a:pPr algn="just" rtl="1">
                        <a:lnSpc>
                          <a:spcPct val="150000"/>
                        </a:lnSpc>
                        <a:spcAft>
                          <a:spcPts val="0"/>
                        </a:spcAft>
                      </a:pPr>
                      <a:r>
                        <a:rPr lang="he-IL" sz="1200" dirty="0">
                          <a:effectLst/>
                        </a:rPr>
                        <a:t>2-3) נק'</a:t>
                      </a:r>
                      <a:endParaRPr lang="en-US" sz="1200" dirty="0">
                        <a:effectLst/>
                        <a:latin typeface="Times New Roman"/>
                        <a:ea typeface="SimSun"/>
                        <a:cs typeface="Arial"/>
                      </a:endParaRPr>
                    </a:p>
                  </a:txBody>
                  <a:tcPr marL="68580" marR="68580" marT="0" marB="0"/>
                </a:tc>
                <a:extLst>
                  <a:ext uri="{0D108BD9-81ED-4DB2-BD59-A6C34878D82A}">
                    <a16:rowId xmlns:a16="http://schemas.microsoft.com/office/drawing/2014/main" val="10002"/>
                  </a:ext>
                </a:extLst>
              </a:tr>
            </a:tbl>
          </a:graphicData>
        </a:graphic>
      </p:graphicFrame>
      <p:sp>
        <p:nvSpPr>
          <p:cNvPr id="5" name="Rectangle 1"/>
          <p:cNvSpPr>
            <a:spLocks noChangeArrowheads="1"/>
          </p:cNvSpPr>
          <p:nvPr/>
        </p:nvSpPr>
        <p:spPr bwMode="auto">
          <a:xfrm>
            <a:off x="2284413" y="33035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15675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856984" cy="495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491880" y="620688"/>
            <a:ext cx="3600400" cy="707886"/>
          </a:xfrm>
          <a:prstGeom prst="rect">
            <a:avLst/>
          </a:prstGeom>
          <a:noFill/>
        </p:spPr>
        <p:txBody>
          <a:bodyPr wrap="square" rtlCol="1">
            <a:spAutoFit/>
          </a:bodyPr>
          <a:lstStyle/>
          <a:p>
            <a:pPr algn="ctr"/>
            <a:r>
              <a:rPr lang="he-IL" sz="4000" b="1" dirty="0"/>
              <a:t>ערך צלחה</a:t>
            </a:r>
            <a:r>
              <a:rPr lang="he-IL" sz="3600" b="1" dirty="0"/>
              <a:t>!</a:t>
            </a:r>
          </a:p>
        </p:txBody>
      </p:sp>
    </p:spTree>
    <p:extLst>
      <p:ext uri="{BB962C8B-B14F-4D97-AF65-F5344CB8AC3E}">
        <p14:creationId xmlns:p14="http://schemas.microsoft.com/office/powerpoint/2010/main" val="2935836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ציין מיקום תוכן 4"/>
          <p:cNvSpPr>
            <a:spLocks noGrp="1"/>
          </p:cNvSpPr>
          <p:nvPr>
            <p:ph idx="1"/>
          </p:nvPr>
        </p:nvSpPr>
        <p:spPr>
          <a:xfrm>
            <a:off x="872067" y="620688"/>
            <a:ext cx="7516357" cy="5832648"/>
          </a:xfrm>
        </p:spPr>
        <p:txBody>
          <a:bodyPr>
            <a:normAutofit/>
          </a:bodyPr>
          <a:lstStyle/>
          <a:p>
            <a:r>
              <a:rPr lang="he-IL" dirty="0"/>
              <a:t>האם ניתן להגדיר את העוני כבעיה של יחידים בחברה או כבעיה חברתית של מדינת ישראל?</a:t>
            </a:r>
          </a:p>
          <a:p>
            <a:r>
              <a:rPr lang="he-IL" dirty="0"/>
              <a:t>לפי מה נחליט האם זו בעיה של המדינה או בעיה של מספר אנשים(בעיה אובייקטיבית /בעיה סובייקטיבית)</a:t>
            </a:r>
          </a:p>
          <a:p>
            <a:r>
              <a:rPr lang="he-IL" dirty="0"/>
              <a:t>האם חשוב להגדיר עוני(או כל בעיה חברתית אחרת) כבעיה חברתית? מדוע?</a:t>
            </a:r>
          </a:p>
          <a:p>
            <a:r>
              <a:rPr lang="he-IL" dirty="0"/>
              <a:t> כאשר המדינה מדגישה בעיה מסוימת כבעיה חברתית</a:t>
            </a:r>
          </a:p>
          <a:p>
            <a:r>
              <a:rPr lang="he-IL" dirty="0"/>
              <a:t>מהם הערכים שמנחים אותה?</a:t>
            </a:r>
          </a:p>
          <a:p>
            <a:r>
              <a:rPr lang="he-IL" dirty="0"/>
              <a:t>אחריות חברתית, סולידריות, </a:t>
            </a:r>
            <a:r>
              <a:rPr lang="he-IL" dirty="0" err="1"/>
              <a:t>שיוויון</a:t>
            </a:r>
            <a:r>
              <a:rPr lang="he-IL" dirty="0"/>
              <a:t>, כבוד, צדק</a:t>
            </a:r>
          </a:p>
          <a:p>
            <a:r>
              <a:rPr lang="he-IL" dirty="0"/>
              <a:t> אם אכן זו בעיה חברתית האם העוני במדינת ישראל נוגע בכם?</a:t>
            </a:r>
          </a:p>
          <a:p>
            <a:r>
              <a:rPr lang="he-IL" dirty="0"/>
              <a:t>האם יש מי מכם שמסייעים בכל דרך שהיא להתמודד עם עוני? כיצד?</a:t>
            </a:r>
          </a:p>
          <a:p>
            <a:r>
              <a:rPr lang="he-IL" dirty="0"/>
              <a:t>אם כן מהם הם הערכים שמנחים אתכם?</a:t>
            </a:r>
          </a:p>
          <a:p>
            <a:endParaRPr lang="he-IL" dirty="0"/>
          </a:p>
          <a:p>
            <a:endParaRPr lang="he-IL" dirty="0"/>
          </a:p>
          <a:p>
            <a:endParaRPr lang="he-IL" dirty="0"/>
          </a:p>
        </p:txBody>
      </p:sp>
    </p:spTree>
    <p:extLst>
      <p:ext uri="{BB962C8B-B14F-4D97-AF65-F5344CB8AC3E}">
        <p14:creationId xmlns:p14="http://schemas.microsoft.com/office/powerpoint/2010/main" val="14873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ציין מיקום תוכן 4"/>
          <p:cNvSpPr>
            <a:spLocks noGrp="1"/>
          </p:cNvSpPr>
          <p:nvPr>
            <p:ph idx="1"/>
          </p:nvPr>
        </p:nvSpPr>
        <p:spPr>
          <a:xfrm>
            <a:off x="872067" y="1844824"/>
            <a:ext cx="7588365" cy="4281339"/>
          </a:xfrm>
        </p:spPr>
        <p:txBody>
          <a:bodyPr>
            <a:normAutofit fontScale="62500" lnSpcReduction="20000"/>
          </a:bodyPr>
          <a:lstStyle/>
          <a:p>
            <a:r>
              <a:rPr lang="he-IL" dirty="0"/>
              <a:t/>
            </a:r>
            <a:br>
              <a:rPr lang="he-IL" dirty="0"/>
            </a:br>
            <a:r>
              <a:rPr lang="he-IL" b="1" dirty="0"/>
              <a:t/>
            </a:r>
            <a:br>
              <a:rPr lang="he-IL" b="1" dirty="0"/>
            </a:br>
            <a:r>
              <a:rPr lang="he-IL" dirty="0"/>
              <a:t/>
            </a:r>
            <a:br>
              <a:rPr lang="he-IL" dirty="0"/>
            </a:br>
            <a:r>
              <a:rPr lang="he-IL" dirty="0"/>
              <a:t/>
            </a:r>
            <a:br>
              <a:rPr lang="he-IL" dirty="0"/>
            </a:br>
            <a:r>
              <a:rPr lang="he-IL" dirty="0"/>
              <a:t/>
            </a:r>
            <a:br>
              <a:rPr lang="he-IL" dirty="0"/>
            </a:br>
            <a:r>
              <a:rPr lang="he-IL" dirty="0"/>
              <a:t/>
            </a:r>
            <a:br>
              <a:rPr lang="he-IL" dirty="0"/>
            </a:br>
            <a:r>
              <a:rPr lang="he-IL" sz="2800" b="1" dirty="0"/>
              <a:t>כאילו אפשר למתוח קו ולומר: מתחתיו העוני.</a:t>
            </a:r>
            <a:br>
              <a:rPr lang="he-IL" sz="2800" b="1" dirty="0"/>
            </a:br>
            <a:r>
              <a:rPr lang="he-IL" sz="2800" b="1" dirty="0"/>
              <a:t>הנה הלחם </a:t>
            </a:r>
            <a:r>
              <a:rPr lang="he-IL" sz="2800" b="1" dirty="0" err="1"/>
              <a:t>שבציבעי</a:t>
            </a:r>
            <a:r>
              <a:rPr lang="he-IL" sz="2800" b="1" dirty="0"/>
              <a:t> איפור זולים נהיה שחור</a:t>
            </a:r>
            <a:br>
              <a:rPr lang="he-IL" sz="2800" b="1" dirty="0"/>
            </a:br>
            <a:r>
              <a:rPr lang="he-IL" sz="2800" b="1" dirty="0"/>
              <a:t>והזיתים בצלחת קטנה על מפת השולחן.</a:t>
            </a:r>
            <a:br>
              <a:rPr lang="he-IL" sz="2800" b="1" dirty="0"/>
            </a:br>
            <a:r>
              <a:rPr lang="he-IL" sz="2800" b="1" dirty="0"/>
              <a:t>באוויר, עפו יונים במטס הצדעה</a:t>
            </a:r>
            <a:br>
              <a:rPr lang="he-IL" sz="2800" b="1" dirty="0"/>
            </a:br>
            <a:r>
              <a:rPr lang="he-IL" sz="2800" b="1" dirty="0"/>
              <a:t>לצלילי הפעמון שביד מוכר הנפט בעגלה האדומה,</a:t>
            </a:r>
            <a:br>
              <a:rPr lang="he-IL" sz="2800" b="1" dirty="0"/>
            </a:br>
            <a:r>
              <a:rPr lang="he-IL" sz="2800" b="1" dirty="0"/>
              <a:t>והיה גם קול הנחיתה של מגפי הגומי באדמה הבוצית.</a:t>
            </a:r>
            <a:br>
              <a:rPr lang="he-IL" sz="2800" b="1" dirty="0"/>
            </a:br>
            <a:r>
              <a:rPr lang="he-IL" sz="2800" b="1" dirty="0"/>
              <a:t>הייתי ילד, בבית שקראו לו צריף,</a:t>
            </a:r>
            <a:br>
              <a:rPr lang="he-IL" sz="2800" b="1" dirty="0"/>
            </a:br>
            <a:r>
              <a:rPr lang="he-IL" sz="2800" b="1" dirty="0"/>
              <a:t>בשכונה שאמרו עליה מעברה.</a:t>
            </a:r>
            <a:br>
              <a:rPr lang="he-IL" sz="2800" b="1" dirty="0"/>
            </a:br>
            <a:r>
              <a:rPr lang="he-IL" sz="2800" b="1" dirty="0"/>
              <a:t>הקו היחיד שראיתי היה קו האופק</a:t>
            </a:r>
            <a:br>
              <a:rPr lang="he-IL" sz="2800" b="1" dirty="0"/>
            </a:br>
            <a:r>
              <a:rPr lang="he-IL" sz="2800" b="1" dirty="0"/>
              <a:t>ומתחתיו </a:t>
            </a:r>
            <a:r>
              <a:rPr lang="he-IL" sz="2800" b="1" dirty="0" err="1"/>
              <a:t>הכל</a:t>
            </a:r>
            <a:r>
              <a:rPr lang="he-IL" sz="2800" b="1" dirty="0"/>
              <a:t> נראה עוני.</a:t>
            </a:r>
          </a:p>
          <a:p>
            <a:r>
              <a:rPr lang="he-IL" sz="2800" b="1" dirty="0"/>
              <a:t/>
            </a:r>
            <a:br>
              <a:rPr lang="he-IL" sz="2800" b="1" dirty="0"/>
            </a:br>
            <a:r>
              <a:rPr lang="en-US" sz="2800" b="1" dirty="0">
                <a:hlinkClick r:id="rId2"/>
              </a:rPr>
              <a:t>https://www.youtube.com/watch?v=U7abFztuUsE</a:t>
            </a:r>
            <a:endParaRPr lang="he-IL" sz="2800" b="1" dirty="0"/>
          </a:p>
        </p:txBody>
      </p:sp>
      <p:sp>
        <p:nvSpPr>
          <p:cNvPr id="4" name="כותרת 3"/>
          <p:cNvSpPr>
            <a:spLocks noGrp="1"/>
          </p:cNvSpPr>
          <p:nvPr>
            <p:ph type="title"/>
          </p:nvPr>
        </p:nvSpPr>
        <p:spPr/>
        <p:txBody>
          <a:bodyPr>
            <a:normAutofit/>
          </a:bodyPr>
          <a:lstStyle/>
          <a:p>
            <a:r>
              <a:rPr lang="he-IL" sz="3600" b="1" dirty="0"/>
              <a:t>קו העוני/רוני סומק</a:t>
            </a:r>
          </a:p>
        </p:txBody>
      </p:sp>
    </p:spTree>
    <p:extLst>
      <p:ext uri="{BB962C8B-B14F-4D97-AF65-F5344CB8AC3E}">
        <p14:creationId xmlns:p14="http://schemas.microsoft.com/office/powerpoint/2010/main" val="2314931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9308" y="3728145"/>
            <a:ext cx="4585692" cy="3118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מציין מיקום תוכן 1"/>
          <p:cNvSpPr>
            <a:spLocks noGrp="1"/>
          </p:cNvSpPr>
          <p:nvPr>
            <p:ph idx="1"/>
          </p:nvPr>
        </p:nvSpPr>
        <p:spPr/>
        <p:txBody>
          <a:bodyPr/>
          <a:lstStyle/>
          <a:p>
            <a:endParaRPr lang="he-IL" dirty="0"/>
          </a:p>
          <a:p>
            <a:r>
              <a:rPr lang="he-IL" sz="3200" dirty="0"/>
              <a:t>      </a:t>
            </a:r>
            <a:r>
              <a:rPr lang="he-IL" sz="3600" b="1" dirty="0"/>
              <a:t>ערך</a:t>
            </a:r>
            <a:r>
              <a:rPr lang="he-IL" sz="4400" b="1" dirty="0"/>
              <a:t> </a:t>
            </a:r>
            <a:r>
              <a:rPr lang="he-IL" sz="3200" dirty="0"/>
              <a:t>         </a:t>
            </a:r>
            <a:r>
              <a:rPr lang="he-IL" sz="3600" b="1" dirty="0"/>
              <a:t>מעורבות </a:t>
            </a:r>
            <a:r>
              <a:rPr lang="he-IL" sz="3200" dirty="0"/>
              <a:t>    </a:t>
            </a:r>
            <a:r>
              <a:rPr lang="he-IL" sz="3600" b="1" dirty="0"/>
              <a:t>רלוונטיות</a:t>
            </a:r>
            <a:r>
              <a:rPr lang="he-IL" sz="3200" dirty="0"/>
              <a:t>        </a:t>
            </a:r>
          </a:p>
        </p:txBody>
      </p:sp>
      <p:sp>
        <p:nvSpPr>
          <p:cNvPr id="3" name="כותרת 2"/>
          <p:cNvSpPr>
            <a:spLocks noGrp="1"/>
          </p:cNvSpPr>
          <p:nvPr>
            <p:ph type="title"/>
          </p:nvPr>
        </p:nvSpPr>
        <p:spPr/>
        <p:txBody>
          <a:bodyPr>
            <a:noAutofit/>
          </a:bodyPr>
          <a:lstStyle/>
          <a:p>
            <a:r>
              <a:rPr lang="he-IL" sz="8000" b="1" dirty="0" err="1"/>
              <a:t>עמ"ר</a:t>
            </a:r>
            <a:endParaRPr lang="he-IL" sz="8000" b="1" dirty="0"/>
          </a:p>
        </p:txBody>
      </p:sp>
      <p:cxnSp>
        <p:nvCxnSpPr>
          <p:cNvPr id="5" name="מחבר חץ ישר 4"/>
          <p:cNvCxnSpPr/>
          <p:nvPr/>
        </p:nvCxnSpPr>
        <p:spPr>
          <a:xfrm>
            <a:off x="5436096" y="1556792"/>
            <a:ext cx="1368152"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מחבר חץ ישר 6"/>
          <p:cNvCxnSpPr/>
          <p:nvPr/>
        </p:nvCxnSpPr>
        <p:spPr>
          <a:xfrm flipH="1">
            <a:off x="4716016" y="1556792"/>
            <a:ext cx="72008"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מחבר חץ ישר 8"/>
          <p:cNvCxnSpPr/>
          <p:nvPr/>
        </p:nvCxnSpPr>
        <p:spPr>
          <a:xfrm flipH="1">
            <a:off x="2411760" y="1628800"/>
            <a:ext cx="1008112"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6628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כותרת 1"/>
          <p:cNvSpPr txBox="1">
            <a:spLocks/>
          </p:cNvSpPr>
          <p:nvPr/>
        </p:nvSpPr>
        <p:spPr>
          <a:xfrm>
            <a:off x="1047022" y="1126514"/>
            <a:ext cx="7269393" cy="3886661"/>
          </a:xfrm>
          <a:prstGeom prst="rect">
            <a:avLst/>
          </a:prstGeom>
        </p:spPr>
        <p:txBody>
          <a:bodyPr vert="horz" lIns="91440" tIns="45720" rIns="91440" bIns="45720" rtlCol="0" anchor="b">
            <a:normAutofit fontScale="97500"/>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r>
              <a:rPr lang="he-IL" sz="3600" b="1" dirty="0"/>
              <a:t>שאלות </a:t>
            </a:r>
            <a:r>
              <a:rPr lang="he-IL" sz="3600" b="1" dirty="0" err="1"/>
              <a:t>העמ"ר</a:t>
            </a:r>
            <a:endParaRPr lang="he-IL" sz="3600" b="1" dirty="0"/>
          </a:p>
          <a:p>
            <a:r>
              <a:rPr lang="he-IL" sz="3600" b="1" dirty="0"/>
              <a:t> </a:t>
            </a:r>
          </a:p>
          <a:p>
            <a:r>
              <a:rPr lang="he-IL" sz="3100" b="1" dirty="0">
                <a:solidFill>
                  <a:srgbClr val="7030A0"/>
                </a:solidFill>
              </a:rPr>
              <a:t>מטרה:</a:t>
            </a:r>
            <a:r>
              <a:rPr lang="en-US" sz="3100" b="1" dirty="0">
                <a:solidFill>
                  <a:srgbClr val="7030A0"/>
                </a:solidFill>
              </a:rPr>
              <a:t> </a:t>
            </a:r>
            <a:r>
              <a:rPr lang="he-IL" sz="3100" b="1" dirty="0">
                <a:solidFill>
                  <a:srgbClr val="7030A0"/>
                </a:solidFill>
              </a:rPr>
              <a:t>לאפשר למורים קידום למידה הנוגעת </a:t>
            </a:r>
          </a:p>
          <a:p>
            <a:r>
              <a:rPr lang="he-IL" sz="3100" b="1" dirty="0">
                <a:solidFill>
                  <a:srgbClr val="7030A0"/>
                </a:solidFill>
              </a:rPr>
              <a:t>בכל רבדי האישיות של האדם</a:t>
            </a:r>
          </a:p>
          <a:p>
            <a:endParaRPr lang="he-IL" sz="2100" b="1" dirty="0"/>
          </a:p>
          <a:p>
            <a:r>
              <a:rPr lang="he-IL" sz="2100" b="1" dirty="0">
                <a:cs typeface="+mn-cs"/>
              </a:rPr>
              <a:t>הדרך:</a:t>
            </a:r>
            <a:r>
              <a:rPr lang="en-US" sz="2100" b="1" dirty="0">
                <a:cs typeface="+mn-cs"/>
              </a:rPr>
              <a:t> </a:t>
            </a:r>
            <a:r>
              <a:rPr lang="he-IL" sz="2100" b="1" dirty="0">
                <a:cs typeface="+mn-cs"/>
              </a:rPr>
              <a:t>בניית דגמי למידה והוראה מתאימים</a:t>
            </a:r>
          </a:p>
          <a:p>
            <a:r>
              <a:rPr lang="he-IL" sz="2100" b="1" dirty="0">
                <a:cs typeface="+mn-cs"/>
              </a:rPr>
              <a:t>           שינויי איטי ומדורג בהיבחנות החיצונית</a:t>
            </a:r>
          </a:p>
          <a:p>
            <a:endParaRPr lang="he-IL" sz="2100" b="1" dirty="0">
              <a:cs typeface="+mn-cs"/>
            </a:endParaRPr>
          </a:p>
        </p:txBody>
      </p:sp>
      <p:sp>
        <p:nvSpPr>
          <p:cNvPr id="2" name="TextBox 1"/>
          <p:cNvSpPr txBox="1"/>
          <p:nvPr/>
        </p:nvSpPr>
        <p:spPr>
          <a:xfrm>
            <a:off x="395536" y="5733256"/>
            <a:ext cx="8280920" cy="830997"/>
          </a:xfrm>
          <a:prstGeom prst="rect">
            <a:avLst/>
          </a:prstGeom>
          <a:solidFill>
            <a:schemeClr val="accent5">
              <a:lumMod val="60000"/>
              <a:lumOff val="40000"/>
            </a:schemeClr>
          </a:solidFill>
        </p:spPr>
        <p:txBody>
          <a:bodyPr wrap="square" rtlCol="1">
            <a:spAutoFit/>
          </a:bodyPr>
          <a:lstStyle/>
          <a:p>
            <a:r>
              <a:rPr lang="he-IL" sz="1600" b="1" dirty="0"/>
              <a:t>ממטרות חוק החינוך הממלכתי: </a:t>
            </a:r>
          </a:p>
          <a:p>
            <a:r>
              <a:rPr lang="he-IL" sz="1600" b="1" i="1" dirty="0"/>
              <a:t>"לחנך אדם להיות אוהב אדם, אוהב עמו ואוהב ארצו...  המכבד את הוריו, משפחתו ומורשתו, </a:t>
            </a:r>
          </a:p>
          <a:p>
            <a:r>
              <a:rPr lang="he-IL" sz="1600" b="1" i="1" dirty="0"/>
              <a:t>  את זהותו התרבותית ואת לשונו... לפתח את אישיות הילד והילדה"</a:t>
            </a:r>
          </a:p>
        </p:txBody>
      </p:sp>
    </p:spTree>
    <p:extLst>
      <p:ext uri="{BB962C8B-B14F-4D97-AF65-F5344CB8AC3E}">
        <p14:creationId xmlns:p14="http://schemas.microsoft.com/office/powerpoint/2010/main" val="367195201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72067" y="2492896"/>
            <a:ext cx="7408333" cy="3633267"/>
          </a:xfrm>
        </p:spPr>
        <p:txBody>
          <a:bodyPr>
            <a:normAutofit fontScale="47500" lnSpcReduction="20000"/>
          </a:bodyPr>
          <a:lstStyle/>
          <a:p>
            <a:pPr marL="0" indent="0" algn="just">
              <a:lnSpc>
                <a:spcPct val="160000"/>
              </a:lnSpc>
              <a:buNone/>
            </a:pPr>
            <a:r>
              <a:rPr lang="he-IL" sz="3400" dirty="0">
                <a:latin typeface="Lucida Sans Unicode" panose="020B0602030504020204" pitchFamily="34" charset="0"/>
                <a:cs typeface="Lucida Sans Unicode" panose="020B0602030504020204" pitchFamily="34" charset="0"/>
              </a:rPr>
              <a:t>מורים רבים עסוקים בשאלה כיצד ניתן להפיח רוח למידה בכיתה ולפתח למידה שעם היותה </a:t>
            </a:r>
            <a:r>
              <a:rPr lang="he-IL" sz="3400" dirty="0" err="1">
                <a:latin typeface="Lucida Sans Unicode" panose="020B0602030504020204" pitchFamily="34" charset="0"/>
                <a:cs typeface="Lucida Sans Unicode" panose="020B0602030504020204" pitchFamily="34" charset="0"/>
              </a:rPr>
              <a:t>מרחיבת</a:t>
            </a:r>
            <a:r>
              <a:rPr lang="he-IL" sz="3400" dirty="0">
                <a:latin typeface="Lucida Sans Unicode" panose="020B0602030504020204" pitchFamily="34" charset="0"/>
                <a:cs typeface="Lucida Sans Unicode" panose="020B0602030504020204" pitchFamily="34" charset="0"/>
              </a:rPr>
              <a:t> ידיעות, שתחשוף את התלמידים לאוצרות הרוח, המדע והמורשת תעניין את הלומדים, תסקרן אותם, תפעים אותם, תעורר אותם לחשיבה וליצירה. למידה שתעניק ידע ומיומנויות, ועם זאת גם תיגע בעולמם הפנימי של הלומדים, תצמיח אותם, תבנה את יכולותיהם ואת אישיותם</a:t>
            </a:r>
            <a:r>
              <a:rPr lang="he-IL" sz="2500" dirty="0">
                <a:latin typeface="Lucida Sans Unicode" panose="020B0602030504020204" pitchFamily="34" charset="0"/>
                <a:cs typeface="Lucida Sans Unicode" panose="020B0602030504020204" pitchFamily="34" charset="0"/>
              </a:rPr>
              <a:t>.</a:t>
            </a:r>
            <a:r>
              <a:rPr lang="he-IL" sz="2100" dirty="0">
                <a:latin typeface="Lucida Sans Unicode" panose="020B0602030504020204" pitchFamily="34" charset="0"/>
                <a:cs typeface="Lucida Sans Unicode" panose="020B0602030504020204" pitchFamily="34" charset="0"/>
              </a:rPr>
              <a:t> </a:t>
            </a:r>
          </a:p>
          <a:p>
            <a:pPr marL="0" indent="0">
              <a:lnSpc>
                <a:spcPct val="160000"/>
              </a:lnSpc>
              <a:buNone/>
            </a:pPr>
            <a:endParaRPr lang="he-IL" dirty="0"/>
          </a:p>
          <a:p>
            <a:pPr marL="0" indent="0">
              <a:lnSpc>
                <a:spcPct val="160000"/>
              </a:lnSpc>
              <a:buNone/>
            </a:pPr>
            <a:r>
              <a:rPr lang="he-IL" dirty="0"/>
              <a:t> </a:t>
            </a:r>
            <a:r>
              <a:rPr lang="he-IL" sz="2500" b="1" dirty="0">
                <a:latin typeface="Lucida Sans Unicode" panose="020B0602030504020204" pitchFamily="34" charset="0"/>
                <a:cs typeface="Lucida Sans Unicode" panose="020B0602030504020204" pitchFamily="34" charset="0"/>
              </a:rPr>
              <a:t>למידה שיהיו בה שלוש מטרות ההוראה</a:t>
            </a:r>
            <a:r>
              <a:rPr lang="he-IL" sz="2500" dirty="0">
                <a:latin typeface="Lucida Sans Unicode" panose="020B0602030504020204" pitchFamily="34" charset="0"/>
                <a:cs typeface="Lucida Sans Unicode" panose="020B0602030504020204" pitchFamily="34" charset="0"/>
              </a:rPr>
              <a:t>: </a:t>
            </a:r>
          </a:p>
          <a:p>
            <a:pPr>
              <a:lnSpc>
                <a:spcPct val="160000"/>
              </a:lnSpc>
              <a:buFont typeface="Wingdings" panose="05000000000000000000" pitchFamily="2" charset="2"/>
              <a:buChar char="ü"/>
            </a:pPr>
            <a:r>
              <a:rPr lang="he-IL" sz="2500" dirty="0">
                <a:latin typeface="Lucida Sans Unicode" panose="020B0602030504020204" pitchFamily="34" charset="0"/>
                <a:cs typeface="Lucida Sans Unicode" panose="020B0602030504020204" pitchFamily="34" charset="0"/>
              </a:rPr>
              <a:t>רכישת ידע ומיומנות.</a:t>
            </a:r>
          </a:p>
          <a:p>
            <a:pPr>
              <a:lnSpc>
                <a:spcPct val="160000"/>
              </a:lnSpc>
              <a:buFont typeface="Wingdings" panose="05000000000000000000" pitchFamily="2" charset="2"/>
              <a:buChar char="ü"/>
            </a:pPr>
            <a:r>
              <a:rPr lang="he-IL" sz="2500" dirty="0">
                <a:latin typeface="Lucida Sans Unicode" panose="020B0602030504020204" pitchFamily="34" charset="0"/>
                <a:cs typeface="Lucida Sans Unicode" panose="020B0602030504020204" pitchFamily="34" charset="0"/>
              </a:rPr>
              <a:t> פיתוח חשיבה וסקרנות.</a:t>
            </a:r>
          </a:p>
          <a:p>
            <a:pPr>
              <a:lnSpc>
                <a:spcPct val="160000"/>
              </a:lnSpc>
              <a:buFont typeface="Wingdings" panose="05000000000000000000" pitchFamily="2" charset="2"/>
              <a:buChar char="ü"/>
            </a:pPr>
            <a:r>
              <a:rPr lang="he-IL" sz="2500" dirty="0">
                <a:latin typeface="Lucida Sans Unicode" panose="020B0602030504020204" pitchFamily="34" charset="0"/>
                <a:cs typeface="Lucida Sans Unicode" panose="020B0602030504020204" pitchFamily="34" charset="0"/>
              </a:rPr>
              <a:t> העצמת אישיותו של הלומד ופיתוח ערכיו.</a:t>
            </a:r>
          </a:p>
          <a:p>
            <a:pPr marL="0" indent="0" algn="ctr">
              <a:lnSpc>
                <a:spcPct val="160000"/>
              </a:lnSpc>
              <a:buNone/>
            </a:pPr>
            <a:r>
              <a:rPr lang="he-IL" b="1" dirty="0">
                <a:solidFill>
                  <a:schemeClr val="tx2"/>
                </a:solidFill>
                <a:effectLst>
                  <a:outerShdw blurRad="50800" dist="38100" algn="tr" rotWithShape="0">
                    <a:prstClr val="black">
                      <a:alpha val="40000"/>
                    </a:prstClr>
                  </a:outerShdw>
                </a:effectLst>
                <a:hlinkClick r:id="rId2"/>
              </a:rPr>
              <a:t>מחוון מורחב למורה להכנת שיעור משמעותי ולהעברתו</a:t>
            </a:r>
            <a:endParaRPr lang="he-IL" b="1" dirty="0">
              <a:solidFill>
                <a:schemeClr val="tx2"/>
              </a:solidFill>
            </a:endParaRPr>
          </a:p>
          <a:p>
            <a:pPr marL="0" indent="0" algn="ctr">
              <a:lnSpc>
                <a:spcPct val="160000"/>
              </a:lnSpc>
              <a:buNone/>
            </a:pPr>
            <a:endParaRPr lang="he-IL" dirty="0"/>
          </a:p>
        </p:txBody>
      </p:sp>
      <p:sp>
        <p:nvSpPr>
          <p:cNvPr id="2" name="כותרת 1"/>
          <p:cNvSpPr>
            <a:spLocks noGrp="1"/>
          </p:cNvSpPr>
          <p:nvPr>
            <p:ph type="title"/>
          </p:nvPr>
        </p:nvSpPr>
        <p:spPr/>
        <p:txBody>
          <a:bodyPr>
            <a:normAutofit/>
          </a:bodyPr>
          <a:lstStyle/>
          <a:p>
            <a:r>
              <a:rPr lang="he-IL" sz="3600" b="1" dirty="0">
                <a:latin typeface="Lucida Sans Unicode" panose="020B0602030504020204" pitchFamily="34" charset="0"/>
                <a:cs typeface="Lucida Sans Unicode" panose="020B0602030504020204" pitchFamily="34" charset="0"/>
              </a:rPr>
              <a:t>     מה חשוב שיהיה בלמידה ובשיעור</a:t>
            </a:r>
            <a:r>
              <a:rPr lang="he-IL" sz="3600" b="1" dirty="0"/>
              <a:t>?</a:t>
            </a:r>
            <a:endParaRPr lang="he-IL" sz="36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22262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600200"/>
            <a:ext cx="8579296" cy="4853136"/>
          </a:xfrm>
          <a:ln cmpd="sng">
            <a:solidFill>
              <a:schemeClr val="tx1"/>
            </a:solidFill>
          </a:ln>
        </p:spPr>
        <p:txBody>
          <a:bodyPr>
            <a:normAutofit/>
          </a:bodyPr>
          <a:lstStyle/>
          <a:p>
            <a:pPr marL="0" indent="0">
              <a:lnSpc>
                <a:spcPct val="150000"/>
              </a:lnSpc>
              <a:buNone/>
            </a:pPr>
            <a:r>
              <a:rPr lang="he-IL" dirty="0"/>
              <a:t>                          </a:t>
            </a:r>
          </a:p>
        </p:txBody>
      </p:sp>
      <p:sp>
        <p:nvSpPr>
          <p:cNvPr id="2" name="כותרת 1"/>
          <p:cNvSpPr>
            <a:spLocks noGrp="1"/>
          </p:cNvSpPr>
          <p:nvPr>
            <p:ph type="title"/>
          </p:nvPr>
        </p:nvSpPr>
        <p:spPr/>
        <p:txBody>
          <a:bodyPr>
            <a:normAutofit fontScale="90000"/>
          </a:bodyPr>
          <a:lstStyle/>
          <a:p>
            <a:r>
              <a:rPr lang="he-IL" b="1" dirty="0">
                <a:effectLst>
                  <a:outerShdw blurRad="50800" dist="38100" algn="tr" rotWithShape="0">
                    <a:prstClr val="black">
                      <a:alpha val="40000"/>
                    </a:prstClr>
                  </a:outerShdw>
                </a:effectLst>
              </a:rPr>
              <a:t>כיצד מתחוללת חווית למידה משמעותית בשיעור</a:t>
            </a:r>
          </a:p>
        </p:txBody>
      </p:sp>
      <p:sp>
        <p:nvSpPr>
          <p:cNvPr id="5" name="אליפסה 4"/>
          <p:cNvSpPr/>
          <p:nvPr/>
        </p:nvSpPr>
        <p:spPr>
          <a:xfrm>
            <a:off x="717842" y="2751225"/>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TextBox 5"/>
          <p:cNvSpPr txBox="1"/>
          <p:nvPr/>
        </p:nvSpPr>
        <p:spPr>
          <a:xfrm>
            <a:off x="7236296" y="2833052"/>
            <a:ext cx="1368152" cy="923330"/>
          </a:xfrm>
          <a:prstGeom prst="rect">
            <a:avLst/>
          </a:prstGeom>
          <a:noFill/>
        </p:spPr>
        <p:txBody>
          <a:bodyPr wrap="square" rtlCol="1">
            <a:spAutoFit/>
          </a:bodyPr>
          <a:lstStyle/>
          <a:p>
            <a:pPr algn="ctr"/>
            <a:r>
              <a:rPr lang="he-IL" b="1" dirty="0"/>
              <a:t>הפניית קשב </a:t>
            </a:r>
          </a:p>
          <a:p>
            <a:pPr algn="ctr"/>
            <a:r>
              <a:rPr lang="he-IL" b="1" dirty="0"/>
              <a:t>והענות </a:t>
            </a:r>
          </a:p>
          <a:p>
            <a:pPr algn="ctr"/>
            <a:r>
              <a:rPr lang="he-IL" b="1" dirty="0"/>
              <a:t>לתכנים</a:t>
            </a:r>
          </a:p>
        </p:txBody>
      </p:sp>
      <p:sp>
        <p:nvSpPr>
          <p:cNvPr id="7" name="מלבן 6"/>
          <p:cNvSpPr/>
          <p:nvPr/>
        </p:nvSpPr>
        <p:spPr>
          <a:xfrm>
            <a:off x="611560" y="1772816"/>
            <a:ext cx="5040560" cy="2520280"/>
          </a:xfrm>
          <a:prstGeom prst="rect">
            <a:avLst/>
          </a:prstGeom>
          <a:noFill/>
          <a:ln cmpd="sng"/>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אליפסה 7"/>
          <p:cNvSpPr/>
          <p:nvPr/>
        </p:nvSpPr>
        <p:spPr>
          <a:xfrm>
            <a:off x="3563888" y="2728816"/>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אליפסה 8"/>
          <p:cNvSpPr/>
          <p:nvPr/>
        </p:nvSpPr>
        <p:spPr>
          <a:xfrm>
            <a:off x="2222931" y="5157192"/>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TextBox 9"/>
          <p:cNvSpPr txBox="1"/>
          <p:nvPr/>
        </p:nvSpPr>
        <p:spPr>
          <a:xfrm>
            <a:off x="2034918" y="1825279"/>
            <a:ext cx="1944216" cy="923330"/>
          </a:xfrm>
          <a:prstGeom prst="rect">
            <a:avLst/>
          </a:prstGeom>
          <a:noFill/>
        </p:spPr>
        <p:txBody>
          <a:bodyPr wrap="square" rtlCol="1">
            <a:spAutoFit/>
          </a:bodyPr>
          <a:lstStyle/>
          <a:p>
            <a:pPr algn="ctr"/>
            <a:r>
              <a:rPr lang="he-IL" sz="5400" b="1" dirty="0"/>
              <a:t>מפגש </a:t>
            </a:r>
          </a:p>
        </p:txBody>
      </p:sp>
      <p:sp>
        <p:nvSpPr>
          <p:cNvPr id="11" name="אליפסה 10"/>
          <p:cNvSpPr/>
          <p:nvPr/>
        </p:nvSpPr>
        <p:spPr>
          <a:xfrm>
            <a:off x="6876256" y="2599393"/>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TextBox 11"/>
          <p:cNvSpPr txBox="1"/>
          <p:nvPr/>
        </p:nvSpPr>
        <p:spPr>
          <a:xfrm>
            <a:off x="3977934" y="2728816"/>
            <a:ext cx="1260140" cy="1200329"/>
          </a:xfrm>
          <a:prstGeom prst="rect">
            <a:avLst/>
          </a:prstGeom>
          <a:noFill/>
        </p:spPr>
        <p:txBody>
          <a:bodyPr wrap="square" rtlCol="1">
            <a:spAutoFit/>
          </a:bodyPr>
          <a:lstStyle/>
          <a:p>
            <a:r>
              <a:rPr lang="he-IL" b="1" dirty="0"/>
              <a:t>התבוננות בתכנים ובחומר הלימוד</a:t>
            </a:r>
          </a:p>
        </p:txBody>
      </p:sp>
      <p:sp>
        <p:nvSpPr>
          <p:cNvPr id="14" name="TextBox 13"/>
          <p:cNvSpPr txBox="1"/>
          <p:nvPr/>
        </p:nvSpPr>
        <p:spPr>
          <a:xfrm>
            <a:off x="1131888" y="3156218"/>
            <a:ext cx="1260140" cy="553998"/>
          </a:xfrm>
          <a:prstGeom prst="rect">
            <a:avLst/>
          </a:prstGeom>
          <a:noFill/>
        </p:spPr>
        <p:txBody>
          <a:bodyPr wrap="square" rtlCol="1">
            <a:spAutoFit/>
          </a:bodyPr>
          <a:lstStyle/>
          <a:p>
            <a:pPr algn="ctr"/>
            <a:r>
              <a:rPr lang="he-IL" b="1" dirty="0"/>
              <a:t>הדהוד</a:t>
            </a:r>
          </a:p>
          <a:p>
            <a:pPr algn="ctr"/>
            <a:r>
              <a:rPr lang="he-IL" sz="1200" b="1" dirty="0"/>
              <a:t>תוך אישי</a:t>
            </a:r>
            <a:endParaRPr lang="he-IL" b="1" dirty="0"/>
          </a:p>
        </p:txBody>
      </p:sp>
      <p:sp>
        <p:nvSpPr>
          <p:cNvPr id="15" name="TextBox 14"/>
          <p:cNvSpPr txBox="1"/>
          <p:nvPr/>
        </p:nvSpPr>
        <p:spPr>
          <a:xfrm>
            <a:off x="2687706" y="5307595"/>
            <a:ext cx="1260140" cy="923330"/>
          </a:xfrm>
          <a:prstGeom prst="rect">
            <a:avLst/>
          </a:prstGeom>
          <a:noFill/>
        </p:spPr>
        <p:txBody>
          <a:bodyPr wrap="square" rtlCol="1">
            <a:spAutoFit/>
          </a:bodyPr>
          <a:lstStyle/>
          <a:p>
            <a:pPr algn="ctr"/>
            <a:r>
              <a:rPr lang="he-IL" b="1" dirty="0"/>
              <a:t>הפנמה של</a:t>
            </a:r>
          </a:p>
          <a:p>
            <a:pPr algn="ctr"/>
            <a:r>
              <a:rPr lang="he-IL" b="1" dirty="0"/>
              <a:t>הנושא הנלמד</a:t>
            </a:r>
          </a:p>
        </p:txBody>
      </p:sp>
      <p:sp>
        <p:nvSpPr>
          <p:cNvPr id="16" name="חץ שמאלה 15"/>
          <p:cNvSpPr/>
          <p:nvPr/>
        </p:nvSpPr>
        <p:spPr>
          <a:xfrm>
            <a:off x="5796136" y="2964680"/>
            <a:ext cx="864096" cy="6120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7" name="חץ שמאלה 16"/>
          <p:cNvSpPr/>
          <p:nvPr/>
        </p:nvSpPr>
        <p:spPr>
          <a:xfrm>
            <a:off x="2838398" y="3060619"/>
            <a:ext cx="649802" cy="6120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8" name="חץ שמאלה 17"/>
          <p:cNvSpPr/>
          <p:nvPr/>
        </p:nvSpPr>
        <p:spPr>
          <a:xfrm rot="16200000">
            <a:off x="2847156" y="4392388"/>
            <a:ext cx="822684" cy="665512"/>
          </a:xfrm>
          <a:prstGeom prst="leftArrow">
            <a:avLst>
              <a:gd name="adj1" fmla="val 5281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מלבן 18"/>
          <p:cNvSpPr/>
          <p:nvPr/>
        </p:nvSpPr>
        <p:spPr>
          <a:xfrm>
            <a:off x="6301956" y="5283700"/>
            <a:ext cx="2662532" cy="1077218"/>
          </a:xfrm>
          <a:prstGeom prst="rect">
            <a:avLst/>
          </a:prstGeom>
        </p:spPr>
        <p:txBody>
          <a:bodyPr wrap="square">
            <a:spAutoFit/>
          </a:bodyPr>
          <a:lstStyle/>
          <a:p>
            <a:r>
              <a:rPr lang="he-IL" sz="1600" b="1" dirty="0"/>
              <a:t>בשפת תפקודי הלומד:</a:t>
            </a:r>
          </a:p>
          <a:p>
            <a:r>
              <a:rPr lang="he-IL" sz="1600" b="1" dirty="0" err="1"/>
              <a:t>קוגנטיבי</a:t>
            </a:r>
            <a:r>
              <a:rPr lang="he-IL" sz="1600" b="1" dirty="0"/>
              <a:t>         מטה </a:t>
            </a:r>
            <a:r>
              <a:rPr lang="he-IL" sz="1600" b="1" dirty="0" err="1"/>
              <a:t>קוגנטיבי</a:t>
            </a:r>
            <a:endParaRPr lang="he-IL" sz="1600" b="1" dirty="0"/>
          </a:p>
          <a:p>
            <a:r>
              <a:rPr lang="he-IL" sz="1600" b="1" dirty="0"/>
              <a:t>               </a:t>
            </a:r>
          </a:p>
          <a:p>
            <a:r>
              <a:rPr lang="he-IL" sz="1600" b="1" dirty="0"/>
              <a:t>                          תוך אישי</a:t>
            </a:r>
          </a:p>
        </p:txBody>
      </p:sp>
      <p:sp>
        <p:nvSpPr>
          <p:cNvPr id="20" name="חץ שמאלה 19"/>
          <p:cNvSpPr/>
          <p:nvPr/>
        </p:nvSpPr>
        <p:spPr>
          <a:xfrm>
            <a:off x="7748934" y="5646031"/>
            <a:ext cx="326446" cy="11751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1" name="חץ שמאלה 20"/>
          <p:cNvSpPr/>
          <p:nvPr/>
        </p:nvSpPr>
        <p:spPr>
          <a:xfrm rot="16200000">
            <a:off x="6823794" y="5894657"/>
            <a:ext cx="262210" cy="1175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9312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3169" y="991394"/>
            <a:ext cx="460851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49588"/>
            <a:ext cx="4716016" cy="3348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27034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צורת גל">
  <a:themeElements>
    <a:clrScheme name="צורת גל">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צורת גל">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צורת גל">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עיצוב ברירת מחדל">
  <a:themeElements>
    <a:clrScheme name="עיצוב ברירת מחדל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עיצוב ברירת מחדל">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עיצוב ברירת מחדל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עיצוב ברירת מחדל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עיצוב ברירת מחדל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עיצוב ברירת מחדל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עיצוב ברירת מחדל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עיצוב ברירת מחדל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עיצוב ברירת מחדל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עיצוב ברירת מחדל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עיצוב ברירת מחדל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עיצוב ברירת מחדל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עיצוב ברירת מחדל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עיצוב ברירת מחדל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צורת גל">
  <a:themeElements>
    <a:clrScheme name="צורת גל">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צורת גל">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צורת גל">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4.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5025</TotalTime>
  <Words>2179</Words>
  <Application>Microsoft Office PowerPoint</Application>
  <PresentationFormat>‫הצגה על המסך (4:3)</PresentationFormat>
  <Paragraphs>219</Paragraphs>
  <Slides>29</Slides>
  <Notes>0</Notes>
  <HiddenSlides>0</HiddenSlides>
  <MMClips>0</MMClips>
  <ScaleCrop>false</ScaleCrop>
  <HeadingPairs>
    <vt:vector size="6" baseType="variant">
      <vt:variant>
        <vt:lpstr>גופנים בשימוש</vt:lpstr>
      </vt:variant>
      <vt:variant>
        <vt:i4>10</vt:i4>
      </vt:variant>
      <vt:variant>
        <vt:lpstr>ערכת נושא</vt:lpstr>
      </vt:variant>
      <vt:variant>
        <vt:i4>3</vt:i4>
      </vt:variant>
      <vt:variant>
        <vt:lpstr>כותרות שקופיות</vt:lpstr>
      </vt:variant>
      <vt:variant>
        <vt:i4>29</vt:i4>
      </vt:variant>
    </vt:vector>
  </HeadingPairs>
  <TitlesOfParts>
    <vt:vector size="42" baseType="lpstr">
      <vt:lpstr>SimSun</vt:lpstr>
      <vt:lpstr>Arial</vt:lpstr>
      <vt:lpstr>Arial Black</vt:lpstr>
      <vt:lpstr>Calibri</vt:lpstr>
      <vt:lpstr>Candara</vt:lpstr>
      <vt:lpstr>David</vt:lpstr>
      <vt:lpstr>Lucida Sans Unicode</vt:lpstr>
      <vt:lpstr>Symbol</vt:lpstr>
      <vt:lpstr>Times New Roman</vt:lpstr>
      <vt:lpstr>Wingdings</vt:lpstr>
      <vt:lpstr>צורת גל</vt:lpstr>
      <vt:lpstr>עיצוב ברירת מחדל</vt:lpstr>
      <vt:lpstr>1_צורת גל</vt:lpstr>
      <vt:lpstr>שאלות עמ"ר במדעי החברה סדנא למורים  דצמב. -ינואר 2017  עדה ספיר (מבוסס על מצגת של המזכירות הפדגוגית-משה"ח)</vt:lpstr>
      <vt:lpstr>מצגת של PowerPoint‏</vt:lpstr>
      <vt:lpstr>מצגת של PowerPoint‏</vt:lpstr>
      <vt:lpstr>קו העוני/רוני סומק</vt:lpstr>
      <vt:lpstr>עמ"ר</vt:lpstr>
      <vt:lpstr>מצגת של PowerPoint‏</vt:lpstr>
      <vt:lpstr>     מה חשוב שיהיה בלמידה ובשיעור?</vt:lpstr>
      <vt:lpstr>כיצד מתחוללת חווית למידה משמעותית בשיעור</vt:lpstr>
      <vt:lpstr>מצגת של PowerPoint‏</vt:lpstr>
      <vt:lpstr>עמ"ר</vt:lpstr>
      <vt:lpstr>מתוך חוזר מנכ"ל ע"ז/4(ב): התייחסות בכיתה ובבית הספר לנושאים שנויים במחלוקת וטעונים רגשית המועלים בזירה הציבורית בישראל http://cms.education.gov.il/EducationCMS/Applications/Mankal/EtsMedorim/9/9-2/HoraotKeva/K-2016-4-2-9-2-3.htm</vt:lpstr>
      <vt:lpstr>שאלות ערך </vt:lpstr>
      <vt:lpstr>מצגת של PowerPoint‏</vt:lpstr>
      <vt:lpstr>קונפליקט ערכים</vt:lpstr>
      <vt:lpstr>  1. שאלות זיהוי ערך ומוסריות</vt:lpstr>
      <vt:lpstr>מצגת של PowerPoint‏</vt:lpstr>
      <vt:lpstr>שאלות מעורבות </vt:lpstr>
      <vt:lpstr> </vt:lpstr>
      <vt:lpstr> </vt:lpstr>
      <vt:lpstr>מצגת של PowerPoint‏</vt:lpstr>
      <vt:lpstr>מצגת של PowerPoint‏</vt:lpstr>
      <vt:lpstr> </vt:lpstr>
      <vt:lpstr> שאלות רלוונטיות  </vt:lpstr>
      <vt:lpstr> עקרונות מנחים לשאלות חשיבה ועמ"ר  במופעי היבחנות </vt:lpstr>
      <vt:lpstr>עקרונות מנחים לשאלות חשיבה ועמ"ר  במופעי היבחנות</vt:lpstr>
      <vt:lpstr>שאלות העמ"ר – שותפים :</vt:lpstr>
      <vt:lpstr>דוגמאות לשאלות ןמחוון </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Administrator</dc:creator>
  <cp:lastModifiedBy>User</cp:lastModifiedBy>
  <cp:revision>239</cp:revision>
  <cp:lastPrinted>2016-10-30T06:14:51Z</cp:lastPrinted>
  <dcterms:created xsi:type="dcterms:W3CDTF">2016-09-25T10:36:12Z</dcterms:created>
  <dcterms:modified xsi:type="dcterms:W3CDTF">2017-03-27T13:01:45Z</dcterms:modified>
</cp:coreProperties>
</file>